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7" r:id="rId4"/>
    <p:sldId id="267" r:id="rId5"/>
    <p:sldId id="260" r:id="rId6"/>
    <p:sldId id="262" r:id="rId7"/>
    <p:sldId id="264" r:id="rId8"/>
    <p:sldId id="263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0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33E15-7223-4E1D-BCFE-CAF7118461B6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57C9E-4DC6-4A70-A362-2814494E9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323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68EB-CD42-432F-8313-6CFA12298A67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D14-41DD-4091-955B-539789DAEF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68EB-CD42-432F-8313-6CFA12298A67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D14-41DD-4091-955B-539789DAEF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68EB-CD42-432F-8313-6CFA12298A67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D14-41DD-4091-955B-539789DAEFB2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68EB-CD42-432F-8313-6CFA12298A67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D14-41DD-4091-955B-539789DAEFB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68EB-CD42-432F-8313-6CFA12298A67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D14-41DD-4091-955B-539789DAEF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68EB-CD42-432F-8313-6CFA12298A67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D14-41DD-4091-955B-539789DAEFB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68EB-CD42-432F-8313-6CFA12298A67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D14-41DD-4091-955B-539789DAEF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68EB-CD42-432F-8313-6CFA12298A67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D14-41DD-4091-955B-539789DAEF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68EB-CD42-432F-8313-6CFA12298A67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D14-41DD-4091-955B-539789DAEF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68EB-CD42-432F-8313-6CFA12298A67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D14-41DD-4091-955B-539789DAEFB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168EB-CD42-432F-8313-6CFA12298A67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D14-41DD-4091-955B-539789DAEFB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8F168EB-CD42-432F-8313-6CFA12298A67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421FD14-41DD-4091-955B-539789DAEFB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Somerset, Wiltshire, Avon &amp; Gloucestershire Cancer Alliance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Pathway Activity Funding Proposals</a:t>
            </a:r>
          </a:p>
          <a:p>
            <a:r>
              <a:rPr lang="en-GB" dirty="0" smtClean="0"/>
              <a:t>16.1.19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18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3960440"/>
          </a:xfrm>
        </p:spPr>
        <p:txBody>
          <a:bodyPr>
            <a:normAutofit fontScale="92500"/>
          </a:bodyPr>
          <a:lstStyle/>
          <a:p>
            <a:pPr marL="0" lvl="1" indent="0">
              <a:buNone/>
            </a:pPr>
            <a:r>
              <a:rPr lang="en-GB" dirty="0" smtClean="0"/>
              <a:t>BNSSG / CRUK targeted screening uptake improvement project - </a:t>
            </a:r>
            <a:r>
              <a:rPr lang="en-GB" dirty="0"/>
              <a:t>Standard per practice: £500 + variable uplift + postage (based on no</a:t>
            </a:r>
            <a:r>
              <a:rPr lang="en-GB" dirty="0" smtClean="0"/>
              <a:t>. of </a:t>
            </a:r>
            <a:r>
              <a:rPr lang="en-GB" dirty="0"/>
              <a:t>non-responders) </a:t>
            </a:r>
            <a:r>
              <a:rPr lang="en-GB" b="1" dirty="0"/>
              <a:t>£21,916.60</a:t>
            </a:r>
          </a:p>
          <a:p>
            <a:r>
              <a:rPr lang="en-GB" dirty="0" smtClean="0"/>
              <a:t>Poor </a:t>
            </a:r>
            <a:r>
              <a:rPr lang="en-GB" dirty="0"/>
              <a:t>performing practices &lt;52% uptake</a:t>
            </a:r>
          </a:p>
          <a:p>
            <a:r>
              <a:rPr lang="en-GB" dirty="0"/>
              <a:t>Targeted to Deprivation / high BME proportion practices</a:t>
            </a:r>
          </a:p>
          <a:p>
            <a:r>
              <a:rPr lang="en-GB" dirty="0"/>
              <a:t>Evidence based </a:t>
            </a:r>
            <a:r>
              <a:rPr lang="en-GB" dirty="0" smtClean="0"/>
              <a:t>interventions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GB" dirty="0" smtClean="0"/>
              <a:t>Non-responder </a:t>
            </a:r>
            <a:r>
              <a:rPr lang="en-GB" dirty="0"/>
              <a:t>flag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GB" dirty="0"/>
              <a:t>Process non-responders follow up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GB" dirty="0"/>
              <a:t>Practice specific ‘hard to reach’ approach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GB" dirty="0"/>
              <a:t>Staff </a:t>
            </a:r>
            <a:r>
              <a:rPr lang="en-GB" dirty="0" smtClean="0"/>
              <a:t>training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Prevention and early diagnosis</a:t>
            </a:r>
            <a:br>
              <a:rPr lang="en-GB" dirty="0" smtClean="0"/>
            </a:br>
            <a:r>
              <a:rPr lang="en-GB" sz="2700" dirty="0"/>
              <a:t>SWAG CA Ambition to improve bowel screening uptake to 75% by 2020</a:t>
            </a:r>
            <a:br>
              <a:rPr lang="en-GB" sz="2700" dirty="0"/>
            </a:b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109577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12967" cy="45365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NHS England </a:t>
            </a:r>
            <a:r>
              <a:rPr lang="en-GB" dirty="0" smtClean="0"/>
              <a:t>allocated National </a:t>
            </a:r>
            <a:r>
              <a:rPr lang="en-GB" dirty="0"/>
              <a:t>Support Funding (NSF) to the Somerset, Wiltshire, Avon &amp; Gloucestershire </a:t>
            </a:r>
            <a:r>
              <a:rPr lang="en-GB" dirty="0" smtClean="0"/>
              <a:t>(SWAG) Cancer Alliance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criteria for </a:t>
            </a:r>
            <a:r>
              <a:rPr lang="en-GB" dirty="0" smtClean="0"/>
              <a:t>the use of this money is: </a:t>
            </a:r>
            <a:endParaRPr lang="en-GB" dirty="0"/>
          </a:p>
          <a:p>
            <a:pPr lvl="0"/>
            <a:r>
              <a:rPr lang="en-GB" dirty="0"/>
              <a:t>Meeting the 62 day standard and sustaining </a:t>
            </a:r>
            <a:r>
              <a:rPr lang="en-GB" dirty="0" smtClean="0"/>
              <a:t>it; </a:t>
            </a:r>
            <a:endParaRPr lang="en-GB" dirty="0" smtClean="0">
              <a:effectLst/>
            </a:endParaRPr>
          </a:p>
          <a:p>
            <a:pPr lvl="0"/>
            <a:r>
              <a:rPr lang="en-GB" dirty="0"/>
              <a:t>100% implementation of the rapid </a:t>
            </a:r>
            <a:r>
              <a:rPr lang="en-GB" b="1" dirty="0" smtClean="0"/>
              <a:t>prostate, colorectal</a:t>
            </a:r>
            <a:r>
              <a:rPr lang="en-GB" dirty="0" smtClean="0"/>
              <a:t> and </a:t>
            </a:r>
            <a:r>
              <a:rPr lang="en-GB" b="1" dirty="0"/>
              <a:t>lung </a:t>
            </a:r>
            <a:r>
              <a:rPr lang="en-GB" dirty="0" smtClean="0"/>
              <a:t>pathways </a:t>
            </a:r>
            <a:r>
              <a:rPr lang="en-GB" dirty="0"/>
              <a:t>in 100% trusts across the Alliance geography by March </a:t>
            </a:r>
            <a:r>
              <a:rPr lang="en-GB" dirty="0" smtClean="0"/>
              <a:t>2019; </a:t>
            </a:r>
            <a:endParaRPr lang="en-GB" dirty="0" smtClean="0">
              <a:effectLst/>
            </a:endParaRPr>
          </a:p>
          <a:p>
            <a:pPr lvl="0"/>
            <a:r>
              <a:rPr lang="en-GB" dirty="0"/>
              <a:t>100% implementation of clinical protocols and a system for remote monitoring to support stratification of breast cancer patients across the Alliance geography by March </a:t>
            </a:r>
            <a:r>
              <a:rPr lang="en-GB" dirty="0" smtClean="0"/>
              <a:t>2019. </a:t>
            </a:r>
            <a:endParaRPr lang="en-GB" dirty="0" smtClean="0">
              <a:effectLst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National Support Funding 2018/19</a:t>
            </a:r>
            <a:endParaRPr lang="en-GB" sz="4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585774"/>
              </p:ext>
            </p:extLst>
          </p:nvPr>
        </p:nvGraphicFramePr>
        <p:xfrm>
          <a:off x="1619672" y="321297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 2018/19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£1700k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D14-41DD-4091-955B-539789DAEFB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780928"/>
            <a:ext cx="8712967" cy="393314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The pathway </a:t>
            </a:r>
            <a:r>
              <a:rPr lang="en-GB" dirty="0" smtClean="0"/>
              <a:t>has </a:t>
            </a:r>
            <a:r>
              <a:rPr lang="en-GB" dirty="0"/>
              <a:t>been shaped by the NHS England Clinical Expert </a:t>
            </a:r>
            <a:r>
              <a:rPr lang="en-GB" dirty="0" smtClean="0"/>
              <a:t>Group (CEG)  </a:t>
            </a:r>
            <a:r>
              <a:rPr lang="en-GB" dirty="0"/>
              <a:t>for Colorectal Cancer. </a:t>
            </a:r>
            <a:r>
              <a:rPr lang="en-GB" dirty="0" smtClean="0"/>
              <a:t> </a:t>
            </a:r>
            <a:r>
              <a:rPr lang="en-GB" dirty="0"/>
              <a:t>	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CEG </a:t>
            </a:r>
            <a:r>
              <a:rPr lang="en-GB" dirty="0"/>
              <a:t>is chaired by Mr Michael Machesney, Consultant Colorectal Surgeon and </a:t>
            </a:r>
            <a:r>
              <a:rPr lang="en-GB" dirty="0" smtClean="0"/>
              <a:t>co-chaired </a:t>
            </a:r>
            <a:r>
              <a:rPr lang="en-GB" dirty="0"/>
              <a:t>by Mr John Griffith, Consultant Colorectal Surgeon. The group also includes representation from the full range of professions involved in delivering bowel cancer services, as well as patient groups and commissioners</a:t>
            </a:r>
            <a:r>
              <a:rPr lang="en-GB" dirty="0" smtClean="0"/>
              <a:t>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National Timed Rapid Diagnostic Pathway Colorectal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1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National Timed Rapid Diagnostic Pathway Colorectal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4904"/>
            <a:ext cx="8424936" cy="325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563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1600" y="1052736"/>
            <a:ext cx="7408333" cy="75294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Indicative allocations weighted 75% to number of breaches and 25% to size of population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D14-41DD-4091-955B-539789DAEFB2}" type="slidenum">
              <a:rPr lang="en-GB" smtClean="0"/>
              <a:t>5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/>
              <a:t>Indicative Pathway Activity Fund Q3/4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056241"/>
              </p:ext>
            </p:extLst>
          </p:nvPr>
        </p:nvGraphicFramePr>
        <p:xfrm>
          <a:off x="1979712" y="3356992"/>
          <a:ext cx="5328592" cy="2224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448272"/>
              </a:tblGrid>
              <a:tr h="4307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STP</a:t>
                      </a:r>
                      <a:r>
                        <a:rPr lang="en-GB" sz="1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Indicative Allocation</a:t>
                      </a:r>
                      <a:endParaRPr lang="en-GB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Colorectal</a:t>
                      </a:r>
                      <a:endParaRPr lang="en-GB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430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BNSSG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61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BSW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Glos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212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170K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8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366120"/>
            <a:ext cx="7408333" cy="449188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UHB: £17,000 backfill staff to introduce the Rapid Pathway </a:t>
            </a:r>
          </a:p>
          <a:p>
            <a:r>
              <a:rPr lang="en-GB" dirty="0" smtClean="0"/>
              <a:t>Gloucestershire: Reduce CT reporting delays*</a:t>
            </a:r>
          </a:p>
          <a:p>
            <a:r>
              <a:rPr lang="en-GB" dirty="0" smtClean="0"/>
              <a:t>RUH: £26,021 towards telephone triage and nurse </a:t>
            </a:r>
            <a:r>
              <a:rPr lang="en-GB" dirty="0" err="1" smtClean="0"/>
              <a:t>endoscopist</a:t>
            </a:r>
            <a:r>
              <a:rPr lang="en-GB" dirty="0" smtClean="0"/>
              <a:t> (partial funding 0.9 WTE Band 7)*</a:t>
            </a:r>
          </a:p>
          <a:p>
            <a:r>
              <a:rPr lang="en-GB" dirty="0" smtClean="0"/>
              <a:t>SDH: 0.1 Telephone triage – improve bowel preparation*</a:t>
            </a:r>
          </a:p>
          <a:p>
            <a:r>
              <a:rPr lang="en-GB" dirty="0" smtClean="0"/>
              <a:t>Somerset: Primary care across all pathways – Facilitator in primary care and QI GP £33,000*</a:t>
            </a:r>
          </a:p>
          <a:p>
            <a:r>
              <a:rPr lang="en-GB" dirty="0" smtClean="0"/>
              <a:t>YDH: </a:t>
            </a:r>
            <a:r>
              <a:rPr lang="en-GB" dirty="0" err="1" smtClean="0"/>
              <a:t>Prehabilitation</a:t>
            </a:r>
            <a:r>
              <a:rPr lang="en-GB" dirty="0" smtClean="0"/>
              <a:t> Pilot £10,000*</a:t>
            </a:r>
          </a:p>
          <a:p>
            <a:r>
              <a:rPr lang="en-GB" dirty="0" smtClean="0"/>
              <a:t>TST: Telephone triage move to PCAC £5,000*</a:t>
            </a:r>
          </a:p>
          <a:p>
            <a:pPr marL="0" indent="0" algn="r">
              <a:buNone/>
            </a:pPr>
            <a:r>
              <a:rPr lang="en-GB" sz="1400" dirty="0" smtClean="0"/>
              <a:t>*further detail required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5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4176464"/>
          </a:xfrm>
        </p:spPr>
        <p:txBody>
          <a:bodyPr>
            <a:normAutofit fontScale="92500" lnSpcReduction="20000"/>
          </a:bodyPr>
          <a:lstStyle/>
          <a:p>
            <a:endParaRPr lang="en-GB" dirty="0"/>
          </a:p>
          <a:p>
            <a:r>
              <a:rPr lang="en-GB" b="1" dirty="0"/>
              <a:t>Cancer Alliances: </a:t>
            </a:r>
            <a:r>
              <a:rPr lang="en-GB" dirty="0"/>
              <a:t>should work with commissioners and providers to ensure the whole pathway for colorectal cancer is provided within their geographical footprint </a:t>
            </a:r>
            <a:endParaRPr lang="en-GB" dirty="0" smtClean="0"/>
          </a:p>
          <a:p>
            <a:r>
              <a:rPr lang="en-GB" dirty="0" smtClean="0"/>
              <a:t>Support providers and CCG with actions to deliver where challenges</a:t>
            </a:r>
          </a:p>
          <a:p>
            <a:r>
              <a:rPr lang="en-GB" dirty="0" smtClean="0"/>
              <a:t>Priorities:</a:t>
            </a:r>
          </a:p>
          <a:p>
            <a:pPr lvl="1"/>
            <a:r>
              <a:rPr lang="en-GB" dirty="0" smtClean="0"/>
              <a:t>Quality data submissions</a:t>
            </a:r>
          </a:p>
          <a:p>
            <a:pPr lvl="1"/>
            <a:r>
              <a:rPr lang="en-GB" dirty="0" smtClean="0"/>
              <a:t>Earlier diagnosis (screening uptake and lower threshold of referral and improved diagnostic capacity)</a:t>
            </a:r>
          </a:p>
          <a:p>
            <a:pPr lvl="1"/>
            <a:r>
              <a:rPr lang="en-GB" dirty="0" smtClean="0"/>
              <a:t>Reduce variation in quality and outcomes through compliance with clinical advice in the commissioning guidance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efined access to CNS support for improved patient experience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Commissioning Guidance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95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564904"/>
            <a:ext cx="7408333" cy="4104456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SWAG </a:t>
            </a:r>
            <a:r>
              <a:rPr lang="en-GB" dirty="0"/>
              <a:t>and Peninsula Cancer Alliances support a peer review of the delivery of colorectal pathways with the aim of disseminating good practice across the region and highlighting issues that require a regional or national steer</a:t>
            </a:r>
            <a:r>
              <a:rPr lang="en-GB" dirty="0" smtClean="0"/>
              <a:t>.  </a:t>
            </a:r>
          </a:p>
          <a:p>
            <a:r>
              <a:rPr lang="en-GB" dirty="0" smtClean="0"/>
              <a:t>In particular the approaches to;</a:t>
            </a:r>
          </a:p>
          <a:p>
            <a:pPr marL="0" indent="0">
              <a:buNone/>
            </a:pPr>
            <a:r>
              <a:rPr lang="en-GB" dirty="0" smtClean="0"/>
              <a:t>Four </a:t>
            </a:r>
            <a:r>
              <a:rPr lang="en-GB" dirty="0"/>
              <a:t>key decision points on the clinical pathway for patients at risk of or with colorectal cancer are identified: </a:t>
            </a:r>
          </a:p>
          <a:p>
            <a:r>
              <a:rPr lang="en-GB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.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This person may have colorectal cancer - what investigations are required? </a:t>
            </a:r>
          </a:p>
          <a:p>
            <a:r>
              <a:rPr lang="en-GB" dirty="0"/>
              <a:t>ii. Colorectal cancer has been confirmed – what next? </a:t>
            </a:r>
          </a:p>
          <a:p>
            <a:r>
              <a:rPr lang="en-GB" dirty="0"/>
              <a:t>iii. When cancer is fully staged, what treatment should be given? </a:t>
            </a:r>
          </a:p>
          <a:p>
            <a:r>
              <a:rPr lang="en-GB" dirty="0"/>
              <a:t>iv. Is the proposed treatment appropriate for this particular patient?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Senate Recommendation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54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Low risk not no risk </a:t>
            </a:r>
          </a:p>
          <a:p>
            <a:r>
              <a:rPr lang="en-GB" dirty="0" smtClean="0"/>
              <a:t>NG12 – adapted (not under 50 group)</a:t>
            </a:r>
          </a:p>
          <a:p>
            <a:r>
              <a:rPr lang="en-GB" dirty="0" smtClean="0"/>
              <a:t>650 GP practices in July 2018</a:t>
            </a:r>
          </a:p>
          <a:p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/>
              <a:t>December 18 </a:t>
            </a:r>
            <a:r>
              <a:rPr lang="en-GB" dirty="0" smtClean="0"/>
              <a:t>(South West)</a:t>
            </a:r>
          </a:p>
          <a:p>
            <a:pPr lvl="1"/>
            <a:r>
              <a:rPr lang="en-GB" dirty="0" smtClean="0"/>
              <a:t>4278 samples received </a:t>
            </a:r>
          </a:p>
          <a:p>
            <a:pPr lvl="1"/>
            <a:r>
              <a:rPr lang="en-GB" dirty="0" smtClean="0"/>
              <a:t>14.6% positive tests</a:t>
            </a:r>
          </a:p>
          <a:p>
            <a:pPr lvl="1"/>
            <a:r>
              <a:rPr lang="en-GB" dirty="0" smtClean="0"/>
              <a:t>18 cancers diagnosed (2.8%)</a:t>
            </a:r>
          </a:p>
          <a:p>
            <a:pPr lvl="1"/>
            <a:r>
              <a:rPr lang="en-GB" dirty="0" smtClean="0"/>
              <a:t>10 stage 1&amp;2 , 7 stage 3&amp;4</a:t>
            </a:r>
          </a:p>
          <a:p>
            <a:r>
              <a:rPr lang="en-GB" dirty="0" smtClean="0"/>
              <a:t>Make up very small proportion of 2 </a:t>
            </a:r>
            <a:r>
              <a:rPr lang="en-GB" dirty="0" err="1" smtClean="0"/>
              <a:t>ww</a:t>
            </a:r>
            <a:r>
              <a:rPr lang="en-GB" dirty="0" smtClean="0"/>
              <a:t> referrals therefore no hike in endoscopy demand</a:t>
            </a:r>
          </a:p>
          <a:p>
            <a:r>
              <a:rPr lang="en-GB" dirty="0" smtClean="0"/>
              <a:t>Modelling tool supported this finding opportunity to reproduce locally if experience differs</a:t>
            </a:r>
          </a:p>
          <a:p>
            <a:r>
              <a:rPr lang="en-GB" dirty="0" smtClean="0"/>
              <a:t>Preliminary evaluation led by Willie Hamilton results available from February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CTF Early Diagnosis Transformation Project - FIT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10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</TotalTime>
  <Words>624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Somerset, Wiltshire, Avon &amp; Gloucestershire Cancer Alliance </vt:lpstr>
      <vt:lpstr>National Support Funding 2018/19</vt:lpstr>
      <vt:lpstr>National Timed Rapid Diagnostic Pathway Colorectal</vt:lpstr>
      <vt:lpstr>National Timed Rapid Diagnostic Pathway Colorectal</vt:lpstr>
      <vt:lpstr>Indicative Pathway Activity Fund Q3/4 </vt:lpstr>
      <vt:lpstr>Proposals</vt:lpstr>
      <vt:lpstr>Commissioning Guidance</vt:lpstr>
      <vt:lpstr>Clinical Senate Recommendation</vt:lpstr>
      <vt:lpstr>CTF Early Diagnosis Transformation Project - FIT</vt:lpstr>
      <vt:lpstr>Prevention and early diagnosis SWAG CA Ambition to improve bowel screening uptake to 75% by 2020 </vt:lpstr>
    </vt:vector>
  </TitlesOfParts>
  <Company>IMS3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Somerset, Wiltshire, Avon &amp; Gloucestershire Cancer Alliance</dc:title>
  <dc:creator>McLarnon, Patricia</dc:creator>
  <cp:lastModifiedBy>Dunderdale, Helen</cp:lastModifiedBy>
  <cp:revision>56</cp:revision>
  <dcterms:created xsi:type="dcterms:W3CDTF">2018-07-19T09:45:13Z</dcterms:created>
  <dcterms:modified xsi:type="dcterms:W3CDTF">2019-01-14T13:36:34Z</dcterms:modified>
</cp:coreProperties>
</file>