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58" r:id="rId3"/>
    <p:sldId id="257" r:id="rId4"/>
    <p:sldId id="259" r:id="rId5"/>
    <p:sldId id="260" r:id="rId6"/>
    <p:sldId id="261" r:id="rId7"/>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2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334F2480-2FF8-41A8-AF4C-4D38B14EF14C}" type="datetimeFigureOut">
              <a:rPr lang="en-GB" smtClean="0"/>
              <a:t>09/07/2018</a:t>
            </a:fld>
            <a:endParaRPr lang="en-GB"/>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4C110C9D-C1E1-4922-8180-84AF53BCF4DA}" type="slidenum">
              <a:rPr lang="en-GB" smtClean="0"/>
              <a:t>‹#›</a:t>
            </a:fld>
            <a:endParaRPr lang="en-GB"/>
          </a:p>
        </p:txBody>
      </p:sp>
    </p:spTree>
    <p:extLst>
      <p:ext uri="{BB962C8B-B14F-4D97-AF65-F5344CB8AC3E}">
        <p14:creationId xmlns:p14="http://schemas.microsoft.com/office/powerpoint/2010/main" val="34536731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6D1453B-C0EB-4B75-A65F-BC248C2F0BB4}"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49291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D1453B-C0EB-4B75-A65F-BC248C2F0BB4}"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53935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D1453B-C0EB-4B75-A65F-BC248C2F0BB4}"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422111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D1453B-C0EB-4B75-A65F-BC248C2F0BB4}"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425400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D1453B-C0EB-4B75-A65F-BC248C2F0BB4}"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3178862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D1453B-C0EB-4B75-A65F-BC248C2F0BB4}"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178416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D1453B-C0EB-4B75-A65F-BC248C2F0BB4}" type="datetimeFigureOut">
              <a:rPr lang="en-GB" smtClean="0"/>
              <a:t>09/07/2018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335899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D1453B-C0EB-4B75-A65F-BC248C2F0BB4}" type="datetimeFigureOut">
              <a:rPr lang="en-GB" smtClean="0"/>
              <a:t>09/07/2018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125948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1453B-C0EB-4B75-A65F-BC248C2F0BB4}" type="datetimeFigureOut">
              <a:rPr lang="en-GB" smtClean="0"/>
              <a:t>09/07/2018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291192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1453B-C0EB-4B75-A65F-BC248C2F0BB4}"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2609796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1453B-C0EB-4B75-A65F-BC248C2F0BB4}"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995730-EADD-4A1C-B8D0-297F31E5B0FE}" type="slidenum">
              <a:rPr lang="en-GB" smtClean="0"/>
              <a:t>‹#›</a:t>
            </a:fld>
            <a:endParaRPr lang="en-GB"/>
          </a:p>
        </p:txBody>
      </p:sp>
    </p:spTree>
    <p:extLst>
      <p:ext uri="{BB962C8B-B14F-4D97-AF65-F5344CB8AC3E}">
        <p14:creationId xmlns:p14="http://schemas.microsoft.com/office/powerpoint/2010/main" val="14166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1453B-C0EB-4B75-A65F-BC248C2F0BB4}" type="datetimeFigureOut">
              <a:rPr lang="en-GB" smtClean="0"/>
              <a:t>09/07/2018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95730-EADD-4A1C-B8D0-297F31E5B0FE}" type="slidenum">
              <a:rPr lang="en-GB" smtClean="0"/>
              <a:t>‹#›</a:t>
            </a:fld>
            <a:endParaRPr lang="en-GB"/>
          </a:p>
        </p:txBody>
      </p:sp>
    </p:spTree>
    <p:extLst>
      <p:ext uri="{BB962C8B-B14F-4D97-AF65-F5344CB8AC3E}">
        <p14:creationId xmlns:p14="http://schemas.microsoft.com/office/powerpoint/2010/main" val="297344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1470025"/>
          </a:xfrm>
        </p:spPr>
        <p:txBody>
          <a:bodyPr/>
          <a:lstStyle/>
          <a:p>
            <a:r>
              <a:rPr lang="en-GB" dirty="0" smtClean="0"/>
              <a:t>Inquiry into geographical inequalities in breast cancer</a:t>
            </a:r>
            <a:endParaRPr lang="en-GB" dirty="0"/>
          </a:p>
        </p:txBody>
      </p:sp>
      <p:sp>
        <p:nvSpPr>
          <p:cNvPr id="3" name="Subtitle 2"/>
          <p:cNvSpPr>
            <a:spLocks noGrp="1"/>
          </p:cNvSpPr>
          <p:nvPr>
            <p:ph type="subTitle"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501008"/>
            <a:ext cx="2286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3645024"/>
            <a:ext cx="2810163" cy="1555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890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recommendations</a:t>
            </a:r>
            <a:endParaRPr lang="en-GB" dirty="0"/>
          </a:p>
        </p:txBody>
      </p:sp>
      <p:sp>
        <p:nvSpPr>
          <p:cNvPr id="3" name="Content Placeholder 2"/>
          <p:cNvSpPr>
            <a:spLocks noGrp="1"/>
          </p:cNvSpPr>
          <p:nvPr>
            <p:ph idx="1"/>
          </p:nvPr>
        </p:nvSpPr>
        <p:spPr/>
        <p:txBody>
          <a:bodyPr>
            <a:normAutofit fontScale="40000" lnSpcReduction="20000"/>
          </a:bodyPr>
          <a:lstStyle/>
          <a:p>
            <a:pPr marL="0" indent="0">
              <a:buNone/>
            </a:pPr>
            <a:r>
              <a:rPr lang="en-GB" sz="6000" dirty="0" smtClean="0"/>
              <a:t>1. National and local workforce planning is essential</a:t>
            </a:r>
          </a:p>
          <a:p>
            <a:pPr marL="0" indent="0">
              <a:buNone/>
            </a:pPr>
            <a:endParaRPr lang="en-GB" dirty="0" smtClean="0"/>
          </a:p>
          <a:p>
            <a:pPr marL="0" indent="0">
              <a:buNone/>
            </a:pPr>
            <a:r>
              <a:rPr lang="en-GB" dirty="0" smtClean="0"/>
              <a:t>Health Education England and all Cancer Alliances should urgently ensure there are enough healthcare professionals to deliver high-quality and timely diagnosis, treatment and care to local women.</a:t>
            </a:r>
          </a:p>
          <a:p>
            <a:endParaRPr lang="en-GB" dirty="0" smtClean="0"/>
          </a:p>
          <a:p>
            <a:pPr marL="0" indent="0">
              <a:buNone/>
            </a:pPr>
            <a:r>
              <a:rPr lang="en-GB" sz="6000" dirty="0" smtClean="0"/>
              <a:t>2. New NHS structures need to improve the consistency, transparency and accountability of cancer services </a:t>
            </a:r>
          </a:p>
          <a:p>
            <a:endParaRPr lang="en-GB" dirty="0" smtClean="0"/>
          </a:p>
          <a:p>
            <a:pPr marL="0" indent="0">
              <a:buNone/>
            </a:pPr>
            <a:r>
              <a:rPr lang="en-GB" dirty="0" smtClean="0"/>
              <a:t>NHS England should work with local NHS bodies to enable women with breast cancer to access the treatment and care they could benefit from, at a price the NHS can afford. This includes medicines, measures to preserve patients’ fertility, appropriate breast reconstruction services, and psychological support. </a:t>
            </a:r>
          </a:p>
          <a:p>
            <a:endParaRPr lang="en-GB" dirty="0" smtClean="0"/>
          </a:p>
          <a:p>
            <a:pPr marL="0" indent="0">
              <a:buNone/>
            </a:pPr>
            <a:r>
              <a:rPr lang="en-GB" sz="6000" dirty="0" smtClean="0"/>
              <a:t>3. Effective collection and use of data will drive service improvement</a:t>
            </a:r>
          </a:p>
          <a:p>
            <a:pPr marL="0" indent="0">
              <a:buNone/>
            </a:pPr>
            <a:endParaRPr lang="en-GB" sz="6000" dirty="0" smtClean="0"/>
          </a:p>
          <a:p>
            <a:pPr marL="0" indent="0">
              <a:buNone/>
            </a:pPr>
            <a:r>
              <a:rPr lang="en-GB" dirty="0" smtClean="0"/>
              <a:t>NHS England should work with local NHS bodies to collect data and use it to improve the services they provide. They should compare their performance to other areas and share ideas that have successfully improved breast cancer care in their area. Local healthcare providers should also use data about their populations to make sure they are offering the services that are needed in order to swiftly prevent, diagnose and treat breast cancer.  </a:t>
            </a:r>
          </a:p>
        </p:txBody>
      </p:sp>
    </p:spTree>
    <p:extLst>
      <p:ext uri="{BB962C8B-B14F-4D97-AF65-F5344CB8AC3E}">
        <p14:creationId xmlns:p14="http://schemas.microsoft.com/office/powerpoint/2010/main" val="90859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04664"/>
            <a:ext cx="8229600" cy="1143000"/>
          </a:xfrm>
        </p:spPr>
        <p:txBody>
          <a:bodyPr>
            <a:normAutofit fontScale="90000"/>
          </a:bodyPr>
          <a:lstStyle/>
          <a:p>
            <a:r>
              <a:rPr lang="en-GB" dirty="0" smtClean="0"/>
              <a:t>Clinical Advice to Cancer Alliances for the Provision of Breast Cancer Services </a:t>
            </a:r>
            <a:endParaRPr lang="en-GB" dirty="0"/>
          </a:p>
        </p:txBody>
      </p:sp>
      <p:sp>
        <p:nvSpPr>
          <p:cNvPr id="3" name="Content Placeholder 2"/>
          <p:cNvSpPr>
            <a:spLocks noGrp="1"/>
          </p:cNvSpPr>
          <p:nvPr>
            <p:ph idx="1"/>
          </p:nvPr>
        </p:nvSpPr>
        <p:spPr>
          <a:xfrm>
            <a:off x="457200" y="2060848"/>
            <a:ext cx="8229600" cy="4065315"/>
          </a:xfrm>
        </p:spPr>
        <p:txBody>
          <a:bodyPr>
            <a:normAutofit lnSpcReduction="10000"/>
          </a:bodyPr>
          <a:lstStyle/>
          <a:p>
            <a:r>
              <a:rPr lang="en-GB" dirty="0" smtClean="0"/>
              <a:t>Prepared by the Breast Cancer Clinical Expert Group August 2017</a:t>
            </a:r>
          </a:p>
          <a:p>
            <a:endParaRPr lang="en-GB" dirty="0"/>
          </a:p>
          <a:p>
            <a:r>
              <a:rPr lang="en-GB" dirty="0" smtClean="0"/>
              <a:t>Commissioners can and should commission in reference to this document</a:t>
            </a:r>
          </a:p>
          <a:p>
            <a:r>
              <a:rPr lang="en-GB" dirty="0" smtClean="0"/>
              <a:t>Acute trusts and others providing care should make sure all elements of the service described herein are provided</a:t>
            </a:r>
          </a:p>
          <a:p>
            <a:endParaRPr lang="en-GB" dirty="0"/>
          </a:p>
        </p:txBody>
      </p:sp>
    </p:spTree>
    <p:extLst>
      <p:ext uri="{BB962C8B-B14F-4D97-AF65-F5344CB8AC3E}">
        <p14:creationId xmlns:p14="http://schemas.microsoft.com/office/powerpoint/2010/main" val="4078150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themes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1. Are relevant data collected and shared so that appropriate action can be taken?</a:t>
            </a:r>
          </a:p>
          <a:p>
            <a:pPr marL="0" indent="0">
              <a:buNone/>
            </a:pPr>
            <a:r>
              <a:rPr lang="en-GB" sz="1800" dirty="0" smtClean="0"/>
              <a:t>At diagnosis, the provision of the cancer outcomes and services dataset (COSD) is mandatory. All diagnoses of recurrent and/or metastatic breast cancer should be recorded .</a:t>
            </a:r>
          </a:p>
          <a:p>
            <a:pPr marL="0" indent="0">
              <a:buNone/>
            </a:pPr>
            <a:r>
              <a:rPr lang="en-GB" dirty="0" smtClean="0"/>
              <a:t>2. Do all patients have optimal treatment planning?</a:t>
            </a:r>
          </a:p>
          <a:p>
            <a:pPr marL="0" indent="0">
              <a:buNone/>
            </a:pPr>
            <a:r>
              <a:rPr lang="en-GB" sz="1900" dirty="0" smtClean="0"/>
              <a:t>All patients with invasive breast cancer should have tumour ER and HER2 status assessed with results available by 2 weeks at the latest.</a:t>
            </a:r>
            <a:endParaRPr lang="en-GB" sz="1900" dirty="0"/>
          </a:p>
        </p:txBody>
      </p:sp>
    </p:spTree>
    <p:extLst>
      <p:ext uri="{BB962C8B-B14F-4D97-AF65-F5344CB8AC3E}">
        <p14:creationId xmlns:p14="http://schemas.microsoft.com/office/powerpoint/2010/main" val="3003644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688632"/>
          </a:xfrm>
        </p:spPr>
        <p:txBody>
          <a:bodyPr>
            <a:normAutofit fontScale="25000" lnSpcReduction="20000"/>
          </a:bodyPr>
          <a:lstStyle/>
          <a:p>
            <a:pPr marL="0" indent="0">
              <a:buNone/>
            </a:pPr>
            <a:r>
              <a:rPr lang="en-GB" sz="11200" dirty="0" smtClean="0"/>
              <a:t>3. Are breast cancer patients offered the best possible treatment regardless of their age?</a:t>
            </a:r>
          </a:p>
          <a:p>
            <a:pPr marL="0" indent="0">
              <a:buNone/>
            </a:pPr>
            <a:endParaRPr lang="en-GB" sz="5600" dirty="0" smtClean="0"/>
          </a:p>
          <a:p>
            <a:pPr marL="0" indent="0">
              <a:buNone/>
            </a:pPr>
            <a:endParaRPr lang="en-GB" sz="11200" dirty="0"/>
          </a:p>
          <a:p>
            <a:pPr marL="0" indent="0">
              <a:buNone/>
            </a:pPr>
            <a:r>
              <a:rPr lang="en-GB" sz="11200" dirty="0" smtClean="0"/>
              <a:t>4. Are appropriate patients offered breast cancer treatment as a day case or on a 23 hour stay pathway?</a:t>
            </a:r>
          </a:p>
          <a:p>
            <a:pPr marL="0" indent="0">
              <a:buNone/>
            </a:pPr>
            <a:endParaRPr lang="en-GB" sz="11200" dirty="0" smtClean="0"/>
          </a:p>
          <a:p>
            <a:pPr marL="0" indent="0">
              <a:buNone/>
            </a:pPr>
            <a:r>
              <a:rPr lang="en-GB" sz="11200" dirty="0" smtClean="0"/>
              <a:t>5. Are patients with recurrent or metastatic breast cancer being discussed at a MDT meeting?</a:t>
            </a:r>
          </a:p>
          <a:p>
            <a:pPr marL="0" indent="0">
              <a:buNone/>
            </a:pPr>
            <a:endParaRPr lang="en-GB" sz="11200" dirty="0"/>
          </a:p>
          <a:p>
            <a:pPr marL="0" indent="0">
              <a:buNone/>
            </a:pPr>
            <a:r>
              <a:rPr lang="en-GB" sz="11200" dirty="0" smtClean="0"/>
              <a:t>6. Do patients with recurrent or metastatic breast cancer have access to a clinical nurse specialist?</a:t>
            </a:r>
          </a:p>
          <a:p>
            <a:pPr marL="0" indent="0">
              <a:buNone/>
            </a:pPr>
            <a:endParaRPr lang="en-GB" dirty="0" smtClean="0"/>
          </a:p>
          <a:p>
            <a:pPr marL="0" indent="0">
              <a:buNone/>
            </a:pPr>
            <a:r>
              <a:rPr lang="en-GB" sz="5600" dirty="0" smtClean="0"/>
              <a:t>Analysis of Cancer Patient Experience Survey data shows that the single most important factor associated with high patient scores is patients being given the name of a clinical nurse specialist in charge of their care. </a:t>
            </a:r>
          </a:p>
        </p:txBody>
      </p:sp>
    </p:spTree>
    <p:extLst>
      <p:ext uri="{BB962C8B-B14F-4D97-AF65-F5344CB8AC3E}">
        <p14:creationId xmlns:p14="http://schemas.microsoft.com/office/powerpoint/2010/main" val="227581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pPr marL="0" indent="0">
              <a:buNone/>
            </a:pPr>
            <a:r>
              <a:rPr lang="en-GB" dirty="0" smtClean="0"/>
              <a:t>7. Following treatment for breast cancer, are patients given lifestyle advice?</a:t>
            </a:r>
          </a:p>
          <a:p>
            <a:pPr marL="0" indent="0">
              <a:buNone/>
            </a:pPr>
            <a:endParaRPr lang="en-GB" dirty="0" smtClean="0"/>
          </a:p>
          <a:p>
            <a:pPr marL="0" indent="0">
              <a:buNone/>
            </a:pPr>
            <a:r>
              <a:rPr lang="en-GB" dirty="0" smtClean="0"/>
              <a:t>8. Following treatment for breast cancer, are patients considered for referral to genetics services?</a:t>
            </a:r>
          </a:p>
          <a:p>
            <a:pPr marL="0" indent="0">
              <a:buNone/>
            </a:pPr>
            <a:endParaRPr lang="en-GB" dirty="0" smtClean="0"/>
          </a:p>
          <a:p>
            <a:pPr marL="0" indent="0">
              <a:buNone/>
            </a:pPr>
            <a:r>
              <a:rPr lang="en-GB" dirty="0" smtClean="0"/>
              <a:t>9. Are appropriate patients offered adjuvant bisphosphonate therapy?</a:t>
            </a:r>
          </a:p>
          <a:p>
            <a:pPr marL="0" indent="0">
              <a:buNone/>
            </a:pPr>
            <a:r>
              <a:rPr lang="en-GB" sz="1700" dirty="0" smtClean="0"/>
              <a:t>Adjuvant bisphosphonate therapy with </a:t>
            </a:r>
            <a:r>
              <a:rPr lang="en-GB" sz="1700" dirty="0" err="1" smtClean="0"/>
              <a:t>zoledronate</a:t>
            </a:r>
            <a:r>
              <a:rPr lang="en-GB" sz="1700" dirty="0" smtClean="0"/>
              <a:t> or </a:t>
            </a:r>
            <a:r>
              <a:rPr lang="en-GB" sz="1700" dirty="0" err="1" smtClean="0"/>
              <a:t>ibandronate</a:t>
            </a:r>
            <a:r>
              <a:rPr lang="en-GB" sz="1700" dirty="0" smtClean="0"/>
              <a:t> should be offered to most postmenopausal women with early breast cancer to reduce the risk of bone recurrence and fractures, and improve breast cancer survival </a:t>
            </a:r>
          </a:p>
          <a:p>
            <a:pPr marL="0" indent="0">
              <a:buNone/>
            </a:pPr>
            <a:endParaRPr lang="en-GB" sz="1700" dirty="0"/>
          </a:p>
          <a:p>
            <a:pPr marL="0" indent="0">
              <a:buNone/>
            </a:pPr>
            <a:r>
              <a:rPr lang="en-GB" dirty="0" smtClean="0"/>
              <a:t>10. Are appropriate patients offered Open Access Follow Up?</a:t>
            </a:r>
          </a:p>
          <a:p>
            <a:pPr marL="0" indent="0">
              <a:buNone/>
            </a:pPr>
            <a:endParaRPr lang="en-GB" sz="1700" dirty="0"/>
          </a:p>
        </p:txBody>
      </p:sp>
    </p:spTree>
    <p:extLst>
      <p:ext uri="{BB962C8B-B14F-4D97-AF65-F5344CB8AC3E}">
        <p14:creationId xmlns:p14="http://schemas.microsoft.com/office/powerpoint/2010/main" val="2426266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530</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Inquiry into geographical inequalities in breast cancer</vt:lpstr>
      <vt:lpstr>Key recommendations</vt:lpstr>
      <vt:lpstr>Clinical Advice to Cancer Alliances for the Provision of Breast Cancer Services </vt:lpstr>
      <vt:lpstr>Key themes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Inquiry into geographical inequalities in breast cancer</dc:title>
  <dc:creator>Sam</dc:creator>
  <cp:lastModifiedBy>Dunderdale, Helen</cp:lastModifiedBy>
  <cp:revision>4</cp:revision>
  <cp:lastPrinted>2018-07-09T13:06:40Z</cp:lastPrinted>
  <dcterms:created xsi:type="dcterms:W3CDTF">2018-07-09T12:38:44Z</dcterms:created>
  <dcterms:modified xsi:type="dcterms:W3CDTF">2018-07-09T15:47:14Z</dcterms:modified>
</cp:coreProperties>
</file>