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EB4405-5A5B-4911-AE63-B76FCD7811B6}"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B4405-5A5B-4911-AE63-B76FCD7811B6}"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EB4405-5A5B-4911-AE63-B76FCD7811B6}"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F45FAF-B7BA-4528-8F19-26DF35C23019}"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B4405-5A5B-4911-AE63-B76FCD7811B6}"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F45FAF-B7BA-4528-8F19-26DF35C23019}"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B4405-5A5B-4911-AE63-B76FCD7811B6}"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DEB4405-5A5B-4911-AE63-B76FCD7811B6}"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F45FAF-B7BA-4528-8F19-26DF35C23019}"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EB4405-5A5B-4911-AE63-B76FCD7811B6}" type="datetimeFigureOut">
              <a:rPr lang="en-GB" smtClean="0"/>
              <a:t>03/03/2020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B4405-5A5B-4911-AE63-B76FCD7811B6}" type="datetimeFigureOut">
              <a:rPr lang="en-GB" smtClean="0"/>
              <a:t>03/03/2020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DEB4405-5A5B-4911-AE63-B76FCD7811B6}" type="datetimeFigureOut">
              <a:rPr lang="en-GB" smtClean="0"/>
              <a:t>03/03/2020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F45FAF-B7BA-4528-8F19-26DF35C2301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EB4405-5A5B-4911-AE63-B76FCD7811B6}"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F45FAF-B7BA-4528-8F19-26DF35C23019}"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B4405-5A5B-4911-AE63-B76FCD7811B6}"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F45FAF-B7BA-4528-8F19-26DF35C23019}"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DEB4405-5A5B-4911-AE63-B76FCD7811B6}" type="datetimeFigureOut">
              <a:rPr lang="en-GB" smtClean="0"/>
              <a:t>03/03/2020</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6F45FAF-B7BA-4528-8F19-26DF35C23019}"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Patient Satisfaction</a:t>
            </a:r>
            <a:br>
              <a:rPr lang="en-GB" dirty="0" smtClean="0"/>
            </a:br>
            <a:r>
              <a:rPr lang="en-GB" dirty="0" smtClean="0"/>
              <a:t> with HLS</a:t>
            </a:r>
            <a:endParaRPr lang="en-GB" dirty="0"/>
          </a:p>
        </p:txBody>
      </p:sp>
      <p:sp>
        <p:nvSpPr>
          <p:cNvPr id="3" name="Subtitle 2"/>
          <p:cNvSpPr>
            <a:spLocks noGrp="1"/>
          </p:cNvSpPr>
          <p:nvPr>
            <p:ph type="subTitle" idx="1"/>
          </p:nvPr>
        </p:nvSpPr>
        <p:spPr/>
        <p:txBody>
          <a:bodyPr>
            <a:normAutofit/>
          </a:bodyPr>
          <a:lstStyle/>
          <a:p>
            <a:r>
              <a:rPr lang="en-GB" dirty="0" smtClean="0"/>
              <a:t>Sarah John</a:t>
            </a:r>
          </a:p>
          <a:p>
            <a:r>
              <a:rPr lang="en-GB" dirty="0" smtClean="0"/>
              <a:t>Colorectal CNS</a:t>
            </a:r>
            <a:endParaRPr lang="en-GB" dirty="0"/>
          </a:p>
        </p:txBody>
      </p:sp>
    </p:spTree>
    <p:extLst>
      <p:ext uri="{BB962C8B-B14F-4D97-AF65-F5344CB8AC3E}">
        <p14:creationId xmlns:p14="http://schemas.microsoft.com/office/powerpoint/2010/main" val="724416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229600" cy="4968552"/>
          </a:xfrm>
        </p:spPr>
        <p:txBody>
          <a:bodyPr>
            <a:normAutofit fontScale="25000" lnSpcReduction="20000"/>
          </a:bodyPr>
          <a:lstStyle/>
          <a:p>
            <a:r>
              <a:rPr lang="en-GB" sz="4800" b="1" dirty="0"/>
              <a:t>• If I get regrowth post-CRT, what is my chance of cure, compared with a recurrence after surgery?</a:t>
            </a:r>
            <a:r>
              <a:rPr lang="en-GB" sz="4800" dirty="0"/>
              <a:t/>
            </a:r>
            <a:br>
              <a:rPr lang="en-GB" sz="4800" dirty="0"/>
            </a:br>
            <a:r>
              <a:rPr lang="en-GB" sz="4800" dirty="0"/>
              <a:t>This is a different concept to recurrence after surgery since no tumour has been removed, and is therefore referred to as a regrowth. The majority of patients who have a regrowth can have salvage surgery12. This has been shown by centres in Brazil, Holland, USA, Denmark and UK with patients having good outcomes in terms of disease-free survival.</a:t>
            </a:r>
          </a:p>
          <a:p>
            <a:r>
              <a:rPr lang="en-GB" sz="4800" b="1" dirty="0"/>
              <a:t>• What is the chance of a local relapse with Watch and Wait?</a:t>
            </a:r>
            <a:r>
              <a:rPr lang="en-GB" sz="4800" dirty="0"/>
              <a:t/>
            </a:r>
            <a:br>
              <a:rPr lang="en-GB" sz="4800" dirty="0"/>
            </a:br>
            <a:r>
              <a:rPr lang="en-GB" sz="4800" dirty="0"/>
              <a:t>Between 20 to 38% of patients who have a </a:t>
            </a:r>
            <a:r>
              <a:rPr lang="en-GB" sz="4800" dirty="0" err="1"/>
              <a:t>cCR</a:t>
            </a:r>
            <a:r>
              <a:rPr lang="en-GB" sz="4800" dirty="0"/>
              <a:t> and join a Watch and Wait protocol have a regrowth compared to &lt;10% recurrence after surgery. However the prognosis is completely different between the two as a regrowth can still have successful salvage surgery.</a:t>
            </a:r>
          </a:p>
          <a:p>
            <a:r>
              <a:rPr lang="en-GB" sz="4800" b="1" dirty="0"/>
              <a:t>• Am I trading life expectancy to avoid a permanent stoma? How much life expectancy?</a:t>
            </a:r>
            <a:r>
              <a:rPr lang="en-GB" sz="4800" dirty="0"/>
              <a:t/>
            </a:r>
            <a:br>
              <a:rPr lang="en-GB" sz="4800" dirty="0"/>
            </a:br>
            <a:r>
              <a:rPr lang="en-GB" sz="4800" dirty="0"/>
              <a:t>There does not appear to be a trade-off in life expectancy and, in fact, good or complete response is a marker of good prognosis.</a:t>
            </a:r>
          </a:p>
          <a:p>
            <a:r>
              <a:rPr lang="en-GB" sz="4800" b="1" dirty="0"/>
              <a:t>• Do many patients in the UK accept the risk of Watch and Wait?</a:t>
            </a:r>
            <a:r>
              <a:rPr lang="en-GB" sz="4800" dirty="0"/>
              <a:t/>
            </a:r>
            <a:br>
              <a:rPr lang="en-GB" sz="4800" dirty="0"/>
            </a:br>
            <a:r>
              <a:rPr lang="en-GB" sz="4800" dirty="0"/>
              <a:t>This is increasingly common. In the published literature, 129 patients from north-west England5 and 6 patients from Exeter16 have avoided surgery and been followed up with a Watch and Wait protocol. But many more patients with a </a:t>
            </a:r>
            <a:r>
              <a:rPr lang="en-GB" sz="4800" dirty="0" err="1"/>
              <a:t>cCR</a:t>
            </a:r>
            <a:r>
              <a:rPr lang="en-GB" sz="4800" dirty="0"/>
              <a:t> from individual centres are avoiding surgery.</a:t>
            </a:r>
          </a:p>
          <a:p>
            <a:r>
              <a:rPr lang="en-GB" sz="4800" b="1" dirty="0"/>
              <a:t>• Will the follow-up needed for Watch and </a:t>
            </a:r>
            <a:r>
              <a:rPr lang="en-GB" sz="4800" dirty="0"/>
              <a:t>Wait</a:t>
            </a:r>
            <a:r>
              <a:rPr lang="en-GB" sz="4800" b="1" dirty="0"/>
              <a:t> be different from that after post-CRT resection? In what way?</a:t>
            </a:r>
            <a:r>
              <a:rPr lang="en-GB" sz="4800" dirty="0"/>
              <a:t/>
            </a:r>
            <a:br>
              <a:rPr lang="en-GB" sz="4800" dirty="0"/>
            </a:br>
            <a:r>
              <a:rPr lang="en-GB" sz="4800" dirty="0"/>
              <a:t>Follow-up after surgery varies, but will mostly include an annual CT scan, blood tests and full colonoscopy in varying frequency. Most centres will discharge patients after 5 years if that patient is disease free. In Watch and Wait, more frequent follow-ups are recommended and includes MRI scan with more frequent endoscopy.</a:t>
            </a:r>
          </a:p>
          <a:p>
            <a:r>
              <a:rPr lang="en-GB" sz="4800" b="1" dirty="0"/>
              <a:t>• Am I more likely to need secondary chemotherapy after Watch and Wait, compared with timely resection?</a:t>
            </a:r>
            <a:r>
              <a:rPr lang="en-GB" sz="4800" dirty="0"/>
              <a:t/>
            </a:r>
            <a:br>
              <a:rPr lang="en-GB" sz="4800" dirty="0"/>
            </a:br>
            <a:r>
              <a:rPr lang="en-GB" sz="4800" dirty="0"/>
              <a:t>There is no evidence that adjuvant chemotherapy has any benefit in patients managed under a Watch and Wait programme. Some centres will give additional chemotherapy to some patients, but this is not standardised.</a:t>
            </a:r>
          </a:p>
          <a:p>
            <a:r>
              <a:rPr lang="en-GB" sz="4800" b="1" dirty="0"/>
              <a:t>• If I do not respond to CRT, would you recognise my non-response?</a:t>
            </a:r>
            <a:r>
              <a:rPr lang="en-GB" sz="4800" dirty="0"/>
              <a:t/>
            </a:r>
            <a:br>
              <a:rPr lang="en-GB" sz="4800" dirty="0"/>
            </a:br>
            <a:r>
              <a:rPr lang="en-GB" sz="4800" dirty="0"/>
              <a:t>Patients who do not have a </a:t>
            </a:r>
            <a:r>
              <a:rPr lang="en-GB" sz="4800" dirty="0" err="1"/>
              <a:t>cCR</a:t>
            </a:r>
            <a:r>
              <a:rPr lang="en-GB" sz="4800" dirty="0"/>
              <a:t> will go on to have surgery.</a:t>
            </a:r>
          </a:p>
          <a:p>
            <a:r>
              <a:rPr lang="en-GB" sz="4800" b="1" dirty="0"/>
              <a:t>• If not, would I be disadvantaged by delaying definitive surgery?</a:t>
            </a:r>
            <a:r>
              <a:rPr lang="en-GB" sz="4800" dirty="0"/>
              <a:t/>
            </a:r>
            <a:br>
              <a:rPr lang="en-GB" sz="4800" dirty="0"/>
            </a:br>
            <a:r>
              <a:rPr lang="en-GB" sz="4800" dirty="0"/>
              <a:t>The published data and results of these two meetings suggest that patients are not disadvantaged by delaying surgery in patients with </a:t>
            </a:r>
            <a:r>
              <a:rPr lang="en-GB" sz="4800" dirty="0" err="1"/>
              <a:t>cCR</a:t>
            </a:r>
            <a:r>
              <a:rPr lang="en-GB" sz="4800" dirty="0"/>
              <a:t>.</a:t>
            </a:r>
          </a:p>
          <a:p>
            <a:endParaRPr lang="en-GB" dirty="0"/>
          </a:p>
        </p:txBody>
      </p:sp>
      <p:sp>
        <p:nvSpPr>
          <p:cNvPr id="3" name="Title 2"/>
          <p:cNvSpPr>
            <a:spLocks noGrp="1"/>
          </p:cNvSpPr>
          <p:nvPr>
            <p:ph type="title"/>
          </p:nvPr>
        </p:nvSpPr>
        <p:spPr>
          <a:xfrm>
            <a:off x="467544" y="260648"/>
            <a:ext cx="8229600" cy="504056"/>
          </a:xfrm>
        </p:spPr>
        <p:txBody>
          <a:bodyPr>
            <a:normAutofit fontScale="90000"/>
          </a:bodyPr>
          <a:lstStyle/>
          <a:p>
            <a:endParaRPr lang="en-GB"/>
          </a:p>
        </p:txBody>
      </p:sp>
    </p:spTree>
    <p:extLst>
      <p:ext uri="{BB962C8B-B14F-4D97-AF65-F5344CB8AC3E}">
        <p14:creationId xmlns:p14="http://schemas.microsoft.com/office/powerpoint/2010/main" val="139526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400" dirty="0" smtClean="0"/>
              <a:t>“</a:t>
            </a:r>
            <a:r>
              <a:rPr lang="en-GB" sz="1800" dirty="0" smtClean="0"/>
              <a:t>After first 3 moths got into a routine. Felt prepared and felt had settled in to a pattern”</a:t>
            </a:r>
          </a:p>
          <a:p>
            <a:endParaRPr lang="en-GB" sz="1800" dirty="0" smtClean="0"/>
          </a:p>
          <a:p>
            <a:r>
              <a:rPr lang="en-GB" sz="1800" dirty="0" smtClean="0"/>
              <a:t>“happy with plan to date, has just got on with it and is better than having a bag”</a:t>
            </a:r>
          </a:p>
          <a:p>
            <a:endParaRPr lang="en-GB" sz="1800" dirty="0" smtClean="0"/>
          </a:p>
          <a:p>
            <a:r>
              <a:rPr lang="en-GB" sz="1800" dirty="0" smtClean="0"/>
              <a:t>“Caused no concern and became routine. Biggest issue was with the enema!”</a:t>
            </a:r>
            <a:endParaRPr lang="en-GB" sz="1800" dirty="0"/>
          </a:p>
        </p:txBody>
      </p:sp>
      <p:sp>
        <p:nvSpPr>
          <p:cNvPr id="2" name="Title 1"/>
          <p:cNvSpPr>
            <a:spLocks noGrp="1"/>
          </p:cNvSpPr>
          <p:nvPr>
            <p:ph type="title"/>
          </p:nvPr>
        </p:nvSpPr>
        <p:spPr/>
        <p:txBody>
          <a:bodyPr>
            <a:normAutofit/>
          </a:bodyPr>
          <a:lstStyle/>
          <a:p>
            <a:pPr algn="l"/>
            <a:r>
              <a:rPr lang="en-GB" sz="2400" dirty="0" smtClean="0"/>
              <a:t>How have you found being in the HLS programme?</a:t>
            </a:r>
            <a:endParaRPr lang="en-GB" sz="2400" dirty="0"/>
          </a:p>
        </p:txBody>
      </p:sp>
    </p:spTree>
    <p:extLst>
      <p:ext uri="{BB962C8B-B14F-4D97-AF65-F5344CB8AC3E}">
        <p14:creationId xmlns:p14="http://schemas.microsoft.com/office/powerpoint/2010/main" val="659200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400" dirty="0" smtClean="0"/>
              <a:t>“</a:t>
            </a:r>
            <a:r>
              <a:rPr lang="en-GB" sz="1800" dirty="0" smtClean="0"/>
              <a:t>Excellent service”</a:t>
            </a:r>
          </a:p>
          <a:p>
            <a:endParaRPr lang="en-GB" sz="1800" dirty="0"/>
          </a:p>
          <a:p>
            <a:r>
              <a:rPr lang="en-GB" sz="1800" dirty="0" smtClean="0"/>
              <a:t>“Test on time and enough notice to tell work”</a:t>
            </a:r>
          </a:p>
          <a:p>
            <a:endParaRPr lang="en-GB" sz="1800" dirty="0"/>
          </a:p>
          <a:p>
            <a:r>
              <a:rPr lang="en-GB" sz="1800" dirty="0" smtClean="0"/>
              <a:t>“Had to chase once and then heard with in 2-3days of an appointment.</a:t>
            </a:r>
            <a:endParaRPr lang="en-GB" sz="1800" dirty="0"/>
          </a:p>
        </p:txBody>
      </p:sp>
      <p:sp>
        <p:nvSpPr>
          <p:cNvPr id="2" name="Title 1"/>
          <p:cNvSpPr>
            <a:spLocks noGrp="1"/>
          </p:cNvSpPr>
          <p:nvPr>
            <p:ph type="title"/>
          </p:nvPr>
        </p:nvSpPr>
        <p:spPr/>
        <p:txBody>
          <a:bodyPr>
            <a:normAutofit/>
          </a:bodyPr>
          <a:lstStyle/>
          <a:p>
            <a:pPr algn="l"/>
            <a:r>
              <a:rPr lang="en-GB" sz="2400" dirty="0" smtClean="0"/>
              <a:t>Were the tests on time, did you have to chase appointments?</a:t>
            </a:r>
            <a:endParaRPr lang="en-GB" sz="2400" dirty="0"/>
          </a:p>
        </p:txBody>
      </p:sp>
    </p:spTree>
    <p:extLst>
      <p:ext uri="{BB962C8B-B14F-4D97-AF65-F5344CB8AC3E}">
        <p14:creationId xmlns:p14="http://schemas.microsoft.com/office/powerpoint/2010/main" val="191519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GB" sz="1800" dirty="0" smtClean="0"/>
              <a:t>“Surgeon gave results at time of endoscopy”</a:t>
            </a:r>
          </a:p>
          <a:p>
            <a:endParaRPr lang="en-GB" sz="1800" dirty="0"/>
          </a:p>
          <a:p>
            <a:r>
              <a:rPr lang="en-GB" sz="1800" dirty="0" smtClean="0"/>
              <a:t>“Yes but if did not hear, assumed was ok”</a:t>
            </a:r>
          </a:p>
          <a:p>
            <a:endParaRPr lang="en-GB" sz="1800" dirty="0"/>
          </a:p>
          <a:p>
            <a:r>
              <a:rPr lang="en-GB" sz="1800" dirty="0" smtClean="0"/>
              <a:t>“Very quickly”</a:t>
            </a:r>
            <a:endParaRPr lang="en-GB" sz="1800" dirty="0"/>
          </a:p>
        </p:txBody>
      </p:sp>
      <p:sp>
        <p:nvSpPr>
          <p:cNvPr id="4" name="Title 3"/>
          <p:cNvSpPr>
            <a:spLocks noGrp="1"/>
          </p:cNvSpPr>
          <p:nvPr>
            <p:ph type="title"/>
          </p:nvPr>
        </p:nvSpPr>
        <p:spPr/>
        <p:txBody>
          <a:bodyPr>
            <a:normAutofit/>
          </a:bodyPr>
          <a:lstStyle/>
          <a:p>
            <a:pPr algn="l"/>
            <a:r>
              <a:rPr lang="en-GB" sz="2400" dirty="0" smtClean="0"/>
              <a:t>Were the results given in a timely manner?</a:t>
            </a:r>
            <a:endParaRPr lang="en-GB" sz="2400" dirty="0"/>
          </a:p>
        </p:txBody>
      </p:sp>
    </p:spTree>
    <p:extLst>
      <p:ext uri="{BB962C8B-B14F-4D97-AF65-F5344CB8AC3E}">
        <p14:creationId xmlns:p14="http://schemas.microsoft.com/office/powerpoint/2010/main" val="332051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800" dirty="0" smtClean="0"/>
              <a:t>“Very confident with the surgeon and information given at time of deciding what to do.”</a:t>
            </a:r>
          </a:p>
          <a:p>
            <a:endParaRPr lang="en-GB" sz="1800" dirty="0"/>
          </a:p>
          <a:p>
            <a:r>
              <a:rPr lang="en-GB" sz="1800" dirty="0" smtClean="0"/>
              <a:t>“Feels confident and very lucky”</a:t>
            </a:r>
          </a:p>
          <a:p>
            <a:endParaRPr lang="en-GB" sz="1800" dirty="0"/>
          </a:p>
          <a:p>
            <a:r>
              <a:rPr lang="en-GB" sz="1800" dirty="0" smtClean="0"/>
              <a:t>“Complete confidence”</a:t>
            </a:r>
            <a:endParaRPr lang="en-GB" sz="1800" dirty="0"/>
          </a:p>
        </p:txBody>
      </p:sp>
      <p:sp>
        <p:nvSpPr>
          <p:cNvPr id="2" name="Title 1"/>
          <p:cNvSpPr>
            <a:spLocks noGrp="1"/>
          </p:cNvSpPr>
          <p:nvPr>
            <p:ph type="title"/>
          </p:nvPr>
        </p:nvSpPr>
        <p:spPr/>
        <p:txBody>
          <a:bodyPr>
            <a:normAutofit/>
          </a:bodyPr>
          <a:lstStyle/>
          <a:p>
            <a:pPr algn="l"/>
            <a:r>
              <a:rPr lang="en-GB" sz="2400" dirty="0" smtClean="0"/>
              <a:t>Confidence with service?</a:t>
            </a:r>
            <a:endParaRPr lang="en-GB" sz="2400" dirty="0"/>
          </a:p>
        </p:txBody>
      </p:sp>
    </p:spTree>
    <p:extLst>
      <p:ext uri="{BB962C8B-B14F-4D97-AF65-F5344CB8AC3E}">
        <p14:creationId xmlns:p14="http://schemas.microsoft.com/office/powerpoint/2010/main" val="1159312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800" dirty="0" smtClean="0"/>
              <a:t>9 ¾</a:t>
            </a:r>
          </a:p>
          <a:p>
            <a:endParaRPr lang="en-GB" sz="1800" dirty="0"/>
          </a:p>
          <a:p>
            <a:r>
              <a:rPr lang="en-GB" sz="1800" dirty="0" smtClean="0"/>
              <a:t>9</a:t>
            </a:r>
          </a:p>
          <a:p>
            <a:endParaRPr lang="en-GB" sz="1800" dirty="0"/>
          </a:p>
          <a:p>
            <a:r>
              <a:rPr lang="en-GB" sz="1800" dirty="0" smtClean="0"/>
              <a:t>8 (not 10 due to waiting time in endoscopy department)</a:t>
            </a:r>
            <a:endParaRPr lang="en-GB" sz="1800" dirty="0"/>
          </a:p>
        </p:txBody>
      </p:sp>
      <p:sp>
        <p:nvSpPr>
          <p:cNvPr id="2" name="Title 1"/>
          <p:cNvSpPr>
            <a:spLocks noGrp="1"/>
          </p:cNvSpPr>
          <p:nvPr>
            <p:ph type="title"/>
          </p:nvPr>
        </p:nvSpPr>
        <p:spPr/>
        <p:txBody>
          <a:bodyPr>
            <a:normAutofit/>
          </a:bodyPr>
          <a:lstStyle/>
          <a:p>
            <a:pPr algn="l"/>
            <a:r>
              <a:rPr lang="en-GB" sz="2400" dirty="0" smtClean="0"/>
              <a:t>Overall satisfaction score out of 10</a:t>
            </a:r>
            <a:endParaRPr lang="en-GB" sz="2400" dirty="0"/>
          </a:p>
        </p:txBody>
      </p:sp>
    </p:spTree>
    <p:extLst>
      <p:ext uri="{BB962C8B-B14F-4D97-AF65-F5344CB8AC3E}">
        <p14:creationId xmlns:p14="http://schemas.microsoft.com/office/powerpoint/2010/main" val="425149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6</a:t>
            </a:r>
            <a:r>
              <a:rPr lang="en-GB" dirty="0" smtClean="0"/>
              <a:t> patients on HLS from 2012</a:t>
            </a:r>
          </a:p>
          <a:p>
            <a:endParaRPr lang="en-GB" dirty="0"/>
          </a:p>
          <a:p>
            <a:r>
              <a:rPr lang="en-GB" dirty="0" smtClean="0"/>
              <a:t>Currently no recurrent disease or metastatic disease.</a:t>
            </a:r>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23013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6 patients remain disease free.</a:t>
            </a:r>
          </a:p>
          <a:p>
            <a:endParaRPr lang="en-GB" dirty="0" smtClean="0"/>
          </a:p>
          <a:p>
            <a:r>
              <a:rPr lang="en-GB" dirty="0" smtClean="0"/>
              <a:t>One further added </a:t>
            </a:r>
            <a:r>
              <a:rPr lang="en-GB" dirty="0"/>
              <a:t>J</a:t>
            </a:r>
            <a:r>
              <a:rPr lang="en-GB" dirty="0" smtClean="0"/>
              <a:t>an 2018 who at diagnosis had liver met and had a successful liver resection showing no residual disease. Continued on HLS.</a:t>
            </a:r>
          </a:p>
          <a:p>
            <a:endParaRPr lang="en-GB" dirty="0" smtClean="0"/>
          </a:p>
          <a:p>
            <a:r>
              <a:rPr lang="en-GB" dirty="0" smtClean="0"/>
              <a:t>One recent </a:t>
            </a:r>
            <a:r>
              <a:rPr lang="en-GB" dirty="0"/>
              <a:t>F</a:t>
            </a:r>
            <a:r>
              <a:rPr lang="en-GB" dirty="0" smtClean="0"/>
              <a:t>eb 2020 added.</a:t>
            </a:r>
            <a:endParaRPr lang="en-GB" dirty="0"/>
          </a:p>
        </p:txBody>
      </p:sp>
      <p:sp>
        <p:nvSpPr>
          <p:cNvPr id="2" name="Title 1"/>
          <p:cNvSpPr>
            <a:spLocks noGrp="1"/>
          </p:cNvSpPr>
          <p:nvPr>
            <p:ph type="title"/>
          </p:nvPr>
        </p:nvSpPr>
        <p:spPr/>
        <p:txBody>
          <a:bodyPr/>
          <a:lstStyle/>
          <a:p>
            <a:r>
              <a:rPr lang="en-GB" dirty="0" smtClean="0"/>
              <a:t>UPDATE</a:t>
            </a:r>
            <a:endParaRPr lang="en-GB" dirty="0"/>
          </a:p>
        </p:txBody>
      </p:sp>
    </p:spTree>
    <p:extLst>
      <p:ext uri="{BB962C8B-B14F-4D97-AF65-F5344CB8AC3E}">
        <p14:creationId xmlns:p14="http://schemas.microsoft.com/office/powerpoint/2010/main" val="3711237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4525963"/>
          </a:xfrm>
        </p:spPr>
        <p:txBody>
          <a:bodyPr>
            <a:noAutofit/>
          </a:bodyPr>
          <a:lstStyle/>
          <a:p>
            <a:r>
              <a:rPr lang="en-GB" sz="1200" b="1" dirty="0" smtClean="0"/>
              <a:t>• </a:t>
            </a:r>
            <a:r>
              <a:rPr lang="en-GB" sz="1200" b="1" dirty="0"/>
              <a:t>Am I missing an opportunity for a better result if I defer surgery in the hope of sustained </a:t>
            </a:r>
            <a:r>
              <a:rPr lang="en-GB" sz="1200" b="1" dirty="0" err="1"/>
              <a:t>cCR</a:t>
            </a:r>
            <a:r>
              <a:rPr lang="en-GB" sz="1200" b="1" dirty="0"/>
              <a:t>?</a:t>
            </a:r>
            <a:r>
              <a:rPr lang="en-GB" sz="1200" dirty="0"/>
              <a:t/>
            </a:r>
            <a:br>
              <a:rPr lang="en-GB" sz="1200" dirty="0"/>
            </a:br>
            <a:r>
              <a:rPr lang="en-GB" sz="1200" dirty="0"/>
              <a:t>The majority of patients entered into a Watch and Wait protocol with a </a:t>
            </a:r>
            <a:r>
              <a:rPr lang="en-GB" sz="1200" dirty="0" err="1"/>
              <a:t>cCR</a:t>
            </a:r>
            <a:r>
              <a:rPr lang="en-GB" sz="1200" dirty="0"/>
              <a:t> were originally expected to have surgery. Patients may enter a Watch and Wait protocol if their tumour has regressed (shrunk). If the tumour does not regrow, there may be the opportunity to avoid surgery, preserve the rectum and retain better bowel function. Whilst clinicians at the Pelican meetings were positive about deferring surgery, the research evidence is controversial; studies are mostly retrospective cohort studies and there remains uncertainty amongst some clinicians about this treatment option.</a:t>
            </a:r>
          </a:p>
          <a:p>
            <a:r>
              <a:rPr lang="en-GB" sz="1200" b="1" dirty="0"/>
              <a:t>• Am I more likely to suffer metastatic disease if I adopt Watch and Wait, rather than excision?</a:t>
            </a:r>
            <a:r>
              <a:rPr lang="en-GB" sz="1200" dirty="0"/>
              <a:t/>
            </a:r>
            <a:br>
              <a:rPr lang="en-GB" sz="1200" dirty="0"/>
            </a:br>
            <a:r>
              <a:rPr lang="en-GB" sz="1200" dirty="0"/>
              <a:t>Patients with Stage II or III rectal cancer have up to a 35% risk of developing metastases 13. In the studies presented at the meetings, the metastatic rate for patients with a </a:t>
            </a:r>
            <a:r>
              <a:rPr lang="en-GB" sz="1200" dirty="0" err="1"/>
              <a:t>cCR</a:t>
            </a:r>
            <a:r>
              <a:rPr lang="en-GB" sz="1200" dirty="0"/>
              <a:t> varied, with an average metastatic rate of approximately 8% (unpublished data).</a:t>
            </a:r>
          </a:p>
          <a:p>
            <a:r>
              <a:rPr lang="en-GB" sz="1200" b="1" dirty="0"/>
              <a:t>• Do a reasonable number of colorectal surgeons in the UK agree with Watch and Wait?</a:t>
            </a:r>
            <a:r>
              <a:rPr lang="en-GB" sz="1200" dirty="0"/>
              <a:t/>
            </a:r>
            <a:br>
              <a:rPr lang="en-GB" sz="1200" dirty="0"/>
            </a:br>
            <a:r>
              <a:rPr lang="en-GB" sz="1200" dirty="0"/>
              <a:t>These two meetings brought together more than 100 clinicians and presented data from the Christie Hospital in Manchester, which included data from four hospitals in the UK who followed up patients with a </a:t>
            </a:r>
            <a:r>
              <a:rPr lang="en-GB" sz="1200" dirty="0" err="1"/>
              <a:t>cCR</a:t>
            </a:r>
            <a:r>
              <a:rPr lang="en-GB" sz="1200" dirty="0"/>
              <a:t>. In 2007 and 2013, questionnaires were sent out to surgeons in England, 122 and 138 surgeons replied and there was a shift in the six year period, with the more recent survey reporting that 64% said they would discuss Watch and Wait management for rectal cancer with their patients14, 15.</a:t>
            </a:r>
          </a:p>
          <a:p>
            <a:r>
              <a:rPr lang="en-GB" sz="1200" b="1" dirty="0"/>
              <a:t>• Does </a:t>
            </a:r>
            <a:r>
              <a:rPr lang="en-GB" sz="1200" dirty="0" err="1"/>
              <a:t>cCR</a:t>
            </a:r>
            <a:r>
              <a:rPr lang="en-GB" sz="1200" b="1" dirty="0"/>
              <a:t> equate to my nodes being clear?</a:t>
            </a:r>
            <a:r>
              <a:rPr lang="en-GB" sz="1200" dirty="0"/>
              <a:t/>
            </a:r>
            <a:br>
              <a:rPr lang="en-GB" sz="1200" dirty="0"/>
            </a:br>
            <a:r>
              <a:rPr lang="en-GB" sz="1200" dirty="0"/>
              <a:t>Absolute certainty that the nodes are clear can only be achieved by pathological assessment, which requires an operation. However, radiological imaging features can be used to diagnose and monitor suspicious nodes.</a:t>
            </a:r>
          </a:p>
          <a:p>
            <a:endParaRPr lang="en-GB" sz="1200" dirty="0"/>
          </a:p>
        </p:txBody>
      </p:sp>
      <p:sp>
        <p:nvSpPr>
          <p:cNvPr id="3" name="Title 2"/>
          <p:cNvSpPr>
            <a:spLocks noGrp="1"/>
          </p:cNvSpPr>
          <p:nvPr>
            <p:ph type="title"/>
          </p:nvPr>
        </p:nvSpPr>
        <p:spPr>
          <a:xfrm>
            <a:off x="395536" y="188640"/>
            <a:ext cx="8229600" cy="778098"/>
          </a:xfrm>
        </p:spPr>
        <p:txBody>
          <a:bodyPr>
            <a:normAutofit/>
          </a:bodyPr>
          <a:lstStyle/>
          <a:p>
            <a:r>
              <a:rPr lang="en-GB" sz="2000" dirty="0" smtClean="0"/>
              <a:t>Patient information from Pelican Cancer foundation</a:t>
            </a:r>
            <a:endParaRPr lang="en-GB" sz="2000" dirty="0"/>
          </a:p>
        </p:txBody>
      </p:sp>
    </p:spTree>
    <p:extLst>
      <p:ext uri="{BB962C8B-B14F-4D97-AF65-F5344CB8AC3E}">
        <p14:creationId xmlns:p14="http://schemas.microsoft.com/office/powerpoint/2010/main" val="2502430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83</TotalTime>
  <Words>304</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Patient Satisfaction  with HLS</vt:lpstr>
      <vt:lpstr>How have you found being in the HLS programme?</vt:lpstr>
      <vt:lpstr>Were the tests on time, did you have to chase appointments?</vt:lpstr>
      <vt:lpstr>Were the results given in a timely manner?</vt:lpstr>
      <vt:lpstr>Confidence with service?</vt:lpstr>
      <vt:lpstr>Overall satisfaction score out of 10</vt:lpstr>
      <vt:lpstr>PowerPoint Presentation</vt:lpstr>
      <vt:lpstr>UPDATE</vt:lpstr>
      <vt:lpstr>Patient information from Pelican Cancer foundation</vt:lpstr>
      <vt:lpstr>PowerPoint Presentation</vt:lpstr>
    </vt:vector>
  </TitlesOfParts>
  <Company>NBT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Satisfaction with HLS</dc:title>
  <dc:creator>Administrator</dc:creator>
  <cp:lastModifiedBy>Dunderdale, Helen</cp:lastModifiedBy>
  <cp:revision>9</cp:revision>
  <cp:lastPrinted>2018-07-02T15:47:16Z</cp:lastPrinted>
  <dcterms:created xsi:type="dcterms:W3CDTF">2018-06-28T10:25:22Z</dcterms:created>
  <dcterms:modified xsi:type="dcterms:W3CDTF">2020-03-03T18:44:18Z</dcterms:modified>
</cp:coreProperties>
</file>