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3" r:id="rId2"/>
    <p:sldId id="258" r:id="rId3"/>
    <p:sldId id="257" r:id="rId4"/>
    <p:sldId id="27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35101C-E8CF-43A3-B3D8-099CE15D7BDF}" type="datetimeFigureOut">
              <a:rPr lang="en-GB" smtClean="0"/>
              <a:t>02/07/2018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2597DB-1A64-44FA-BA07-D2FE2C62D634}" type="slidenum">
              <a:rPr lang="en-GB" smtClean="0"/>
              <a:t>‹#›</a:t>
            </a:fld>
            <a:endParaRPr lang="en-GB"/>
          </a:p>
        </p:txBody>
      </p:sp>
    </p:spTree>
    <p:extLst>
      <p:ext uri="{BB962C8B-B14F-4D97-AF65-F5344CB8AC3E}">
        <p14:creationId xmlns:p14="http://schemas.microsoft.com/office/powerpoint/2010/main" val="232962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35101C-E8CF-43A3-B3D8-099CE15D7BDF}" type="datetimeFigureOut">
              <a:rPr lang="en-GB" smtClean="0"/>
              <a:t>02/07/2018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2597DB-1A64-44FA-BA07-D2FE2C62D634}" type="slidenum">
              <a:rPr lang="en-GB" smtClean="0"/>
              <a:t>‹#›</a:t>
            </a:fld>
            <a:endParaRPr lang="en-GB"/>
          </a:p>
        </p:txBody>
      </p:sp>
    </p:spTree>
    <p:extLst>
      <p:ext uri="{BB962C8B-B14F-4D97-AF65-F5344CB8AC3E}">
        <p14:creationId xmlns:p14="http://schemas.microsoft.com/office/powerpoint/2010/main" val="273209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35101C-E8CF-43A3-B3D8-099CE15D7BDF}" type="datetimeFigureOut">
              <a:rPr lang="en-GB" smtClean="0"/>
              <a:t>02/07/2018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2597DB-1A64-44FA-BA07-D2FE2C62D634}" type="slidenum">
              <a:rPr lang="en-GB" smtClean="0"/>
              <a:t>‹#›</a:t>
            </a:fld>
            <a:endParaRPr lang="en-GB"/>
          </a:p>
        </p:txBody>
      </p:sp>
    </p:spTree>
    <p:extLst>
      <p:ext uri="{BB962C8B-B14F-4D97-AF65-F5344CB8AC3E}">
        <p14:creationId xmlns:p14="http://schemas.microsoft.com/office/powerpoint/2010/main" val="122698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35101C-E8CF-43A3-B3D8-099CE15D7BDF}" type="datetimeFigureOut">
              <a:rPr lang="en-GB" smtClean="0"/>
              <a:t>02/07/2018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2597DB-1A64-44FA-BA07-D2FE2C62D634}" type="slidenum">
              <a:rPr lang="en-GB" smtClean="0"/>
              <a:t>‹#›</a:t>
            </a:fld>
            <a:endParaRPr lang="en-GB"/>
          </a:p>
        </p:txBody>
      </p:sp>
    </p:spTree>
    <p:extLst>
      <p:ext uri="{BB962C8B-B14F-4D97-AF65-F5344CB8AC3E}">
        <p14:creationId xmlns:p14="http://schemas.microsoft.com/office/powerpoint/2010/main" val="379155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5101C-E8CF-43A3-B3D8-099CE15D7BDF}" type="datetimeFigureOut">
              <a:rPr lang="en-GB" smtClean="0"/>
              <a:t>02/07/2018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2597DB-1A64-44FA-BA07-D2FE2C62D634}" type="slidenum">
              <a:rPr lang="en-GB" smtClean="0"/>
              <a:t>‹#›</a:t>
            </a:fld>
            <a:endParaRPr lang="en-GB"/>
          </a:p>
        </p:txBody>
      </p:sp>
    </p:spTree>
    <p:extLst>
      <p:ext uri="{BB962C8B-B14F-4D97-AF65-F5344CB8AC3E}">
        <p14:creationId xmlns:p14="http://schemas.microsoft.com/office/powerpoint/2010/main" val="342850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35101C-E8CF-43A3-B3D8-099CE15D7BDF}" type="datetimeFigureOut">
              <a:rPr lang="en-GB" smtClean="0"/>
              <a:t>02/07/2018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2597DB-1A64-44FA-BA07-D2FE2C62D634}" type="slidenum">
              <a:rPr lang="en-GB" smtClean="0"/>
              <a:t>‹#›</a:t>
            </a:fld>
            <a:endParaRPr lang="en-GB"/>
          </a:p>
        </p:txBody>
      </p:sp>
    </p:spTree>
    <p:extLst>
      <p:ext uri="{BB962C8B-B14F-4D97-AF65-F5344CB8AC3E}">
        <p14:creationId xmlns:p14="http://schemas.microsoft.com/office/powerpoint/2010/main" val="343847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35101C-E8CF-43A3-B3D8-099CE15D7BDF}" type="datetimeFigureOut">
              <a:rPr lang="en-GB" smtClean="0"/>
              <a:t>02/07/2018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2597DB-1A64-44FA-BA07-D2FE2C62D634}" type="slidenum">
              <a:rPr lang="en-GB" smtClean="0"/>
              <a:t>‹#›</a:t>
            </a:fld>
            <a:endParaRPr lang="en-GB"/>
          </a:p>
        </p:txBody>
      </p:sp>
    </p:spTree>
    <p:extLst>
      <p:ext uri="{BB962C8B-B14F-4D97-AF65-F5344CB8AC3E}">
        <p14:creationId xmlns:p14="http://schemas.microsoft.com/office/powerpoint/2010/main" val="388597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35101C-E8CF-43A3-B3D8-099CE15D7BDF}" type="datetimeFigureOut">
              <a:rPr lang="en-GB" smtClean="0"/>
              <a:t>02/07/2018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2597DB-1A64-44FA-BA07-D2FE2C62D634}" type="slidenum">
              <a:rPr lang="en-GB" smtClean="0"/>
              <a:t>‹#›</a:t>
            </a:fld>
            <a:endParaRPr lang="en-GB"/>
          </a:p>
        </p:txBody>
      </p:sp>
    </p:spTree>
    <p:extLst>
      <p:ext uri="{BB962C8B-B14F-4D97-AF65-F5344CB8AC3E}">
        <p14:creationId xmlns:p14="http://schemas.microsoft.com/office/powerpoint/2010/main" val="325621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5101C-E8CF-43A3-B3D8-099CE15D7BDF}" type="datetimeFigureOut">
              <a:rPr lang="en-GB" smtClean="0"/>
              <a:t>02/07/2018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2597DB-1A64-44FA-BA07-D2FE2C62D634}" type="slidenum">
              <a:rPr lang="en-GB" smtClean="0"/>
              <a:t>‹#›</a:t>
            </a:fld>
            <a:endParaRPr lang="en-GB"/>
          </a:p>
        </p:txBody>
      </p:sp>
    </p:spTree>
    <p:extLst>
      <p:ext uri="{BB962C8B-B14F-4D97-AF65-F5344CB8AC3E}">
        <p14:creationId xmlns:p14="http://schemas.microsoft.com/office/powerpoint/2010/main" val="109085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5101C-E8CF-43A3-B3D8-099CE15D7BDF}" type="datetimeFigureOut">
              <a:rPr lang="en-GB" smtClean="0"/>
              <a:t>02/07/2018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2597DB-1A64-44FA-BA07-D2FE2C62D634}" type="slidenum">
              <a:rPr lang="en-GB" smtClean="0"/>
              <a:t>‹#›</a:t>
            </a:fld>
            <a:endParaRPr lang="en-GB"/>
          </a:p>
        </p:txBody>
      </p:sp>
    </p:spTree>
    <p:extLst>
      <p:ext uri="{BB962C8B-B14F-4D97-AF65-F5344CB8AC3E}">
        <p14:creationId xmlns:p14="http://schemas.microsoft.com/office/powerpoint/2010/main" val="83553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5101C-E8CF-43A3-B3D8-099CE15D7BDF}" type="datetimeFigureOut">
              <a:rPr lang="en-GB" smtClean="0"/>
              <a:t>02/07/2018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2597DB-1A64-44FA-BA07-D2FE2C62D634}" type="slidenum">
              <a:rPr lang="en-GB" smtClean="0"/>
              <a:t>‹#›</a:t>
            </a:fld>
            <a:endParaRPr lang="en-GB"/>
          </a:p>
        </p:txBody>
      </p:sp>
    </p:spTree>
    <p:extLst>
      <p:ext uri="{BB962C8B-B14F-4D97-AF65-F5344CB8AC3E}">
        <p14:creationId xmlns:p14="http://schemas.microsoft.com/office/powerpoint/2010/main" val="55861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5101C-E8CF-43A3-B3D8-099CE15D7BDF}" type="datetimeFigureOut">
              <a:rPr lang="en-GB" smtClean="0"/>
              <a:t>02/07/2018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597DB-1A64-44FA-BA07-D2FE2C62D634}" type="slidenum">
              <a:rPr lang="en-GB" smtClean="0"/>
              <a:t>‹#›</a:t>
            </a:fld>
            <a:endParaRPr lang="en-GB"/>
          </a:p>
        </p:txBody>
      </p:sp>
    </p:spTree>
    <p:extLst>
      <p:ext uri="{BB962C8B-B14F-4D97-AF65-F5344CB8AC3E}">
        <p14:creationId xmlns:p14="http://schemas.microsoft.com/office/powerpoint/2010/main" val="40846172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548680"/>
            <a:ext cx="7772400" cy="1470025"/>
          </a:xfrm>
        </p:spPr>
        <p:txBody>
          <a:bodyPr/>
          <a:lstStyle/>
          <a:p>
            <a:r>
              <a:rPr lang="en-GB" dirty="0"/>
              <a:t>EHA </a:t>
            </a:r>
            <a:br>
              <a:rPr lang="en-GB" dirty="0"/>
            </a:br>
            <a:r>
              <a:rPr lang="en-GB" dirty="0"/>
              <a:t>Stockholm 2018</a:t>
            </a:r>
          </a:p>
        </p:txBody>
      </p:sp>
      <p:sp>
        <p:nvSpPr>
          <p:cNvPr id="5" name="Subtitle 4"/>
          <p:cNvSpPr>
            <a:spLocks noGrp="1"/>
          </p:cNvSpPr>
          <p:nvPr>
            <p:ph type="subTitle" idx="1"/>
          </p:nvPr>
        </p:nvSpPr>
        <p:spPr>
          <a:xfrm>
            <a:off x="5508104" y="5949280"/>
            <a:ext cx="3456384" cy="720080"/>
          </a:xfrm>
        </p:spPr>
        <p:txBody>
          <a:bodyPr/>
          <a:lstStyle/>
          <a:p>
            <a:r>
              <a:rPr lang="en-GB" dirty="0"/>
              <a:t>Deepak Mannari</a:t>
            </a:r>
          </a:p>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04864"/>
            <a:ext cx="516169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618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err="1" smtClean="0"/>
              <a:t>Ivosidenib</a:t>
            </a:r>
            <a:r>
              <a:rPr lang="en-GB" dirty="0" smtClean="0"/>
              <a:t> in IDH-1 in R/R AML</a:t>
            </a:r>
            <a:br>
              <a:rPr lang="en-GB" dirty="0" smtClean="0"/>
            </a:br>
            <a:r>
              <a:rPr lang="en-GB" dirty="0" smtClean="0"/>
              <a:t> </a:t>
            </a:r>
            <a:r>
              <a:rPr lang="en-GB" sz="3600" dirty="0" smtClean="0"/>
              <a:t>NEJM June 21 18, </a:t>
            </a:r>
            <a:r>
              <a:rPr lang="en-GB" sz="3600" dirty="0" err="1" smtClean="0"/>
              <a:t>DiNardo</a:t>
            </a:r>
            <a:endParaRPr lang="en-GB" dirty="0"/>
          </a:p>
        </p:txBody>
      </p:sp>
      <p:sp>
        <p:nvSpPr>
          <p:cNvPr id="7" name="Content Placeholder 6"/>
          <p:cNvSpPr>
            <a:spLocks noGrp="1"/>
          </p:cNvSpPr>
          <p:nvPr>
            <p:ph idx="1"/>
          </p:nvPr>
        </p:nvSpPr>
        <p:spPr>
          <a:xfrm>
            <a:off x="467544" y="1700808"/>
            <a:ext cx="8229600" cy="4525963"/>
          </a:xfrm>
        </p:spPr>
        <p:txBody>
          <a:bodyPr>
            <a:normAutofit/>
          </a:bodyPr>
          <a:lstStyle/>
          <a:p>
            <a:pPr lvl="1"/>
            <a:r>
              <a:rPr lang="en-GB" dirty="0" smtClean="0"/>
              <a:t>Phase 1, 179 pats </a:t>
            </a:r>
          </a:p>
          <a:p>
            <a:pPr lvl="1"/>
            <a:r>
              <a:rPr lang="en-GB" dirty="0" smtClean="0"/>
              <a:t>CR 32%, ORR 42%</a:t>
            </a:r>
          </a:p>
          <a:p>
            <a:pPr lvl="1"/>
            <a:r>
              <a:rPr lang="en-GB" dirty="0" smtClean="0"/>
              <a:t>O/S - 9/12, 19/12 if achieve CR</a:t>
            </a:r>
          </a:p>
          <a:p>
            <a:pPr lvl="1"/>
            <a:r>
              <a:rPr lang="en-GB" dirty="0" smtClean="0"/>
              <a:t>Durable, no residual detectable IDH1 mutations in 7 pats</a:t>
            </a:r>
          </a:p>
          <a:p>
            <a:pPr lvl="1"/>
            <a:r>
              <a:rPr lang="en-GB" dirty="0" smtClean="0"/>
              <a:t>Transfusion independence, less infections</a:t>
            </a:r>
          </a:p>
        </p:txBody>
      </p:sp>
    </p:spTree>
    <p:extLst>
      <p:ext uri="{BB962C8B-B14F-4D97-AF65-F5344CB8AC3E}">
        <p14:creationId xmlns:p14="http://schemas.microsoft.com/office/powerpoint/2010/main" val="1652063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err="1" smtClean="0"/>
              <a:t>Enasidenib</a:t>
            </a:r>
            <a:r>
              <a:rPr lang="en-GB" sz="3600" dirty="0" smtClean="0"/>
              <a:t> monotherapy in untreated AML patients with IDH-2 mutants</a:t>
            </a:r>
            <a:br>
              <a:rPr lang="en-GB" sz="3600" dirty="0" smtClean="0"/>
            </a:br>
            <a:endParaRPr lang="en-GB" sz="3600" dirty="0"/>
          </a:p>
        </p:txBody>
      </p:sp>
      <p:sp>
        <p:nvSpPr>
          <p:cNvPr id="3" name="Content Placeholder 2"/>
          <p:cNvSpPr>
            <a:spLocks noGrp="1"/>
          </p:cNvSpPr>
          <p:nvPr>
            <p:ph idx="1"/>
          </p:nvPr>
        </p:nvSpPr>
        <p:spPr/>
        <p:txBody>
          <a:bodyPr/>
          <a:lstStyle/>
          <a:p>
            <a:pPr lvl="1"/>
            <a:r>
              <a:rPr lang="en-GB" dirty="0" smtClean="0"/>
              <a:t>Blood 2017 – 130 Stein</a:t>
            </a:r>
          </a:p>
          <a:p>
            <a:pPr lvl="1"/>
            <a:r>
              <a:rPr lang="en-GB" dirty="0" smtClean="0"/>
              <a:t>ORR - 40%, O/S 9.5/12</a:t>
            </a:r>
          </a:p>
          <a:p>
            <a:pPr lvl="1"/>
            <a:r>
              <a:rPr lang="en-GB" dirty="0" smtClean="0"/>
              <a:t>Subset analysis</a:t>
            </a:r>
          </a:p>
          <a:p>
            <a:pPr lvl="1"/>
            <a:r>
              <a:rPr lang="en-GB" dirty="0" smtClean="0"/>
              <a:t>&gt;60, N= 39</a:t>
            </a:r>
          </a:p>
          <a:p>
            <a:pPr lvl="1"/>
            <a:r>
              <a:rPr lang="en-US" dirty="0" smtClean="0"/>
              <a:t>2/12 to respond, 6/12 </a:t>
            </a:r>
            <a:r>
              <a:rPr lang="en-US" smtClean="0"/>
              <a:t>to CR, </a:t>
            </a:r>
            <a:endParaRPr lang="en-US" dirty="0" smtClean="0"/>
          </a:p>
          <a:p>
            <a:pPr lvl="1"/>
            <a:r>
              <a:rPr lang="en-US" dirty="0" smtClean="0"/>
              <a:t>ORR 31%, CR 21%</a:t>
            </a:r>
          </a:p>
          <a:p>
            <a:pPr lvl="1"/>
            <a:r>
              <a:rPr lang="en-US" dirty="0" smtClean="0"/>
              <a:t>O/S 11/12, durable</a:t>
            </a:r>
          </a:p>
          <a:p>
            <a:pPr lvl="1"/>
            <a:endParaRPr lang="en-GB" dirty="0" smtClean="0"/>
          </a:p>
          <a:p>
            <a:pPr lvl="1"/>
            <a:endParaRPr lang="en-GB" dirty="0"/>
          </a:p>
        </p:txBody>
      </p:sp>
    </p:spTree>
    <p:extLst>
      <p:ext uri="{BB962C8B-B14F-4D97-AF65-F5344CB8AC3E}">
        <p14:creationId xmlns:p14="http://schemas.microsoft.com/office/powerpoint/2010/main" val="3273483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16194" r="16194"/>
          <a:stretch>
            <a:fillRect/>
          </a:stretch>
        </p:blipFill>
        <p:spPr bwMode="auto">
          <a:xfrm>
            <a:off x="611560" y="476672"/>
            <a:ext cx="7920880" cy="594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817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smtClean="0"/>
              <a:t>IDHi</a:t>
            </a:r>
            <a:r>
              <a:rPr lang="en-GB" dirty="0" smtClean="0"/>
              <a:t> with </a:t>
            </a:r>
            <a:r>
              <a:rPr lang="en-GB" dirty="0" err="1" smtClean="0"/>
              <a:t>Azacytidine</a:t>
            </a:r>
            <a:endParaRPr lang="en-GB" dirty="0"/>
          </a:p>
        </p:txBody>
      </p:sp>
      <p:sp>
        <p:nvSpPr>
          <p:cNvPr id="6" name="Content Placeholder 5"/>
          <p:cNvSpPr>
            <a:spLocks noGrp="1"/>
          </p:cNvSpPr>
          <p:nvPr>
            <p:ph idx="1"/>
          </p:nvPr>
        </p:nvSpPr>
        <p:spPr/>
        <p:txBody>
          <a:bodyPr/>
          <a:lstStyle/>
          <a:p>
            <a:r>
              <a:rPr lang="en-GB" dirty="0" smtClean="0"/>
              <a:t>29 patients, older</a:t>
            </a:r>
          </a:p>
          <a:p>
            <a:r>
              <a:rPr lang="en-GB" dirty="0" smtClean="0"/>
              <a:t>ORR – 78% (18/23 and 4/6 for </a:t>
            </a:r>
            <a:r>
              <a:rPr lang="en-GB" dirty="0" err="1" smtClean="0"/>
              <a:t>Ivos</a:t>
            </a:r>
            <a:r>
              <a:rPr lang="en-GB" dirty="0" smtClean="0"/>
              <a:t> and </a:t>
            </a:r>
            <a:r>
              <a:rPr lang="en-GB" dirty="0" err="1" smtClean="0"/>
              <a:t>Ena</a:t>
            </a:r>
            <a:r>
              <a:rPr lang="en-GB" dirty="0" smtClean="0"/>
              <a:t> respectively)</a:t>
            </a:r>
          </a:p>
          <a:p>
            <a:r>
              <a:rPr lang="en-GB" dirty="0" smtClean="0"/>
              <a:t>CR – 44% (10/23 and 3/4) </a:t>
            </a:r>
          </a:p>
          <a:p>
            <a:r>
              <a:rPr lang="en-GB" dirty="0" smtClean="0"/>
              <a:t>IDH clearance in 50% if CR obtained</a:t>
            </a:r>
            <a:endParaRPr lang="en-GB" dirty="0"/>
          </a:p>
        </p:txBody>
      </p:sp>
    </p:spTree>
    <p:extLst>
      <p:ext uri="{BB962C8B-B14F-4D97-AF65-F5344CB8AC3E}">
        <p14:creationId xmlns:p14="http://schemas.microsoft.com/office/powerpoint/2010/main" val="203287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Venetoclax</a:t>
            </a:r>
            <a:r>
              <a:rPr lang="en-GB" dirty="0" smtClean="0"/>
              <a:t> with Aza/</a:t>
            </a:r>
            <a:r>
              <a:rPr lang="en-GB" dirty="0" err="1" smtClean="0"/>
              <a:t>Decita</a:t>
            </a:r>
            <a:r>
              <a:rPr lang="en-GB" dirty="0" smtClean="0"/>
              <a:t/>
            </a:r>
            <a:br>
              <a:rPr lang="en-GB" dirty="0" smtClean="0"/>
            </a:br>
            <a:r>
              <a:rPr lang="en-GB" dirty="0" smtClean="0"/>
              <a:t>C </a:t>
            </a:r>
            <a:r>
              <a:rPr lang="en-GB" dirty="0" err="1" smtClean="0"/>
              <a:t>DiNardo</a:t>
            </a:r>
            <a:endParaRPr lang="en-GB" dirty="0"/>
          </a:p>
        </p:txBody>
      </p:sp>
      <p:sp>
        <p:nvSpPr>
          <p:cNvPr id="3" name="Content Placeholder 2"/>
          <p:cNvSpPr>
            <a:spLocks noGrp="1"/>
          </p:cNvSpPr>
          <p:nvPr>
            <p:ph idx="1"/>
          </p:nvPr>
        </p:nvSpPr>
        <p:spPr/>
        <p:txBody>
          <a:bodyPr/>
          <a:lstStyle/>
          <a:p>
            <a:r>
              <a:rPr lang="en-GB" dirty="0" smtClean="0"/>
              <a:t>N=145</a:t>
            </a:r>
          </a:p>
          <a:p>
            <a:r>
              <a:rPr lang="en-GB" dirty="0" smtClean="0"/>
              <a:t>ORR 80%, CR 67%</a:t>
            </a:r>
          </a:p>
          <a:p>
            <a:r>
              <a:rPr lang="en-GB" dirty="0" smtClean="0"/>
              <a:t>Response within 1-2 cycles</a:t>
            </a:r>
          </a:p>
          <a:p>
            <a:r>
              <a:rPr lang="en-GB" dirty="0" smtClean="0"/>
              <a:t>Response even if poor CR</a:t>
            </a:r>
          </a:p>
          <a:p>
            <a:r>
              <a:rPr lang="en-GB" dirty="0" smtClean="0"/>
              <a:t>O/S 17/12</a:t>
            </a:r>
          </a:p>
          <a:p>
            <a:r>
              <a:rPr lang="en-GB" dirty="0" smtClean="0"/>
              <a:t>MRD –</a:t>
            </a:r>
            <a:r>
              <a:rPr lang="en-GB" dirty="0" err="1" smtClean="0"/>
              <a:t>ve</a:t>
            </a:r>
            <a:r>
              <a:rPr lang="en-GB" dirty="0" smtClean="0"/>
              <a:t> in 30% of those in CR</a:t>
            </a:r>
            <a:endParaRPr lang="en-GB" dirty="0"/>
          </a:p>
        </p:txBody>
      </p:sp>
    </p:spTree>
    <p:extLst>
      <p:ext uri="{BB962C8B-B14F-4D97-AF65-F5344CB8AC3E}">
        <p14:creationId xmlns:p14="http://schemas.microsoft.com/office/powerpoint/2010/main" val="1628154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Venetoclax</a:t>
            </a:r>
            <a:r>
              <a:rPr lang="en-GB" dirty="0" smtClean="0"/>
              <a:t> plus chemo</a:t>
            </a:r>
            <a:br>
              <a:rPr lang="en-GB" dirty="0" smtClean="0"/>
            </a:br>
            <a:r>
              <a:rPr lang="en-GB" dirty="0" smtClean="0"/>
              <a:t>Wei</a:t>
            </a:r>
            <a:endParaRPr lang="en-GB" dirty="0"/>
          </a:p>
        </p:txBody>
      </p:sp>
      <p:sp>
        <p:nvSpPr>
          <p:cNvPr id="3" name="Content Placeholder 2"/>
          <p:cNvSpPr>
            <a:spLocks noGrp="1"/>
          </p:cNvSpPr>
          <p:nvPr>
            <p:ph idx="1"/>
          </p:nvPr>
        </p:nvSpPr>
        <p:spPr/>
        <p:txBody>
          <a:bodyPr/>
          <a:lstStyle/>
          <a:p>
            <a:r>
              <a:rPr lang="en-GB" dirty="0" smtClean="0"/>
              <a:t>Poor risk pats – 72 </a:t>
            </a:r>
            <a:r>
              <a:rPr lang="en-GB" dirty="0" err="1" smtClean="0"/>
              <a:t>yrs</a:t>
            </a:r>
            <a:r>
              <a:rPr lang="en-GB" dirty="0" smtClean="0"/>
              <a:t>, 37% had poor risk </a:t>
            </a:r>
            <a:r>
              <a:rPr lang="en-GB" dirty="0" err="1" smtClean="0"/>
              <a:t>cytogentics</a:t>
            </a:r>
            <a:endParaRPr lang="en-GB" dirty="0" smtClean="0"/>
          </a:p>
          <a:p>
            <a:r>
              <a:rPr lang="en-GB" dirty="0" smtClean="0"/>
              <a:t>Given 5+2</a:t>
            </a:r>
          </a:p>
          <a:p>
            <a:r>
              <a:rPr lang="en-GB" dirty="0" smtClean="0"/>
              <a:t>CR 71%,  O/S  7.7/12 but</a:t>
            </a:r>
          </a:p>
          <a:p>
            <a:r>
              <a:rPr lang="en-GB" dirty="0" smtClean="0"/>
              <a:t>CR 92% if no prior therapy </a:t>
            </a:r>
          </a:p>
          <a:p>
            <a:r>
              <a:rPr lang="en-GB" dirty="0" err="1" smtClean="0"/>
              <a:t>ie</a:t>
            </a:r>
            <a:r>
              <a:rPr lang="en-GB" dirty="0" smtClean="0"/>
              <a:t> if previous </a:t>
            </a:r>
            <a:r>
              <a:rPr lang="en-GB" dirty="0" err="1" smtClean="0"/>
              <a:t>hypomethylators</a:t>
            </a:r>
            <a:r>
              <a:rPr lang="en-GB" dirty="0" smtClean="0"/>
              <a:t> then poor treatment</a:t>
            </a:r>
          </a:p>
          <a:p>
            <a:pPr marL="0" indent="0">
              <a:buNone/>
            </a:pPr>
            <a:endParaRPr lang="en-GB" dirty="0"/>
          </a:p>
        </p:txBody>
      </p:sp>
    </p:spTree>
    <p:extLst>
      <p:ext uri="{BB962C8B-B14F-4D97-AF65-F5344CB8AC3E}">
        <p14:creationId xmlns:p14="http://schemas.microsoft.com/office/powerpoint/2010/main" val="139593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treatments</a:t>
            </a:r>
            <a:endParaRPr lang="en-GB" dirty="0"/>
          </a:p>
        </p:txBody>
      </p:sp>
      <p:sp>
        <p:nvSpPr>
          <p:cNvPr id="3" name="Content Placeholder 2"/>
          <p:cNvSpPr>
            <a:spLocks noGrp="1"/>
          </p:cNvSpPr>
          <p:nvPr>
            <p:ph idx="1"/>
          </p:nvPr>
        </p:nvSpPr>
        <p:spPr/>
        <p:txBody>
          <a:bodyPr>
            <a:normAutofit fontScale="92500" lnSpcReduction="20000"/>
          </a:bodyPr>
          <a:lstStyle/>
          <a:p>
            <a:r>
              <a:rPr lang="en-GB" dirty="0" err="1" smtClean="0"/>
              <a:t>Venetolclax</a:t>
            </a:r>
            <a:r>
              <a:rPr lang="en-GB" dirty="0" smtClean="0"/>
              <a:t> - LDAC - CR </a:t>
            </a:r>
            <a:r>
              <a:rPr lang="en-GB" dirty="0"/>
              <a:t>60%, OS - 11/12</a:t>
            </a:r>
            <a:endParaRPr lang="en-GB" dirty="0" smtClean="0"/>
          </a:p>
          <a:p>
            <a:r>
              <a:rPr lang="en-GB" dirty="0" err="1" smtClean="0"/>
              <a:t>Venetoclax</a:t>
            </a:r>
            <a:r>
              <a:rPr lang="en-GB" dirty="0" smtClean="0"/>
              <a:t>  with </a:t>
            </a:r>
            <a:r>
              <a:rPr lang="en-GB" dirty="0" err="1" smtClean="0"/>
              <a:t>Idasanutlin</a:t>
            </a:r>
            <a:r>
              <a:rPr lang="en-GB" dirty="0" smtClean="0"/>
              <a:t> (</a:t>
            </a:r>
            <a:r>
              <a:rPr lang="en-GB" dirty="0" err="1" smtClean="0"/>
              <a:t>MDMi</a:t>
            </a:r>
            <a:r>
              <a:rPr lang="en-GB" dirty="0" smtClean="0"/>
              <a:t>), with </a:t>
            </a:r>
            <a:r>
              <a:rPr lang="en-GB" dirty="0" err="1" smtClean="0"/>
              <a:t>Meki</a:t>
            </a:r>
            <a:endParaRPr lang="en-GB" dirty="0" smtClean="0"/>
          </a:p>
          <a:p>
            <a:r>
              <a:rPr lang="en-GB" dirty="0" err="1" smtClean="0"/>
              <a:t>Selinexor</a:t>
            </a:r>
            <a:r>
              <a:rPr lang="en-GB" dirty="0" smtClean="0"/>
              <a:t> (nuclear receptor exporter of proteins)</a:t>
            </a:r>
          </a:p>
          <a:p>
            <a:r>
              <a:rPr lang="en-GB" dirty="0" smtClean="0"/>
              <a:t>BET</a:t>
            </a:r>
          </a:p>
          <a:p>
            <a:r>
              <a:rPr lang="en-GB" dirty="0" smtClean="0"/>
              <a:t>DOT1</a:t>
            </a:r>
          </a:p>
          <a:p>
            <a:r>
              <a:rPr lang="en-GB" dirty="0" smtClean="0"/>
              <a:t>EZH2</a:t>
            </a:r>
          </a:p>
          <a:p>
            <a:r>
              <a:rPr lang="en-GB" dirty="0" smtClean="0"/>
              <a:t>LSD1</a:t>
            </a:r>
          </a:p>
          <a:p>
            <a:r>
              <a:rPr lang="en-GB" dirty="0" err="1" smtClean="0"/>
              <a:t>Luspatercept</a:t>
            </a:r>
            <a:endParaRPr lang="en-GB" dirty="0" smtClean="0"/>
          </a:p>
          <a:p>
            <a:r>
              <a:rPr lang="en-GB" dirty="0" err="1" smtClean="0"/>
              <a:t>Lestaurtinib</a:t>
            </a:r>
            <a:endParaRPr lang="en-GB" dirty="0"/>
          </a:p>
        </p:txBody>
      </p:sp>
    </p:spTree>
    <p:extLst>
      <p:ext uri="{BB962C8B-B14F-4D97-AF65-F5344CB8AC3E}">
        <p14:creationId xmlns:p14="http://schemas.microsoft.com/office/powerpoint/2010/main" val="3571295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CTL-008 Myeloid Progenitor cells – phase 2</a:t>
            </a:r>
            <a:endParaRPr lang="en-GB" dirty="0"/>
          </a:p>
        </p:txBody>
      </p:sp>
      <p:sp>
        <p:nvSpPr>
          <p:cNvPr id="3" name="Content Placeholder 2"/>
          <p:cNvSpPr>
            <a:spLocks noGrp="1"/>
          </p:cNvSpPr>
          <p:nvPr>
            <p:ph idx="1"/>
          </p:nvPr>
        </p:nvSpPr>
        <p:spPr>
          <a:xfrm>
            <a:off x="467544" y="1772816"/>
            <a:ext cx="8229600" cy="4525963"/>
          </a:xfrm>
        </p:spPr>
        <p:txBody>
          <a:bodyPr/>
          <a:lstStyle/>
          <a:p>
            <a:r>
              <a:rPr lang="en-GB" dirty="0" smtClean="0"/>
              <a:t>Pooled donors and ex-vivo expansion, long storage life, No T cells, safe, given with GCSF</a:t>
            </a:r>
          </a:p>
          <a:p>
            <a:r>
              <a:rPr lang="en-GB" dirty="0" smtClean="0"/>
              <a:t>1 dose at D8 and GCSF D15</a:t>
            </a:r>
          </a:p>
          <a:p>
            <a:r>
              <a:rPr lang="en-GB" dirty="0" smtClean="0"/>
              <a:t>Reduced fevers, infections, antimicrobials, intensification of anti </a:t>
            </a:r>
            <a:r>
              <a:rPr lang="en-GB" dirty="0" err="1" smtClean="0"/>
              <a:t>microbials</a:t>
            </a:r>
            <a:endParaRPr lang="en-GB" dirty="0" smtClean="0"/>
          </a:p>
          <a:p>
            <a:r>
              <a:rPr lang="en-GB" dirty="0" smtClean="0"/>
              <a:t>Not recovery of ANC</a:t>
            </a:r>
          </a:p>
          <a:p>
            <a:r>
              <a:rPr lang="en-GB" dirty="0" smtClean="0"/>
              <a:t>3 days less hospitalisation</a:t>
            </a:r>
          </a:p>
          <a:p>
            <a:endParaRPr lang="en-GB" dirty="0"/>
          </a:p>
        </p:txBody>
      </p:sp>
    </p:spTree>
    <p:extLst>
      <p:ext uri="{BB962C8B-B14F-4D97-AF65-F5344CB8AC3E}">
        <p14:creationId xmlns:p14="http://schemas.microsoft.com/office/powerpoint/2010/main" val="2519984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t>CAR-T </a:t>
            </a:r>
            <a:r>
              <a:rPr lang="en-US" sz="3100" dirty="0"/>
              <a:t>cells targeting CLL-1 as an approach</a:t>
            </a:r>
            <a:br>
              <a:rPr lang="en-US" sz="3100" dirty="0"/>
            </a:br>
            <a:r>
              <a:rPr lang="en-US" sz="3100" dirty="0"/>
              <a:t>to treat acute myeloid </a:t>
            </a:r>
            <a:r>
              <a:rPr lang="en-US" sz="3100" dirty="0" smtClean="0"/>
              <a:t>leukemia </a:t>
            </a:r>
            <a:br>
              <a:rPr lang="en-US" sz="3100" dirty="0" smtClean="0"/>
            </a:br>
            <a:r>
              <a:rPr lang="en-US" sz="2200" dirty="0" smtClean="0"/>
              <a:t>Wang </a:t>
            </a:r>
            <a:r>
              <a:rPr lang="en-US" sz="2200" dirty="0"/>
              <a:t>et al. Journal of Hematology &amp; Oncology (2018) 11:7 </a:t>
            </a:r>
            <a:r>
              <a:rPr lang="en-US" dirty="0"/>
              <a:t/>
            </a:r>
            <a:br>
              <a:rPr lang="en-US" dirty="0"/>
            </a:b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First in Human CLL1-CD33 compound CAR-T cells for treatment of Refractory AML</a:t>
            </a:r>
          </a:p>
          <a:p>
            <a:r>
              <a:rPr lang="en-US" dirty="0"/>
              <a:t>CLL-1 (Human C-type lectin-like molecule-1) type II transmembrane glycoprotein,  functions as an inhibitory receptor. </a:t>
            </a:r>
          </a:p>
          <a:p>
            <a:r>
              <a:rPr lang="en-US" dirty="0"/>
              <a:t>CLL-1 expression in myeloid lineage </a:t>
            </a:r>
            <a:r>
              <a:rPr lang="en-US" dirty="0" smtClean="0"/>
              <a:t>cells and majority </a:t>
            </a:r>
            <a:r>
              <a:rPr lang="en-US" dirty="0"/>
              <a:t>of AML blasts</a:t>
            </a:r>
            <a:r>
              <a:rPr lang="en-US" dirty="0" smtClean="0"/>
              <a:t>.</a:t>
            </a:r>
            <a:r>
              <a:rPr lang="en-US" dirty="0"/>
              <a:t> CLL-1 is selectively present on LSCs in AML but absent in </a:t>
            </a:r>
            <a:r>
              <a:rPr lang="en-US" dirty="0" smtClean="0"/>
              <a:t>normal LSCs</a:t>
            </a:r>
            <a:endParaRPr lang="en-US" dirty="0"/>
          </a:p>
          <a:p>
            <a:r>
              <a:rPr lang="en-US" dirty="0"/>
              <a:t>Leukemic stem cells (LSCs) are regarded as the primary cause of treatment failure and relapse of AML. </a:t>
            </a:r>
          </a:p>
          <a:p>
            <a:r>
              <a:rPr lang="en-US" dirty="0"/>
              <a:t>HSCs suggesting that CLL-1 is an excellent therapeutic target for AML.</a:t>
            </a:r>
          </a:p>
          <a:p>
            <a:endParaRPr lang="en-GB" dirty="0" smtClean="0"/>
          </a:p>
        </p:txBody>
      </p:sp>
    </p:spTree>
    <p:extLst>
      <p:ext uri="{BB962C8B-B14F-4D97-AF65-F5344CB8AC3E}">
        <p14:creationId xmlns:p14="http://schemas.microsoft.com/office/powerpoint/2010/main" val="4288352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CAR-Ts in AML</a:t>
            </a:r>
            <a:endParaRPr lang="en-GB" dirty="0"/>
          </a:p>
        </p:txBody>
      </p:sp>
      <p:sp>
        <p:nvSpPr>
          <p:cNvPr id="3" name="Content Placeholder 2"/>
          <p:cNvSpPr>
            <a:spLocks noGrp="1"/>
          </p:cNvSpPr>
          <p:nvPr>
            <p:ph idx="1"/>
          </p:nvPr>
        </p:nvSpPr>
        <p:spPr>
          <a:xfrm>
            <a:off x="467544" y="1484784"/>
            <a:ext cx="8229600" cy="4525963"/>
          </a:xfrm>
        </p:spPr>
        <p:txBody>
          <a:bodyPr>
            <a:noAutofit/>
          </a:bodyPr>
          <a:lstStyle/>
          <a:p>
            <a:r>
              <a:rPr lang="en-US" sz="2400" dirty="0"/>
              <a:t>AML bears heterogeneous cells that can offset killing by single CAR-based therapies, resulting in a relapse. </a:t>
            </a:r>
            <a:endParaRPr lang="en-US" sz="2400" dirty="0" smtClean="0"/>
          </a:p>
          <a:p>
            <a:r>
              <a:rPr lang="en-US" sz="2400" dirty="0" smtClean="0"/>
              <a:t>Leukemic </a:t>
            </a:r>
            <a:r>
              <a:rPr lang="en-US" sz="2400" dirty="0"/>
              <a:t>stem cells associated with CLL1 expression comprise a rare population that also play an important role in both disease progression and relapse. CD33 is a myeloid marker found on bulk AML disease cells in the majority of these patients</a:t>
            </a:r>
          </a:p>
          <a:p>
            <a:r>
              <a:rPr lang="en-US" sz="2400" dirty="0" smtClean="0"/>
              <a:t>targeting </a:t>
            </a:r>
            <a:r>
              <a:rPr lang="en-US" sz="2400" dirty="0"/>
              <a:t>both CLL1 and CD33 on AML cells may be an effective strategy for eliminating both AML bulky disease and leukemia stem cells that may potentially prevent relapse due to antigen escape or the persistence of leukemia stem cells</a:t>
            </a:r>
          </a:p>
          <a:p>
            <a:r>
              <a:rPr lang="en-US" sz="2400" dirty="0"/>
              <a:t>demonstrated the feasibility and safety of targeting both CLL1 and CD33 to achieve complete response </a:t>
            </a:r>
          </a:p>
        </p:txBody>
      </p:sp>
    </p:spTree>
    <p:extLst>
      <p:ext uri="{BB962C8B-B14F-4D97-AF65-F5344CB8AC3E}">
        <p14:creationId xmlns:p14="http://schemas.microsoft.com/office/powerpoint/2010/main" val="1994334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Advances in AML</a:t>
            </a:r>
            <a:endParaRPr lang="en-GB" dirty="0"/>
          </a:p>
        </p:txBody>
      </p:sp>
      <p:sp>
        <p:nvSpPr>
          <p:cNvPr id="3" name="Content Placeholder 2"/>
          <p:cNvSpPr>
            <a:spLocks noGrp="1"/>
          </p:cNvSpPr>
          <p:nvPr>
            <p:ph idx="1"/>
          </p:nvPr>
        </p:nvSpPr>
        <p:spPr/>
        <p:txBody>
          <a:bodyPr>
            <a:normAutofit lnSpcReduction="10000"/>
          </a:bodyPr>
          <a:lstStyle/>
          <a:p>
            <a:r>
              <a:rPr lang="en-GB" dirty="0" smtClean="0"/>
              <a:t>Doses of </a:t>
            </a:r>
            <a:r>
              <a:rPr lang="en-GB" dirty="0" err="1" smtClean="0"/>
              <a:t>Dano</a:t>
            </a:r>
            <a:r>
              <a:rPr lang="en-GB" dirty="0" smtClean="0"/>
              <a:t>, </a:t>
            </a:r>
          </a:p>
          <a:p>
            <a:r>
              <a:rPr lang="en-GB" dirty="0" err="1" smtClean="0"/>
              <a:t>Cladrabine</a:t>
            </a:r>
            <a:endParaRPr lang="en-GB" dirty="0" smtClean="0"/>
          </a:p>
          <a:p>
            <a:r>
              <a:rPr lang="en-GB" dirty="0" err="1" smtClean="0"/>
              <a:t>Azacytidine</a:t>
            </a:r>
            <a:endParaRPr lang="en-GB" dirty="0" smtClean="0"/>
          </a:p>
          <a:p>
            <a:r>
              <a:rPr lang="en-GB" dirty="0" smtClean="0"/>
              <a:t>GO</a:t>
            </a:r>
          </a:p>
          <a:p>
            <a:r>
              <a:rPr lang="en-GB" dirty="0" smtClean="0"/>
              <a:t>CPX</a:t>
            </a:r>
          </a:p>
          <a:p>
            <a:r>
              <a:rPr lang="en-GB" dirty="0" err="1" smtClean="0"/>
              <a:t>Midostuarin</a:t>
            </a:r>
            <a:r>
              <a:rPr lang="en-GB" dirty="0" smtClean="0"/>
              <a:t>, flt3 inhibitors</a:t>
            </a:r>
          </a:p>
          <a:p>
            <a:r>
              <a:rPr lang="en-GB" dirty="0" smtClean="0"/>
              <a:t>IDH inhibitors</a:t>
            </a:r>
          </a:p>
          <a:p>
            <a:r>
              <a:rPr lang="en-GB" dirty="0" smtClean="0"/>
              <a:t>BCL-2 inhibitors</a:t>
            </a:r>
          </a:p>
          <a:p>
            <a:endParaRPr lang="en-GB" dirty="0"/>
          </a:p>
        </p:txBody>
      </p:sp>
    </p:spTree>
    <p:extLst>
      <p:ext uri="{BB962C8B-B14F-4D97-AF65-F5344CB8AC3E}">
        <p14:creationId xmlns:p14="http://schemas.microsoft.com/office/powerpoint/2010/main" val="4140037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Genomic Classification and Prognosis in Acute Myeloid </a:t>
            </a:r>
            <a:r>
              <a:rPr lang="en-GB" sz="3200" dirty="0" err="1" smtClean="0"/>
              <a:t>Leukemia</a:t>
            </a:r>
            <a:r>
              <a:rPr lang="en-GB" sz="2400" dirty="0" smtClean="0"/>
              <a:t/>
            </a:r>
            <a:br>
              <a:rPr lang="en-GB" sz="2400" dirty="0" smtClean="0"/>
            </a:br>
            <a:r>
              <a:rPr lang="en-GB" sz="2400" dirty="0" smtClean="0"/>
              <a:t>Elli </a:t>
            </a:r>
            <a:r>
              <a:rPr lang="en-GB" sz="2400" dirty="0" err="1" smtClean="0"/>
              <a:t>Papaemmanuil</a:t>
            </a:r>
            <a:r>
              <a:rPr lang="en-GB" sz="2400" dirty="0" smtClean="0"/>
              <a:t> NEJM June 9, 2016</a:t>
            </a:r>
            <a:endParaRPr lang="en-GB" sz="2400" dirty="0"/>
          </a:p>
        </p:txBody>
      </p:sp>
      <p:sp>
        <p:nvSpPr>
          <p:cNvPr id="3" name="Content Placeholder 2"/>
          <p:cNvSpPr>
            <a:spLocks noGrp="1"/>
          </p:cNvSpPr>
          <p:nvPr>
            <p:ph idx="1"/>
          </p:nvPr>
        </p:nvSpPr>
        <p:spPr>
          <a:xfrm>
            <a:off x="467544" y="1844824"/>
            <a:ext cx="8229600" cy="4525963"/>
          </a:xfrm>
        </p:spPr>
        <p:txBody>
          <a:bodyPr>
            <a:normAutofit fontScale="92500" lnSpcReduction="10000"/>
          </a:bodyPr>
          <a:lstStyle/>
          <a:p>
            <a:r>
              <a:rPr lang="en-GB" dirty="0" smtClean="0"/>
              <a:t>1540 pats, 5234 driver mutations- in 76 genes</a:t>
            </a:r>
          </a:p>
          <a:p>
            <a:r>
              <a:rPr lang="en-GB" dirty="0" smtClean="0"/>
              <a:t>1 mutation in 96%, &gt;2 mutations in 86%</a:t>
            </a:r>
          </a:p>
          <a:p>
            <a:r>
              <a:rPr lang="en-GB" dirty="0" smtClean="0"/>
              <a:t>Compartmentalised co-mutations – 11 classes</a:t>
            </a:r>
          </a:p>
          <a:p>
            <a:r>
              <a:rPr lang="en-GB" dirty="0" smtClean="0"/>
              <a:t>11% unclassified, (48% would have been unclassified)</a:t>
            </a:r>
          </a:p>
          <a:p>
            <a:r>
              <a:rPr lang="en-GB" dirty="0" smtClean="0"/>
              <a:t>Variances in patterns of co-mutation within genes</a:t>
            </a:r>
          </a:p>
          <a:p>
            <a:r>
              <a:rPr lang="en-GB" dirty="0" smtClean="0"/>
              <a:t>Gene-gene interactions- </a:t>
            </a:r>
            <a:r>
              <a:rPr lang="en-GB" dirty="0"/>
              <a:t>flt3, DNMT, IDH, PTPN</a:t>
            </a:r>
          </a:p>
          <a:p>
            <a:r>
              <a:rPr lang="en-GB" dirty="0"/>
              <a:t>NPM later than methylation genes </a:t>
            </a:r>
          </a:p>
          <a:p>
            <a:r>
              <a:rPr lang="en-GB" dirty="0" smtClean="0"/>
              <a:t>Classification and prognostication</a:t>
            </a:r>
          </a:p>
          <a:p>
            <a:pPr marL="0" indent="0">
              <a:buNone/>
            </a:pPr>
            <a:endParaRPr lang="en-GB" dirty="0"/>
          </a:p>
        </p:txBody>
      </p:sp>
    </p:spTree>
    <p:extLst>
      <p:ext uri="{BB962C8B-B14F-4D97-AF65-F5344CB8AC3E}">
        <p14:creationId xmlns:p14="http://schemas.microsoft.com/office/powerpoint/2010/main" val="3700172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molecular tests ?</a:t>
            </a:r>
            <a:endParaRPr lang="en-GB" dirty="0"/>
          </a:p>
        </p:txBody>
      </p:sp>
      <p:sp>
        <p:nvSpPr>
          <p:cNvPr id="3" name="Content Placeholder 2"/>
          <p:cNvSpPr>
            <a:spLocks noGrp="1"/>
          </p:cNvSpPr>
          <p:nvPr>
            <p:ph idx="1"/>
          </p:nvPr>
        </p:nvSpPr>
        <p:spPr/>
        <p:txBody>
          <a:bodyPr/>
          <a:lstStyle/>
          <a:p>
            <a:r>
              <a:rPr lang="en-GB" dirty="0" smtClean="0"/>
              <a:t>Prognostication</a:t>
            </a:r>
          </a:p>
          <a:p>
            <a:pPr lvl="1"/>
            <a:r>
              <a:rPr lang="en-GB" dirty="0" smtClean="0"/>
              <a:t>NPM</a:t>
            </a:r>
          </a:p>
          <a:p>
            <a:pPr lvl="1"/>
            <a:r>
              <a:rPr lang="en-GB" dirty="0" smtClean="0"/>
              <a:t>Flt3</a:t>
            </a:r>
          </a:p>
          <a:p>
            <a:pPr lvl="1"/>
            <a:r>
              <a:rPr lang="en-GB" dirty="0" err="1" smtClean="0"/>
              <a:t>CEBPa</a:t>
            </a:r>
            <a:endParaRPr lang="en-GB" dirty="0" smtClean="0"/>
          </a:p>
          <a:p>
            <a:pPr lvl="1"/>
            <a:r>
              <a:rPr lang="en-GB" dirty="0" smtClean="0"/>
              <a:t>?RUNX</a:t>
            </a:r>
          </a:p>
          <a:p>
            <a:pPr lvl="1"/>
            <a:r>
              <a:rPr lang="en-GB" dirty="0" smtClean="0"/>
              <a:t>?DNMTA</a:t>
            </a:r>
          </a:p>
          <a:p>
            <a:pPr marL="514350" indent="-457200"/>
            <a:r>
              <a:rPr lang="en-GB" dirty="0" smtClean="0"/>
              <a:t>Treatments</a:t>
            </a:r>
          </a:p>
          <a:p>
            <a:pPr marL="914400" lvl="1" indent="-457200"/>
            <a:r>
              <a:rPr lang="en-GB" dirty="0" smtClean="0"/>
              <a:t>IDH 1 &amp; 2</a:t>
            </a:r>
          </a:p>
        </p:txBody>
      </p:sp>
    </p:spTree>
    <p:extLst>
      <p:ext uri="{BB962C8B-B14F-4D97-AF65-F5344CB8AC3E}">
        <p14:creationId xmlns:p14="http://schemas.microsoft.com/office/powerpoint/2010/main" val="3382228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363272" cy="648072"/>
          </a:xfrm>
        </p:spPr>
        <p:txBody>
          <a:bodyPr>
            <a:noAutofit/>
          </a:bodyPr>
          <a:lstStyle/>
          <a:p>
            <a:pPr algn="ctr"/>
            <a:r>
              <a:rPr lang="en-GB" sz="4000" dirty="0" smtClean="0"/>
              <a:t>Flt3 inhibitors</a:t>
            </a:r>
            <a:endParaRPr lang="en-GB" sz="40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563888" y="1700808"/>
            <a:ext cx="5111750" cy="445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539552" y="1700808"/>
            <a:ext cx="3008313" cy="4691063"/>
          </a:xfrm>
        </p:spPr>
        <p:txBody>
          <a:bodyPr>
            <a:normAutofit/>
          </a:bodyPr>
          <a:lstStyle/>
          <a:p>
            <a:r>
              <a:rPr lang="en-GB" sz="2400" dirty="0" smtClean="0"/>
              <a:t>Flt3 ITD 25%, TKD 10%</a:t>
            </a:r>
          </a:p>
          <a:p>
            <a:r>
              <a:rPr lang="en-GB" sz="2400" dirty="0" smtClean="0"/>
              <a:t>Higher allele burden do worse </a:t>
            </a:r>
          </a:p>
          <a:p>
            <a:r>
              <a:rPr lang="en-GB" sz="2400" dirty="0" smtClean="0"/>
              <a:t>Not ameliorated by NPM status</a:t>
            </a:r>
          </a:p>
          <a:p>
            <a:r>
              <a:rPr lang="en-GB" sz="2400" dirty="0" smtClean="0"/>
              <a:t>Retrospective data suggest allograft improves survival</a:t>
            </a:r>
          </a:p>
          <a:p>
            <a:endParaRPr lang="en-GB" dirty="0"/>
          </a:p>
        </p:txBody>
      </p:sp>
    </p:spTree>
    <p:extLst>
      <p:ext uri="{BB962C8B-B14F-4D97-AF65-F5344CB8AC3E}">
        <p14:creationId xmlns:p14="http://schemas.microsoft.com/office/powerpoint/2010/main" val="1652650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RATIFY  (</a:t>
            </a:r>
            <a:r>
              <a:rPr lang="en-GB" dirty="0" err="1" smtClean="0"/>
              <a:t>Midostaurin</a:t>
            </a:r>
            <a:r>
              <a:rPr lang="en-GB" dirty="0" smtClean="0"/>
              <a:t>)</a:t>
            </a:r>
            <a:br>
              <a:rPr lang="en-GB" dirty="0" smtClean="0"/>
            </a:br>
            <a:r>
              <a:rPr lang="en-GB" sz="3100" dirty="0" smtClean="0"/>
              <a:t>NEJM – STONE, 2017 AUG</a:t>
            </a:r>
            <a:endParaRPr lang="en-GB" sz="3100" dirty="0"/>
          </a:p>
        </p:txBody>
      </p:sp>
      <p:sp>
        <p:nvSpPr>
          <p:cNvPr id="3" name="Content Placeholder 2"/>
          <p:cNvSpPr>
            <a:spLocks noGrp="1"/>
          </p:cNvSpPr>
          <p:nvPr>
            <p:ph idx="1"/>
          </p:nvPr>
        </p:nvSpPr>
        <p:spPr/>
        <p:txBody>
          <a:bodyPr>
            <a:normAutofit fontScale="85000" lnSpcReduction="20000"/>
          </a:bodyPr>
          <a:lstStyle/>
          <a:p>
            <a:r>
              <a:rPr lang="en-GB" dirty="0" smtClean="0"/>
              <a:t>Oral, not specific, long half life, </a:t>
            </a:r>
          </a:p>
          <a:p>
            <a:r>
              <a:rPr lang="en-GB" dirty="0" smtClean="0"/>
              <a:t>717 Patients, 18-59 randomised between </a:t>
            </a:r>
            <a:r>
              <a:rPr lang="en-GB" dirty="0" err="1" smtClean="0"/>
              <a:t>Midostaurin</a:t>
            </a:r>
            <a:r>
              <a:rPr lang="en-GB" dirty="0" smtClean="0"/>
              <a:t> and ‘3+7’ </a:t>
            </a:r>
            <a:r>
              <a:rPr lang="en-GB" dirty="0" err="1" smtClean="0"/>
              <a:t>Dauno</a:t>
            </a:r>
            <a:r>
              <a:rPr lang="en-GB" dirty="0" smtClean="0"/>
              <a:t> 60mg, AC 200mg as infusion</a:t>
            </a:r>
          </a:p>
          <a:p>
            <a:r>
              <a:rPr lang="en-GB" dirty="0" smtClean="0"/>
              <a:t>AC consolidation x4 3g </a:t>
            </a:r>
            <a:r>
              <a:rPr lang="en-GB" dirty="0" err="1" smtClean="0"/>
              <a:t>bd</a:t>
            </a:r>
            <a:r>
              <a:rPr lang="en-GB" dirty="0" smtClean="0"/>
              <a:t> with </a:t>
            </a:r>
            <a:r>
              <a:rPr lang="en-GB" dirty="0" err="1" smtClean="0"/>
              <a:t>midostaurin</a:t>
            </a:r>
            <a:endParaRPr lang="en-GB" dirty="0" smtClean="0"/>
          </a:p>
          <a:p>
            <a:r>
              <a:rPr lang="en-GB" dirty="0" smtClean="0"/>
              <a:t>12 cycles of maintenance </a:t>
            </a:r>
            <a:r>
              <a:rPr lang="en-GB" dirty="0" err="1"/>
              <a:t>m</a:t>
            </a:r>
            <a:r>
              <a:rPr lang="en-GB" dirty="0" err="1" smtClean="0"/>
              <a:t>idostuarin</a:t>
            </a:r>
            <a:endParaRPr lang="en-GB" dirty="0" smtClean="0"/>
          </a:p>
          <a:p>
            <a:r>
              <a:rPr lang="en-GB" dirty="0" smtClean="0"/>
              <a:t>Transplant rate 57%</a:t>
            </a:r>
          </a:p>
          <a:p>
            <a:r>
              <a:rPr lang="en-GB" dirty="0" smtClean="0"/>
              <a:t>median survival 74.7 vs 25.6 months</a:t>
            </a:r>
          </a:p>
          <a:p>
            <a:r>
              <a:rPr lang="en-GB" dirty="0" smtClean="0"/>
              <a:t>4y O/S 51.4% vs 44,3%</a:t>
            </a:r>
          </a:p>
          <a:p>
            <a:r>
              <a:rPr lang="en-GB" dirty="0" smtClean="0"/>
              <a:t>22% survival benefit</a:t>
            </a:r>
          </a:p>
          <a:p>
            <a:r>
              <a:rPr lang="en-GB" dirty="0" smtClean="0"/>
              <a:t>Median exposure 42 days, give early on, </a:t>
            </a:r>
          </a:p>
          <a:p>
            <a:r>
              <a:rPr lang="en-GB" dirty="0" smtClean="0"/>
              <a:t>Rapid testing required</a:t>
            </a:r>
            <a:endParaRPr lang="en-GB" dirty="0"/>
          </a:p>
        </p:txBody>
      </p:sp>
    </p:spTree>
    <p:extLst>
      <p:ext uri="{BB962C8B-B14F-4D97-AF65-F5344CB8AC3E}">
        <p14:creationId xmlns:p14="http://schemas.microsoft.com/office/powerpoint/2010/main" val="2418299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332656"/>
            <a:ext cx="5329238" cy="641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363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Quantum-R trial</a:t>
            </a:r>
            <a:br>
              <a:rPr lang="en-GB" dirty="0" smtClean="0"/>
            </a:br>
            <a:r>
              <a:rPr lang="en-GB" dirty="0" err="1" smtClean="0"/>
              <a:t>Quizartinib</a:t>
            </a:r>
            <a:endParaRPr lang="en-GB" dirty="0"/>
          </a:p>
        </p:txBody>
      </p:sp>
      <p:sp>
        <p:nvSpPr>
          <p:cNvPr id="3" name="Content Placeholder 2"/>
          <p:cNvSpPr>
            <a:spLocks noGrp="1"/>
          </p:cNvSpPr>
          <p:nvPr>
            <p:ph idx="1"/>
          </p:nvPr>
        </p:nvSpPr>
        <p:spPr/>
        <p:txBody>
          <a:bodyPr>
            <a:normAutofit/>
          </a:bodyPr>
          <a:lstStyle/>
          <a:p>
            <a:r>
              <a:rPr lang="en-GB" sz="2400" dirty="0" smtClean="0"/>
              <a:t>Relapsed (&lt;6/12) refractory AML with flt3 ITD&gt;3%, older</a:t>
            </a:r>
          </a:p>
          <a:p>
            <a:r>
              <a:rPr lang="en-GB" sz="2400" dirty="0" smtClean="0"/>
              <a:t>Oral 2</a:t>
            </a:r>
            <a:r>
              <a:rPr lang="en-GB" sz="2400" baseline="30000" dirty="0" smtClean="0"/>
              <a:t>nd</a:t>
            </a:r>
            <a:r>
              <a:rPr lang="en-GB" sz="2400" dirty="0" smtClean="0"/>
              <a:t> generation</a:t>
            </a:r>
          </a:p>
          <a:p>
            <a:r>
              <a:rPr lang="en-GB" sz="2400" dirty="0" smtClean="0"/>
              <a:t>241- single agent vs 94 BAT</a:t>
            </a:r>
          </a:p>
          <a:p>
            <a:r>
              <a:rPr lang="en-GB" sz="2400" dirty="0" smtClean="0"/>
              <a:t>Poor risk pats- previous allografts, previous </a:t>
            </a:r>
            <a:r>
              <a:rPr lang="en-GB" sz="2400" dirty="0" err="1" smtClean="0"/>
              <a:t>midostaurin</a:t>
            </a:r>
            <a:endParaRPr lang="en-GB" sz="2400" dirty="0" smtClean="0"/>
          </a:p>
          <a:p>
            <a:r>
              <a:rPr lang="en-GB" sz="2400" dirty="0" smtClean="0"/>
              <a:t>O/S 6.2 months vs 4.7 months; HR 0.76</a:t>
            </a:r>
          </a:p>
          <a:p>
            <a:r>
              <a:rPr lang="en-GB" sz="2400" dirty="0" smtClean="0"/>
              <a:t>24</a:t>
            </a:r>
            <a:r>
              <a:rPr lang="en-GB" sz="2400" dirty="0"/>
              <a:t>% reduction in </a:t>
            </a:r>
            <a:r>
              <a:rPr lang="en-GB" sz="2400" dirty="0" smtClean="0"/>
              <a:t>death</a:t>
            </a:r>
          </a:p>
          <a:p>
            <a:r>
              <a:rPr lang="en-GB" sz="2400" dirty="0" smtClean="0"/>
              <a:t>Complete CR/PR in 70% </a:t>
            </a:r>
            <a:r>
              <a:rPr lang="en-GB" sz="2400" dirty="0" err="1" smtClean="0"/>
              <a:t>cf</a:t>
            </a:r>
            <a:r>
              <a:rPr lang="en-GB" sz="2400" dirty="0" smtClean="0"/>
              <a:t> 30%</a:t>
            </a:r>
          </a:p>
          <a:p>
            <a:r>
              <a:rPr lang="en-GB" sz="2400" dirty="0" smtClean="0"/>
              <a:t>O/S at 12/12,  27% vs 20%</a:t>
            </a:r>
          </a:p>
          <a:p>
            <a:r>
              <a:rPr lang="en-GB" sz="2400" dirty="0" smtClean="0"/>
              <a:t>Higher CR rates, longer remissions, more pats to transplant</a:t>
            </a:r>
            <a:endParaRPr lang="en-GB" sz="2400" dirty="0"/>
          </a:p>
        </p:txBody>
      </p:sp>
    </p:spTree>
    <p:extLst>
      <p:ext uri="{BB962C8B-B14F-4D97-AF65-F5344CB8AC3E}">
        <p14:creationId xmlns:p14="http://schemas.microsoft.com/office/powerpoint/2010/main" val="321573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04664"/>
            <a:ext cx="3008313" cy="576064"/>
          </a:xfrm>
        </p:spPr>
        <p:txBody>
          <a:bodyPr>
            <a:noAutofit/>
          </a:bodyPr>
          <a:lstStyle/>
          <a:p>
            <a:pPr algn="ctr"/>
            <a:r>
              <a:rPr lang="en-GB" sz="3600" dirty="0" smtClean="0"/>
              <a:t>IDH inhibitors</a:t>
            </a:r>
            <a:endParaRPr lang="en-GB" sz="36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79912" y="1628800"/>
            <a:ext cx="49053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half" idx="2"/>
          </p:nvPr>
        </p:nvSpPr>
        <p:spPr>
          <a:xfrm>
            <a:off x="467544" y="1628800"/>
            <a:ext cx="3008313" cy="4691063"/>
          </a:xfrm>
        </p:spPr>
        <p:txBody>
          <a:bodyPr>
            <a:normAutofit/>
          </a:bodyPr>
          <a:lstStyle/>
          <a:p>
            <a:r>
              <a:rPr lang="en-GB" sz="2000" dirty="0" err="1" smtClean="0"/>
              <a:t>Isocitrate</a:t>
            </a:r>
            <a:r>
              <a:rPr lang="en-GB" sz="2000" dirty="0" smtClean="0"/>
              <a:t> converted  a-KG by IDH-1</a:t>
            </a:r>
          </a:p>
          <a:p>
            <a:r>
              <a:rPr lang="en-GB" sz="2000" dirty="0" err="1" smtClean="0"/>
              <a:t>aKG</a:t>
            </a:r>
            <a:r>
              <a:rPr lang="en-GB" sz="2000" dirty="0" smtClean="0"/>
              <a:t> converted  to 2HG by mutant IDH2</a:t>
            </a:r>
          </a:p>
          <a:p>
            <a:r>
              <a:rPr lang="en-GB" sz="2000" dirty="0" smtClean="0"/>
              <a:t>2HG ‘marks’ –histone modification</a:t>
            </a:r>
          </a:p>
          <a:p>
            <a:endParaRPr lang="en-GB" sz="2000" dirty="0"/>
          </a:p>
          <a:p>
            <a:r>
              <a:rPr lang="en-GB" sz="2000" dirty="0" smtClean="0"/>
              <a:t>IDH1- 8%, IDH2- 12% causing </a:t>
            </a:r>
            <a:r>
              <a:rPr lang="en-GB" sz="2000" dirty="0" err="1" smtClean="0"/>
              <a:t>hypermethylation</a:t>
            </a:r>
            <a:r>
              <a:rPr lang="en-GB" sz="2000" dirty="0" smtClean="0"/>
              <a:t> of targets such as TET2</a:t>
            </a:r>
          </a:p>
          <a:p>
            <a:endParaRPr lang="en-GB" sz="2000" dirty="0"/>
          </a:p>
          <a:p>
            <a:r>
              <a:rPr lang="en-GB" sz="2000" dirty="0" err="1" smtClean="0"/>
              <a:t>IDHi</a:t>
            </a:r>
            <a:r>
              <a:rPr lang="en-GB" sz="2000" dirty="0" smtClean="0"/>
              <a:t> – differentiation agent</a:t>
            </a:r>
            <a:endParaRPr lang="en-GB" sz="2000" dirty="0"/>
          </a:p>
        </p:txBody>
      </p:sp>
    </p:spTree>
    <p:extLst>
      <p:ext uri="{BB962C8B-B14F-4D97-AF65-F5344CB8AC3E}">
        <p14:creationId xmlns:p14="http://schemas.microsoft.com/office/powerpoint/2010/main" val="236785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TotalTime>
  <Words>801</Words>
  <Application>Microsoft Office PowerPoint</Application>
  <PresentationFormat>On-screen Show (4:3)</PresentationFormat>
  <Paragraphs>122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EHA  Stockholm 2018</vt:lpstr>
      <vt:lpstr>Advances in AML</vt:lpstr>
      <vt:lpstr>Genomic Classification and Prognosis in Acute Myeloid Leukemia Elli Papaemmanuil NEJM June 9, 2016</vt:lpstr>
      <vt:lpstr>Which molecular tests ?</vt:lpstr>
      <vt:lpstr>Flt3 inhibitors</vt:lpstr>
      <vt:lpstr>RATIFY  (Midostaurin) NEJM – STONE, 2017 AUG</vt:lpstr>
      <vt:lpstr>PowerPoint Presentation</vt:lpstr>
      <vt:lpstr>Quantum-R trial Quizartinib</vt:lpstr>
      <vt:lpstr>IDH inhibitors</vt:lpstr>
      <vt:lpstr>Ivosidenib in IDH-1 in R/R AML  NEJM June 21 18, DiNardo</vt:lpstr>
      <vt:lpstr>Enasidenib monotherapy in untreated AML patients with IDH-2 mutants </vt:lpstr>
      <vt:lpstr>PowerPoint Presentation</vt:lpstr>
      <vt:lpstr>IDHi with Azacytidine</vt:lpstr>
      <vt:lpstr>Venetoclax with Aza/Decita C DiNardo</vt:lpstr>
      <vt:lpstr>Venetoclax plus chemo Wei</vt:lpstr>
      <vt:lpstr>Other treatments</vt:lpstr>
      <vt:lpstr>CTL-008 Myeloid Progenitor cells – phase 2</vt:lpstr>
      <vt:lpstr> CAR-T cells targeting CLL-1 as an approach to treat acute myeloid leukemia  Wang et al. Journal of Hematology &amp; Oncology (2018) 11:7  </vt:lpstr>
      <vt:lpstr>CAR-Ts in AML</vt:lpstr>
    </vt:vector>
  </TitlesOfParts>
  <Company>Taunton and Somerset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name</dc:creator>
  <cp:lastModifiedBy>Dunderdale, Helen</cp:lastModifiedBy>
  <cp:revision>47</cp:revision>
  <dcterms:created xsi:type="dcterms:W3CDTF">2018-06-23T09:21:24Z</dcterms:created>
  <dcterms:modified xsi:type="dcterms:W3CDTF">2018-07-02T14:38:02Z</dcterms:modified>
</cp:coreProperties>
</file>