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47B51D-3606-48AB-9A9C-B3614F3DC6E5}" type="datetimeFigureOut">
              <a:rPr lang="en-GB" smtClean="0"/>
              <a:t>06/11/2018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BF81759-7417-4C77-BF0F-3D82784D941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200" dirty="0"/>
              <a:t>Specialist Integrated Haematology Malignancy </a:t>
            </a:r>
            <a:r>
              <a:rPr lang="en-GB" sz="3600" dirty="0">
                <a:latin typeface="Calibri" panose="020F0502020204030204" pitchFamily="34" charset="0"/>
              </a:rPr>
              <a:t>Diagnostic</a:t>
            </a:r>
            <a:r>
              <a:rPr lang="en-GB" sz="3600" dirty="0"/>
              <a:t> </a:t>
            </a:r>
            <a:r>
              <a:rPr lang="en-GB" sz="3200" dirty="0"/>
              <a:t>Service (SIHMDS)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Haematology SSG</a:t>
            </a:r>
          </a:p>
          <a:p>
            <a:r>
              <a:rPr lang="en-GB" dirty="0" smtClean="0"/>
              <a:t>7</a:t>
            </a:r>
            <a:r>
              <a:rPr lang="en-GB" baseline="30000" dirty="0" smtClean="0"/>
              <a:t>th</a:t>
            </a:r>
            <a:r>
              <a:rPr lang="en-GB" dirty="0" smtClean="0"/>
              <a:t> November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26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North Bristol Trust Update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784304"/>
          </a:xfrm>
        </p:spPr>
        <p:txBody>
          <a:bodyPr>
            <a:normAutofit fontScale="85000" lnSpcReduction="20000"/>
          </a:bodyPr>
          <a:lstStyle/>
          <a:p>
            <a:endParaRPr lang="en-GB" dirty="0" smtClean="0"/>
          </a:p>
          <a:p>
            <a:pPr marL="0" indent="0">
              <a:buNone/>
            </a:pPr>
            <a:endParaRPr lang="en-GB" sz="2900" dirty="0" smtClean="0"/>
          </a:p>
          <a:p>
            <a:r>
              <a:rPr lang="en-GB" sz="2800" dirty="0" smtClean="0"/>
              <a:t>NBT </a:t>
            </a:r>
            <a:r>
              <a:rPr lang="en-GB" sz="2800" dirty="0"/>
              <a:t>SIHMDS are working as part of a networked SIHMDS service within the SSG with Bath,  Bristol Children’s (BCH</a:t>
            </a:r>
            <a:r>
              <a:rPr lang="en-GB" sz="2800" dirty="0" smtClean="0"/>
              <a:t>) and </a:t>
            </a:r>
            <a:r>
              <a:rPr lang="en-GB" sz="2800" dirty="0"/>
              <a:t>NBT for bone marrow reporting (all investigational modalities</a:t>
            </a:r>
            <a:r>
              <a:rPr lang="en-GB" sz="2800" dirty="0" smtClean="0"/>
              <a:t>), </a:t>
            </a:r>
            <a:r>
              <a:rPr lang="en-GB" sz="2800" dirty="0"/>
              <a:t>and additionally Exeter and Torbay outside of </a:t>
            </a:r>
            <a:r>
              <a:rPr lang="en-GB" sz="2800" dirty="0" smtClean="0"/>
              <a:t>SSG</a:t>
            </a:r>
          </a:p>
          <a:p>
            <a:endParaRPr lang="en-GB" sz="2800" dirty="0"/>
          </a:p>
          <a:p>
            <a:r>
              <a:rPr lang="en-GB" sz="2800" dirty="0" smtClean="0"/>
              <a:t>An </a:t>
            </a:r>
            <a:r>
              <a:rPr lang="en-GB" sz="2800" dirty="0"/>
              <a:t>operational policy is </a:t>
            </a:r>
            <a:r>
              <a:rPr lang="en-GB" sz="2800" dirty="0" smtClean="0"/>
              <a:t>available </a:t>
            </a:r>
          </a:p>
          <a:p>
            <a:endParaRPr lang="en-GB" sz="2800" dirty="0"/>
          </a:p>
          <a:p>
            <a:r>
              <a:rPr lang="en-GB" sz="2800" dirty="0" smtClean="0"/>
              <a:t>Currently </a:t>
            </a:r>
            <a:r>
              <a:rPr lang="en-GB" sz="2800" dirty="0"/>
              <a:t>tissue histology in Haematological Cancer cases for Bath and BCH sit outside of this </a:t>
            </a:r>
            <a:r>
              <a:rPr lang="en-GB" sz="2800" dirty="0" smtClean="0"/>
              <a:t>arrangement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 smtClean="0"/>
              <a:t>Discussions are underway </a:t>
            </a:r>
            <a:r>
              <a:rPr lang="en-GB" sz="2800" dirty="0"/>
              <a:t>with Taunton/Yeovil regarding SIHMDS arrangements </a:t>
            </a:r>
            <a:r>
              <a:rPr lang="en-GB" sz="2800" dirty="0" smtClean="0"/>
              <a:t>and are due to be </a:t>
            </a:r>
            <a:r>
              <a:rPr lang="en-GB" sz="2800" dirty="0"/>
              <a:t>reviewed at </a:t>
            </a:r>
            <a:r>
              <a:rPr lang="en-GB" sz="2800" dirty="0" smtClean="0"/>
              <a:t>the next </a:t>
            </a:r>
            <a:r>
              <a:rPr lang="en-GB" sz="2800" dirty="0"/>
              <a:t>Taunton MDT review (November 2018). </a:t>
            </a:r>
            <a:endParaRPr lang="en-GB" sz="2800" dirty="0" smtClean="0"/>
          </a:p>
          <a:p>
            <a:endParaRPr lang="en-GB" sz="29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43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Update continued: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Currently, all flow cytometry and Genetics testing are referred to NBT and reported as a combined report. Aspirate is reported locally. A significant proportion of lymphoma cases (tissue diagnoses) are sent to NBT SIHMDS for confirmation of diagnosis</a:t>
            </a:r>
          </a:p>
          <a:p>
            <a:endParaRPr lang="en-GB" dirty="0"/>
          </a:p>
          <a:p>
            <a:r>
              <a:rPr lang="en-GB" dirty="0"/>
              <a:t>There has been some positive engagement with UHB clinical and laboratory teams regarding the opportunities to rationalise SIHMDS  services across Bristol</a:t>
            </a:r>
          </a:p>
          <a:p>
            <a:endParaRPr lang="en-GB" dirty="0"/>
          </a:p>
          <a:p>
            <a:r>
              <a:rPr lang="en-GB" dirty="0"/>
              <a:t>There have been some discussion with Gloucester around SIHMDS provision and they have asked to be kept up to date with progress on a single Bristol SIHMDS</a:t>
            </a:r>
          </a:p>
          <a:p>
            <a:endParaRPr lang="en-GB" dirty="0"/>
          </a:p>
          <a:p>
            <a:r>
              <a:rPr lang="en-GB" dirty="0"/>
              <a:t>The NHSI proposals to develop Pathology networks will also influence SIHMDS development within the SSG. All SSG laboratories (with the exception of Taunton and Yeovil) are within a proposed single NHSI  network (South 3) with NBT Bristol being identified as laboratory hub.  Opportunities for rationalisation across these laboratory services (including SIHMDS) are being scoped at present with a December 2018 meeting planned to develop a proposed model for the network</a:t>
            </a:r>
            <a:r>
              <a:rPr lang="en-GB" dirty="0" smtClean="0"/>
              <a:t>.</a:t>
            </a:r>
          </a:p>
          <a:p>
            <a:endParaRPr lang="en-GB" b="1" dirty="0"/>
          </a:p>
          <a:p>
            <a:r>
              <a:rPr lang="en-GB" b="1" dirty="0" smtClean="0">
                <a:solidFill>
                  <a:srgbClr val="FF0000"/>
                </a:solidFill>
              </a:rPr>
              <a:t>An update will be given at the next SSG meeting in March 2019.</a:t>
            </a:r>
            <a:endParaRPr lang="en-GB" b="1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053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</TotalTime>
  <Words>291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Specialist Integrated Haematology Malignancy Diagnostic Service (SIHMDS)</vt:lpstr>
      <vt:lpstr>North Bristol Trust Update</vt:lpstr>
      <vt:lpstr>Update continued:</vt:lpstr>
    </vt:vector>
  </TitlesOfParts>
  <Company>UHBrstiol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Specialist Integrated Haematology Malignancy Diagnostic Service (SIHMDS)</dc:title>
  <dc:creator>Dunderdale, Helen</dc:creator>
  <cp:lastModifiedBy>Dunderdale, Helen</cp:lastModifiedBy>
  <cp:revision>2</cp:revision>
  <dcterms:created xsi:type="dcterms:W3CDTF">2018-11-06T16:24:35Z</dcterms:created>
  <dcterms:modified xsi:type="dcterms:W3CDTF">2018-11-06T16:36:21Z</dcterms:modified>
</cp:coreProperties>
</file>