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33E14-4568-4AA4-A2EF-CD1841329706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22D3-4D64-482F-917C-1FF7F8BE7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582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33E14-4568-4AA4-A2EF-CD1841329706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22D3-4D64-482F-917C-1FF7F8BE7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329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33E14-4568-4AA4-A2EF-CD1841329706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22D3-4D64-482F-917C-1FF7F8BE7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04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33E14-4568-4AA4-A2EF-CD1841329706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22D3-4D64-482F-917C-1FF7F8BE7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867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33E14-4568-4AA4-A2EF-CD1841329706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22D3-4D64-482F-917C-1FF7F8BE7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087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33E14-4568-4AA4-A2EF-CD1841329706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22D3-4D64-482F-917C-1FF7F8BE7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4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33E14-4568-4AA4-A2EF-CD1841329706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22D3-4D64-482F-917C-1FF7F8BE7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799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33E14-4568-4AA4-A2EF-CD1841329706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22D3-4D64-482F-917C-1FF7F8BE7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244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33E14-4568-4AA4-A2EF-CD1841329706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22D3-4D64-482F-917C-1FF7F8BE7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26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33E14-4568-4AA4-A2EF-CD1841329706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22D3-4D64-482F-917C-1FF7F8BE7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757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33E14-4568-4AA4-A2EF-CD1841329706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22D3-4D64-482F-917C-1FF7F8BE7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32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33E14-4568-4AA4-A2EF-CD1841329706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622D3-4D64-482F-917C-1FF7F8BE7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590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72400" cy="1470025"/>
          </a:xfrm>
        </p:spPr>
        <p:txBody>
          <a:bodyPr>
            <a:normAutofit/>
          </a:bodyPr>
          <a:lstStyle/>
          <a:p>
            <a:r>
              <a:rPr lang="en-GB" dirty="0" smtClean="0"/>
              <a:t>Multi-Disciplinary Team Meeting Reforms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64096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8113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20"/>
            <a:ext cx="8229600" cy="1143000"/>
          </a:xfrm>
        </p:spPr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554461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During 2017, the 12 Chairs of the Cancer Network Groups </a:t>
            </a:r>
            <a:r>
              <a:rPr lang="en-GB" dirty="0" smtClean="0"/>
              <a:t>studied</a:t>
            </a:r>
            <a:r>
              <a:rPr lang="en-GB" dirty="0" smtClean="0"/>
              <a:t> </a:t>
            </a:r>
            <a:r>
              <a:rPr lang="en-GB" dirty="0" smtClean="0"/>
              <a:t>the recommendations from the Cancer Research UK MDT Effectiveness Report, and identified areas where changes </a:t>
            </a:r>
            <a:r>
              <a:rPr lang="en-GB" dirty="0" smtClean="0"/>
              <a:t>could be implemented, including the following: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Development of treatment protocols</a:t>
            </a:r>
          </a:p>
          <a:p>
            <a:r>
              <a:rPr lang="en-GB" dirty="0" smtClean="0"/>
              <a:t>Review of MDT attendance</a:t>
            </a:r>
          </a:p>
          <a:p>
            <a:r>
              <a:rPr lang="en-GB" dirty="0" smtClean="0"/>
              <a:t>Improvement of incoming information/real time data collection</a:t>
            </a:r>
          </a:p>
          <a:p>
            <a:r>
              <a:rPr lang="en-GB" dirty="0" smtClean="0"/>
              <a:t>MDT Mortality and Morbidity reviews.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In August 2017, Professor Martin Gore was appointed by the National Cancer Transformation Board to reform MDTM working arrangements across the UK, and circulated initial information to commence a consultation which incorporated the CRUK recommendations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939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Response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SSG Chairs decided to hold a meeting of the SWAG Cancer Clinical Leads to define a loco-regional approach to MDT reforms prior to meeting (on another occasion) with </a:t>
            </a:r>
            <a:r>
              <a:rPr lang="en-GB" dirty="0" smtClean="0"/>
              <a:t>Professor </a:t>
            </a:r>
            <a:r>
              <a:rPr lang="en-GB" dirty="0" smtClean="0"/>
              <a:t>Gore and his team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All MDT Leads were invited and representatives from each cancer site </a:t>
            </a:r>
            <a:r>
              <a:rPr lang="en-GB" dirty="0" smtClean="0"/>
              <a:t>attended the meeting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3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Inaugural meeting of the SWAG Cancer Clinical Leads, Monday 16</a:t>
            </a:r>
            <a:r>
              <a:rPr lang="en-GB" sz="3200" baseline="30000" dirty="0" smtClean="0"/>
              <a:t>th</a:t>
            </a:r>
            <a:r>
              <a:rPr lang="en-GB" sz="3200" dirty="0" smtClean="0"/>
              <a:t> July 2018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Guest Speaker: Cognitive Scientist, Tayana Soukup </a:t>
            </a:r>
            <a:r>
              <a:rPr lang="en-GB" b="1" dirty="0" err="1" smtClean="0"/>
              <a:t>Acencao</a:t>
            </a:r>
            <a:endParaRPr lang="en-GB" b="1" dirty="0" smtClean="0"/>
          </a:p>
          <a:p>
            <a:r>
              <a:rPr lang="en-GB" dirty="0" smtClean="0"/>
              <a:t>Improving teamwork can increase meeting quality</a:t>
            </a:r>
          </a:p>
          <a:p>
            <a:r>
              <a:rPr lang="en-GB" dirty="0" smtClean="0"/>
              <a:t>Teamwork can be measured and improved using validated tools</a:t>
            </a:r>
          </a:p>
          <a:p>
            <a:r>
              <a:rPr lang="en-GB" dirty="0" smtClean="0"/>
              <a:t>Training is needed to use the tools</a:t>
            </a:r>
          </a:p>
          <a:p>
            <a:r>
              <a:rPr lang="en-GB" dirty="0" smtClean="0"/>
              <a:t>Improvements identified can be made via audit and feedback cycles</a:t>
            </a:r>
          </a:p>
          <a:p>
            <a:r>
              <a:rPr lang="en-GB" dirty="0" smtClean="0"/>
              <a:t>Cognitive fatigue after 1 hour/discussion of &gt;20 patients reduces </a:t>
            </a:r>
            <a:r>
              <a:rPr lang="en-GB" dirty="0" smtClean="0"/>
              <a:t>the quality </a:t>
            </a:r>
            <a:r>
              <a:rPr lang="en-GB" dirty="0" smtClean="0"/>
              <a:t>of decision making. The addition of a 10 minute break has been shown to balance the quality of decision making and reduce the length of the overall meeting: </a:t>
            </a:r>
            <a:r>
              <a:rPr lang="en-GB" b="1" i="1" dirty="0" smtClean="0"/>
              <a:t>SWAG MDT Recommendation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5954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SWAG MDT Priority Recommendations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arrange visits to alternative MDTs to compare different styles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Development of online MDT referral </a:t>
            </a:r>
            <a:r>
              <a:rPr lang="en-GB" dirty="0" err="1" smtClean="0"/>
              <a:t>proformas</a:t>
            </a:r>
            <a:r>
              <a:rPr lang="en-GB" dirty="0" smtClean="0"/>
              <a:t> (starting with Breast and CRC) to improve quality of information / allow for triage of cases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8800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SWAG MDT additional recommendations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Autofit/>
          </a:bodyPr>
          <a:lstStyle/>
          <a:p>
            <a:r>
              <a:rPr lang="en-GB" sz="1800" dirty="0" smtClean="0"/>
              <a:t>Improvement of video conferencing facilities (specifically the network systems)</a:t>
            </a:r>
          </a:p>
          <a:p>
            <a:r>
              <a:rPr lang="en-GB" sz="1800" dirty="0" smtClean="0"/>
              <a:t>Administrative support for tracking results / a regional digital tracker for use across the region (it was noted that Gloucestershire Hospitals do not have the same system as the other SWAG Trusts)</a:t>
            </a:r>
          </a:p>
          <a:p>
            <a:r>
              <a:rPr lang="en-GB" sz="1800" dirty="0" smtClean="0"/>
              <a:t>Protected MDT planning time to stratify discussions so that radiology and pathology colleagues can attend a specific slot</a:t>
            </a:r>
          </a:p>
          <a:p>
            <a:r>
              <a:rPr lang="en-GB" sz="1800" dirty="0" smtClean="0"/>
              <a:t>Training for MDT Coordinators to assist with stratifying the MDT meeting</a:t>
            </a:r>
          </a:p>
          <a:p>
            <a:r>
              <a:rPr lang="en-GB" sz="1800" dirty="0" smtClean="0"/>
              <a:t>Design a </a:t>
            </a:r>
            <a:r>
              <a:rPr lang="en-GB" sz="1800" dirty="0" smtClean="0"/>
              <a:t>process by which the patient pathway can be progressed outside the MDT with decisions documented to ensure an audit trail is fed back to the MDT</a:t>
            </a:r>
          </a:p>
          <a:p>
            <a:r>
              <a:rPr lang="en-GB" sz="1800" dirty="0" smtClean="0"/>
              <a:t>Provide GP </a:t>
            </a:r>
            <a:r>
              <a:rPr lang="en-GB" sz="1800" dirty="0" smtClean="0"/>
              <a:t>advice and guidance on making appropriate referrals</a:t>
            </a:r>
          </a:p>
          <a:p>
            <a:r>
              <a:rPr lang="en-GB" sz="1800" dirty="0" smtClean="0"/>
              <a:t>Training to use the </a:t>
            </a:r>
            <a:r>
              <a:rPr lang="en-GB" sz="1800" dirty="0" smtClean="0"/>
              <a:t>MDT assessment tools</a:t>
            </a:r>
          </a:p>
          <a:p>
            <a:r>
              <a:rPr lang="en-GB" sz="1800" dirty="0" smtClean="0"/>
              <a:t>Specialist radiology and pathology </a:t>
            </a:r>
            <a:r>
              <a:rPr lang="en-GB" sz="1800" dirty="0" smtClean="0"/>
              <a:t>reviews of </a:t>
            </a:r>
            <a:r>
              <a:rPr lang="en-GB" sz="1800" dirty="0" smtClean="0"/>
              <a:t>agreed cases outside the MDT meeting</a:t>
            </a:r>
          </a:p>
          <a:p>
            <a:r>
              <a:rPr lang="en-GB" sz="1800" dirty="0" smtClean="0"/>
              <a:t>Encourage referring hospitals to start diagnostic processes where appropriate</a:t>
            </a:r>
          </a:p>
          <a:p>
            <a:r>
              <a:rPr lang="en-GB" sz="1800" dirty="0" smtClean="0"/>
              <a:t>Reconfigure </a:t>
            </a:r>
            <a:r>
              <a:rPr lang="en-GB" sz="1800" dirty="0" smtClean="0"/>
              <a:t>room space.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425268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Professor Gore’s team has invited MDTs to join an MDT streamlining pilot to develop predetermined standards of </a:t>
            </a:r>
            <a:r>
              <a:rPr lang="en-GB" dirty="0" smtClean="0"/>
              <a:t>care. SWAG </a:t>
            </a:r>
            <a:r>
              <a:rPr lang="en-GB" dirty="0" smtClean="0"/>
              <a:t>Breast and CRC MDTs are participating in the </a:t>
            </a:r>
            <a:r>
              <a:rPr lang="en-GB" dirty="0" smtClean="0"/>
              <a:t>pilot</a:t>
            </a:r>
            <a:endParaRPr lang="en-GB" dirty="0" smtClean="0"/>
          </a:p>
          <a:p>
            <a:r>
              <a:rPr lang="en-GB" dirty="0" smtClean="0"/>
              <a:t>SWAG Cancer Clinical Leads are to implement recommendations from the </a:t>
            </a:r>
            <a:r>
              <a:rPr lang="en-GB" dirty="0" smtClean="0"/>
              <a:t>meeting. Progress </a:t>
            </a:r>
            <a:r>
              <a:rPr lang="en-GB" dirty="0" smtClean="0"/>
              <a:t>will be discussed at the next meeting, to be held in 6 </a:t>
            </a:r>
            <a:r>
              <a:rPr lang="en-GB" dirty="0" smtClean="0"/>
              <a:t>months</a:t>
            </a:r>
            <a:r>
              <a:rPr lang="en-GB" smtClean="0"/>
              <a:t>’ time.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1841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495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Multi-Disciplinary Team Meeting Reforms</vt:lpstr>
      <vt:lpstr>Background</vt:lpstr>
      <vt:lpstr>Response</vt:lpstr>
      <vt:lpstr>Inaugural meeting of the SWAG Cancer Clinical Leads, Monday 16th July 2018</vt:lpstr>
      <vt:lpstr>SWAG MDT Priority Recommendations</vt:lpstr>
      <vt:lpstr>SWAG MDT additional recommendations</vt:lpstr>
      <vt:lpstr>Next Steps</vt:lpstr>
    </vt:vector>
  </TitlesOfParts>
  <Company>UHBrstiol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of the Cancer Clinical Leads</dc:title>
  <dc:creator>Dunderdale, Helen</dc:creator>
  <cp:lastModifiedBy>Dunderdale, Helen</cp:lastModifiedBy>
  <cp:revision>14</cp:revision>
  <dcterms:created xsi:type="dcterms:W3CDTF">2018-09-10T10:35:41Z</dcterms:created>
  <dcterms:modified xsi:type="dcterms:W3CDTF">2018-09-11T10:32:12Z</dcterms:modified>
</cp:coreProperties>
</file>