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FFB81C"/>
    <a:srgbClr val="AE25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6" y="-4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11/09/2020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57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11/09/2020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88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11/09/2020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36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11/09/2020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18703"/>
            <a:ext cx="1368152" cy="7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62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11/09/2020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85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11/09/2020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91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11/09/2020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97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11/09/2020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8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11/09/2020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12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11/09/2020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25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11/09/2020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78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FBDE6-699B-4C12-BE52-E3FD79ADB6CA}" type="datetimeFigureOut">
              <a:rPr lang="en-GB" smtClean="0"/>
              <a:t>11/09/2020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026" name="Picture 2" descr="Z:\Images General\7 - Logos\UHBW\RIGHT ALIGNED\UHBW LOGO BLUE AWK_RIGHT ALIGNED noback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466" y="-387424"/>
            <a:ext cx="3189038" cy="225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Content Placeholder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18703"/>
            <a:ext cx="1368152" cy="722665"/>
          </a:xfrm>
          <a:prstGeom prst="rect">
            <a:avLst/>
          </a:prstGeom>
        </p:spPr>
      </p:pic>
      <p:pic>
        <p:nvPicPr>
          <p:cNvPr id="11" name="Picture 2" descr="K:\Communications Department\Design\LOGOS\PRIDE LOGO SEP 2015 white background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908" y="6237312"/>
            <a:ext cx="1656184" cy="42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931554"/>
            <a:ext cx="1152128" cy="79890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1412776"/>
            <a:ext cx="9144000" cy="45719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13650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4670" y="1431032"/>
            <a:ext cx="9144000" cy="4365104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772817"/>
            <a:ext cx="8640960" cy="2160240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br>
              <a:rPr lang="en-GB" sz="48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Cancer Patient Experience Survey</a:t>
            </a:r>
            <a:endParaRPr lang="en-GB" sz="48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547664" y="4411402"/>
            <a:ext cx="6048672" cy="1203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and Neck Cancer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84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143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NCPES 2019</a:t>
            </a:r>
            <a:endParaRPr lang="en-GB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3528392"/>
          </a:xfrm>
        </p:spPr>
        <p:txBody>
          <a:bodyPr>
            <a:normAutofit/>
          </a:bodyPr>
          <a:lstStyle/>
          <a:p>
            <a:pPr lvl="0"/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Inpatients and day-case adults with cancer diagnosis, discharged from hospital 01/04/19 – 30/06/19</a:t>
            </a:r>
          </a:p>
          <a:p>
            <a:pPr lvl="0"/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Sent postal questionnaires and online option Dec’19 – March ’20</a:t>
            </a:r>
          </a:p>
          <a:p>
            <a:pPr lvl="0"/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response rate: 61%</a:t>
            </a:r>
          </a:p>
          <a:p>
            <a:pPr lvl="0"/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SWAG response rate (all cancers): 66%</a:t>
            </a:r>
          </a:p>
          <a:p>
            <a:pPr lvl="0"/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120 Head and Neck responses across SWAG</a:t>
            </a:r>
          </a:p>
        </p:txBody>
      </p:sp>
    </p:spTree>
    <p:extLst>
      <p:ext uri="{BB962C8B-B14F-4D97-AF65-F5344CB8AC3E}">
        <p14:creationId xmlns:p14="http://schemas.microsoft.com/office/powerpoint/2010/main" val="11981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357392" cy="1143000"/>
          </a:xfrm>
        </p:spPr>
        <p:txBody>
          <a:bodyPr/>
          <a:lstStyle/>
          <a:p>
            <a:r>
              <a:rPr lang="en-GB" dirty="0" smtClean="0"/>
              <a:t>Head and Neck  responses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16601"/>
              </p:ext>
            </p:extLst>
          </p:nvPr>
        </p:nvGraphicFramePr>
        <p:xfrm>
          <a:off x="467544" y="1916832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759024"/>
                <a:gridCol w="1800200"/>
                <a:gridCol w="261297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Trust responses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Response rate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No. of H&amp;N responses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UHBristol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North Bristol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956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Weston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Taunton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983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Yeovil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277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Bath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Glos</a:t>
                      </a:r>
                      <a:r>
                        <a:rPr lang="en-GB" dirty="0" smtClean="0"/>
                        <a:t> / </a:t>
                      </a:r>
                      <a:r>
                        <a:rPr lang="en-GB" dirty="0" err="1" smtClean="0"/>
                        <a:t>Chelt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486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Salisbury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485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GB" dirty="0" smtClean="0"/>
                        <a:t>Total: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116</a:t>
                      </a:r>
                      <a:r>
                        <a:rPr lang="en-GB" baseline="0" dirty="0" smtClean="0"/>
                        <a:t> (120)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68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46646"/>
            <a:ext cx="6624736" cy="92211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Highest scores:  for SWAG H&amp;N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774267"/>
              </p:ext>
            </p:extLst>
          </p:nvPr>
        </p:nvGraphicFramePr>
        <p:xfrm>
          <a:off x="251520" y="1484784"/>
          <a:ext cx="8640961" cy="4487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156"/>
                <a:gridCol w="6889652"/>
                <a:gridCol w="623242"/>
                <a:gridCol w="744911"/>
              </a:tblGrid>
              <a:tr h="5326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SWAG %</a:t>
                      </a:r>
                      <a:endParaRPr lang="en-GB" sz="12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National </a:t>
                      </a:r>
                      <a:r>
                        <a:rPr lang="en-GB" sz="1200" smtClean="0"/>
                        <a:t>H&amp;N average </a:t>
                      </a:r>
                      <a:endParaRPr lang="en-GB" sz="1200" dirty="0"/>
                    </a:p>
                  </a:txBody>
                  <a:tcPr marL="89321" marR="89321"/>
                </a:tc>
              </a:tr>
              <a:tr h="359029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44</a:t>
                      </a:r>
                      <a:endParaRPr lang="en-GB" sz="10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Cancer doctor had the right documents at last appointment</a:t>
                      </a:r>
                      <a:endParaRPr lang="en-GB" sz="14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98</a:t>
                      </a:r>
                      <a:endParaRPr lang="en-GB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96</a:t>
                      </a:r>
                      <a:endParaRPr lang="en-GB" dirty="0"/>
                    </a:p>
                  </a:txBody>
                  <a:tcPr marL="89321" marR="89321"/>
                </a:tc>
              </a:tr>
              <a:tr h="359029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41</a:t>
                      </a:r>
                      <a:endParaRPr lang="en-GB" sz="10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Hospital staff told patient who to contact if worried about condition / treatment after leaving hospital</a:t>
                      </a:r>
                      <a:endParaRPr lang="en-GB" sz="14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97</a:t>
                      </a:r>
                      <a:endParaRPr lang="en-GB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93</a:t>
                      </a:r>
                      <a:endParaRPr lang="en-GB" dirty="0"/>
                    </a:p>
                  </a:txBody>
                  <a:tcPr marL="89321" marR="89321"/>
                </a:tc>
              </a:tr>
              <a:tr h="49206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27</a:t>
                      </a:r>
                      <a:endParaRPr lang="en-GB" sz="10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Beforehand, patient had all the information needed about the operation</a:t>
                      </a:r>
                      <a:endParaRPr lang="en-GB" sz="14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97</a:t>
                      </a:r>
                      <a:endParaRPr lang="en-GB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96</a:t>
                      </a:r>
                      <a:endParaRPr lang="en-GB" dirty="0"/>
                    </a:p>
                  </a:txBody>
                  <a:tcPr marL="89321" marR="89321"/>
                </a:tc>
              </a:tr>
              <a:tr h="49206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22</a:t>
                      </a:r>
                      <a:endParaRPr lang="en-GB" sz="10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Hospital staff gave information about support /or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self-help groups for people with cancer</a:t>
                      </a:r>
                      <a:endParaRPr lang="en-GB" sz="14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96</a:t>
                      </a:r>
                      <a:endParaRPr lang="en-GB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88</a:t>
                      </a:r>
                      <a:endParaRPr lang="en-GB" dirty="0"/>
                    </a:p>
                  </a:txBody>
                  <a:tcPr marL="89321" marR="89321"/>
                </a:tc>
              </a:tr>
              <a:tr h="359029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6</a:t>
                      </a:r>
                      <a:endParaRPr lang="en-GB" sz="10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length of time waiting for the test to be done was about right</a:t>
                      </a:r>
                      <a:endParaRPr lang="en-GB" sz="14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96</a:t>
                      </a:r>
                      <a:endParaRPr lang="en-GB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88</a:t>
                      </a:r>
                      <a:endParaRPr lang="en-GB" dirty="0"/>
                    </a:p>
                  </a:txBody>
                  <a:tcPr marL="89321" marR="89321"/>
                </a:tc>
              </a:tr>
              <a:tr h="359029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5</a:t>
                      </a:r>
                      <a:endParaRPr lang="en-GB" sz="10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Received all information needed about test</a:t>
                      </a:r>
                      <a:endParaRPr lang="en-GB" sz="14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95</a:t>
                      </a:r>
                      <a:endParaRPr lang="en-GB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93</a:t>
                      </a:r>
                      <a:endParaRPr lang="en-GB" dirty="0"/>
                    </a:p>
                  </a:txBody>
                  <a:tcPr marL="89321" marR="89321"/>
                </a:tc>
              </a:tr>
              <a:tr h="359029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54</a:t>
                      </a:r>
                      <a:endParaRPr lang="en-GB" sz="10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GP given</a:t>
                      </a:r>
                      <a:r>
                        <a:rPr lang="en-GB" sz="1400" baseline="0" dirty="0" smtClean="0"/>
                        <a:t> enough information about patient’s condition and treatment</a:t>
                      </a:r>
                      <a:endParaRPr lang="en-GB" sz="14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95</a:t>
                      </a:r>
                      <a:endParaRPr lang="en-GB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94</a:t>
                      </a:r>
                      <a:endParaRPr lang="en-GB" dirty="0"/>
                    </a:p>
                  </a:txBody>
                  <a:tcPr marL="89321" marR="89321"/>
                </a:tc>
              </a:tr>
              <a:tr h="516592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58</a:t>
                      </a:r>
                      <a:endParaRPr lang="en-GB" sz="10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Overall administration of care was good or very good</a:t>
                      </a:r>
                      <a:endParaRPr lang="en-GB" sz="14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95</a:t>
                      </a:r>
                      <a:endParaRPr lang="en-GB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90</a:t>
                      </a:r>
                      <a:endParaRPr lang="en-GB" dirty="0"/>
                    </a:p>
                  </a:txBody>
                  <a:tcPr marL="89321" marR="89321"/>
                </a:tc>
              </a:tr>
              <a:tr h="359029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19</a:t>
                      </a:r>
                      <a:endParaRPr lang="en-GB" sz="10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Patient given the name of CNS who would support them</a:t>
                      </a:r>
                      <a:endParaRPr lang="en-GB" sz="1400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94</a:t>
                      </a:r>
                      <a:endParaRPr lang="en-GB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91</a:t>
                      </a:r>
                      <a:endParaRPr lang="en-GB" dirty="0"/>
                    </a:p>
                  </a:txBody>
                  <a:tcPr marL="89321" marR="893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417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274638"/>
            <a:ext cx="669674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Lowest scores: for SWAG H&amp;N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021246"/>
              </p:ext>
            </p:extLst>
          </p:nvPr>
        </p:nvGraphicFramePr>
        <p:xfrm>
          <a:off x="179512" y="1484784"/>
          <a:ext cx="8784975" cy="4477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118"/>
                <a:gridCol w="7098112"/>
                <a:gridCol w="585665"/>
                <a:gridCol w="732080"/>
              </a:tblGrid>
              <a:tr h="6834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SWAG %</a:t>
                      </a:r>
                      <a:endParaRPr lang="en-GB" sz="12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National H&amp;N average</a:t>
                      </a:r>
                      <a:endParaRPr lang="en-GB" sz="1200" dirty="0"/>
                    </a:p>
                  </a:txBody>
                  <a:tcPr marL="91670" marR="91670"/>
                </a:tc>
              </a:tr>
              <a:tr h="409458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60</a:t>
                      </a:r>
                      <a:endParaRPr lang="en-GB" sz="10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Someone discussed with the patient whether they would like to take part in cancer research</a:t>
                      </a:r>
                      <a:endParaRPr lang="en-GB" sz="14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</a:t>
                      </a:r>
                      <a:endParaRPr lang="en-GB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 marL="91670" marR="91670"/>
                </a:tc>
              </a:tr>
              <a:tr h="409458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57</a:t>
                      </a:r>
                      <a:endParaRPr lang="en-GB" sz="10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Patient given a care plan</a:t>
                      </a:r>
                      <a:endParaRPr lang="en-GB" sz="14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39</a:t>
                      </a:r>
                      <a:endParaRPr lang="en-GB" dirty="0"/>
                    </a:p>
                  </a:txBody>
                  <a:tcPr marL="91670" marR="91670"/>
                </a:tc>
              </a:tr>
              <a:tr h="409458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37</a:t>
                      </a:r>
                      <a:endParaRPr lang="en-GB" sz="10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Patient definitely found hospital staff to discuss worries and fears</a:t>
                      </a:r>
                      <a:r>
                        <a:rPr lang="en-GB" sz="1400" baseline="0" dirty="0" smtClean="0"/>
                        <a:t> during inpatient visit</a:t>
                      </a:r>
                      <a:endParaRPr lang="en-GB" sz="14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59</a:t>
                      </a:r>
                      <a:endParaRPr lang="en-GB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52</a:t>
                      </a:r>
                      <a:endParaRPr lang="en-GB" dirty="0"/>
                    </a:p>
                  </a:txBody>
                  <a:tcPr marL="91670" marR="91670"/>
                </a:tc>
              </a:tr>
              <a:tr h="409458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50</a:t>
                      </a:r>
                      <a:endParaRPr lang="en-GB" sz="10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Patient given enough information about whether chemotherapy was working in a completely understandable way</a:t>
                      </a:r>
                      <a:endParaRPr lang="en-GB" sz="14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59</a:t>
                      </a:r>
                      <a:endParaRPr lang="en-GB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57</a:t>
                      </a:r>
                      <a:endParaRPr lang="en-GB" dirty="0"/>
                    </a:p>
                  </a:txBody>
                  <a:tcPr marL="91670" marR="91670"/>
                </a:tc>
              </a:tr>
              <a:tr h="409458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17</a:t>
                      </a:r>
                      <a:endParaRPr lang="en-GB" sz="10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Patient</a:t>
                      </a:r>
                      <a:r>
                        <a:rPr lang="en-GB" sz="1400" baseline="0" dirty="0" smtClean="0"/>
                        <a:t> definitely told about side effects that could affect them in the future</a:t>
                      </a:r>
                      <a:endParaRPr lang="en-GB" sz="14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64</a:t>
                      </a:r>
                      <a:endParaRPr lang="en-GB" dirty="0"/>
                    </a:p>
                  </a:txBody>
                  <a:tcPr marL="91670" marR="91670"/>
                </a:tc>
              </a:tr>
              <a:tr h="409458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55</a:t>
                      </a:r>
                      <a:endParaRPr lang="en-GB" sz="10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General practice</a:t>
                      </a:r>
                      <a:r>
                        <a:rPr lang="en-GB" sz="1400" baseline="0" dirty="0" smtClean="0"/>
                        <a:t> staff definitely did everything to support patient during treatment</a:t>
                      </a:r>
                      <a:endParaRPr lang="en-GB" sz="14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61</a:t>
                      </a:r>
                      <a:endParaRPr lang="en-GB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59</a:t>
                      </a:r>
                      <a:endParaRPr lang="en-GB" dirty="0"/>
                    </a:p>
                  </a:txBody>
                  <a:tcPr marL="91670" marR="91670"/>
                </a:tc>
              </a:tr>
              <a:tr h="409458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52</a:t>
                      </a:r>
                      <a:endParaRPr lang="en-GB" sz="10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Patient definitely given enough support from health or social services during treatment</a:t>
                      </a:r>
                      <a:endParaRPr lang="en-GB" sz="14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62</a:t>
                      </a:r>
                      <a:endParaRPr lang="en-GB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59</a:t>
                      </a:r>
                      <a:endParaRPr lang="en-GB" dirty="0"/>
                    </a:p>
                  </a:txBody>
                  <a:tcPr marL="91670" marR="91670"/>
                </a:tc>
              </a:tr>
              <a:tr h="409458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53</a:t>
                      </a:r>
                      <a:endParaRPr lang="en-GB" sz="10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Patient definitely given enough support from health or social services after treatment</a:t>
                      </a:r>
                      <a:endParaRPr lang="en-GB" sz="14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63</a:t>
                      </a:r>
                      <a:endParaRPr lang="en-GB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56</a:t>
                      </a:r>
                      <a:endParaRPr lang="en-GB" dirty="0"/>
                    </a:p>
                  </a:txBody>
                  <a:tcPr marL="91670" marR="91670"/>
                </a:tc>
              </a:tr>
              <a:tr h="409458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47</a:t>
                      </a:r>
                      <a:endParaRPr lang="en-GB" sz="10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Patient completely given understandable information about whether radiotherapy was working</a:t>
                      </a:r>
                      <a:endParaRPr lang="en-GB" sz="1400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63</a:t>
                      </a:r>
                      <a:endParaRPr lang="en-GB" dirty="0"/>
                    </a:p>
                  </a:txBody>
                  <a:tcPr marL="91670" marR="916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63</a:t>
                      </a:r>
                      <a:endParaRPr lang="en-GB" dirty="0"/>
                    </a:p>
                  </a:txBody>
                  <a:tcPr marL="91670" marR="916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8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/>
          <a:lstStyle/>
          <a:p>
            <a:pPr algn="l"/>
            <a:r>
              <a:rPr lang="en-GB" dirty="0" smtClean="0"/>
              <a:t>Suggested actions: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32048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Share good practice</a:t>
            </a:r>
          </a:p>
          <a:p>
            <a:r>
              <a:rPr lang="en-GB" dirty="0" smtClean="0"/>
              <a:t>Clinical Trials / cancer research </a:t>
            </a:r>
            <a:r>
              <a:rPr lang="en-GB" sz="2000" dirty="0" smtClean="0"/>
              <a:t>(language / access)</a:t>
            </a:r>
          </a:p>
          <a:p>
            <a:r>
              <a:rPr lang="en-GB" dirty="0" smtClean="0"/>
              <a:t>Capturing holistic conversations / HNAs and care plans / COSD</a:t>
            </a:r>
          </a:p>
          <a:p>
            <a:r>
              <a:rPr lang="en-GB" dirty="0" smtClean="0"/>
              <a:t>Inpatient support for worries and fears</a:t>
            </a:r>
          </a:p>
          <a:p>
            <a:r>
              <a:rPr lang="en-GB" dirty="0" smtClean="0"/>
              <a:t>Information about future side effects and whether radiotherapy / chemotherapy is working</a:t>
            </a:r>
          </a:p>
          <a:p>
            <a:r>
              <a:rPr lang="en-GB" dirty="0" smtClean="0"/>
              <a:t>Links with Health &amp; social services / Primary care for support, during and after treatment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73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808" cy="1143000"/>
          </a:xfrm>
        </p:spPr>
        <p:txBody>
          <a:bodyPr/>
          <a:lstStyle/>
          <a:p>
            <a:r>
              <a:rPr lang="en-GB" dirty="0" smtClean="0"/>
              <a:t>Future NCPES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comparable 2020 NCPES – currently looking at option for a national ‘COVID’ cancer patient experience survey</a:t>
            </a:r>
          </a:p>
          <a:p>
            <a:endParaRPr lang="en-GB" dirty="0" smtClean="0"/>
          </a:p>
          <a:p>
            <a:r>
              <a:rPr lang="en-GB" dirty="0" smtClean="0"/>
              <a:t>Whole survey </a:t>
            </a:r>
            <a:r>
              <a:rPr lang="en-GB" sz="2000" dirty="0" smtClean="0"/>
              <a:t>(methodology / sampling / design / reporting) </a:t>
            </a:r>
            <a:r>
              <a:rPr lang="en-GB" dirty="0" smtClean="0"/>
              <a:t>being reviewed ahead of 2021 iteration. Please feed in suggestions.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565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CEE45AABFB3B4C9CAD30679E7A05FD" ma:contentTypeVersion="2" ma:contentTypeDescription="Create a new document." ma:contentTypeScope="" ma:versionID="12e562ce645633943dcac418a3796aeb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c0a6d81ce70c9fb096a77ae92a297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FFDE9A-E6FE-488A-BCE4-B175686CEE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86BD205-8372-48EF-BD4D-D92A6742DEC1}">
  <ds:schemaRefs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D429F05-48EC-4567-9179-CBBE98E6EC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499</Words>
  <Application>Microsoft Office PowerPoint</Application>
  <PresentationFormat>On-screen Show (4:3)</PresentationFormat>
  <Paragraphs>138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2019  National Cancer Patient Experience Survey</vt:lpstr>
      <vt:lpstr>NCPES 2019</vt:lpstr>
      <vt:lpstr>Head and Neck  responses</vt:lpstr>
      <vt:lpstr>Highest scores:  for SWAG H&amp;N</vt:lpstr>
      <vt:lpstr>Lowest scores: for SWAG H&amp;N</vt:lpstr>
      <vt:lpstr>Suggested actions:</vt:lpstr>
      <vt:lpstr>Future NCPES</vt:lpstr>
    </vt:vector>
  </TitlesOfParts>
  <Company>University Hospitals Bristol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Warr, Tasmeen</dc:creator>
  <cp:lastModifiedBy>Dunderdale, Helen</cp:lastModifiedBy>
  <cp:revision>81</cp:revision>
  <dcterms:created xsi:type="dcterms:W3CDTF">2019-08-02T11:03:15Z</dcterms:created>
  <dcterms:modified xsi:type="dcterms:W3CDTF">2020-09-11T09:34:22Z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0x010100CECEE45AABFB3B4C9CAD30679E7A05FD</vt:lpwstr>
  </property>
</Properties>
</file>