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CT Thorax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Positive Findings on CT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CT &amp; Recurrence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Recurrance + CT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CT &amp; Cystectomy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Cystectomy + CT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1A792-2BBE-4C09-B8E9-70C2DC3DB106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6BA16-B6BF-4E13-91CE-A632F2AEF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52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 risk</a:t>
            </a:r>
            <a:r>
              <a:rPr lang="en-GB" baseline="0" dirty="0" smtClean="0"/>
              <a:t> NMIBC- G3pTa, G2pT1, G3pT1, CIS</a:t>
            </a:r>
          </a:p>
          <a:p>
            <a:r>
              <a:rPr lang="en-GB" baseline="0" dirty="0" smtClean="0"/>
              <a:t>SWAG Guidelines- CT thorax for recurrent NMIBC</a:t>
            </a:r>
          </a:p>
          <a:p>
            <a:r>
              <a:rPr lang="en-GB" baseline="0" dirty="0" smtClean="0"/>
              <a:t>NICE Guidelines- CT Thorax for HRNMIBC prior to radical treatment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0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Patients who</a:t>
            </a:r>
            <a:r>
              <a:rPr lang="en-GB" baseline="0" dirty="0" smtClean="0"/>
              <a:t> had contact with NBT over the last year</a:t>
            </a:r>
          </a:p>
          <a:p>
            <a:r>
              <a:rPr lang="en-GB" baseline="0" dirty="0" smtClean="0"/>
              <a:t>Up to Oct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34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Yes=</a:t>
            </a:r>
            <a:r>
              <a:rPr lang="en-GB" baseline="0" dirty="0" smtClean="0"/>
              <a:t> 114</a:t>
            </a:r>
          </a:p>
          <a:p>
            <a:r>
              <a:rPr lang="en-GB" baseline="0" dirty="0" smtClean="0"/>
              <a:t>No = 119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7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Yes=</a:t>
            </a:r>
            <a:r>
              <a:rPr lang="en-GB" baseline="0" dirty="0" smtClean="0"/>
              <a:t> 2</a:t>
            </a:r>
          </a:p>
          <a:p>
            <a:r>
              <a:rPr lang="en-GB" baseline="0" dirty="0" smtClean="0"/>
              <a:t>No= 112</a:t>
            </a:r>
          </a:p>
          <a:p>
            <a:r>
              <a:rPr lang="en-GB" baseline="0" dirty="0" smtClean="0"/>
              <a:t>R/V of results- 1 patient with G3pT1 had bony </a:t>
            </a:r>
            <a:r>
              <a:rPr lang="en-GB" baseline="0" dirty="0" err="1" smtClean="0"/>
              <a:t>mets</a:t>
            </a:r>
            <a:r>
              <a:rPr lang="en-GB" baseline="0" dirty="0" smtClean="0"/>
              <a:t> in rib cage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07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Yes= 47</a:t>
            </a:r>
          </a:p>
          <a:p>
            <a:r>
              <a:rPr lang="en-GB" dirty="0" smtClean="0"/>
              <a:t>No=</a:t>
            </a:r>
            <a:r>
              <a:rPr lang="en-GB" baseline="0" dirty="0" smtClean="0"/>
              <a:t> 67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Yes= 13</a:t>
            </a:r>
          </a:p>
          <a:p>
            <a:r>
              <a:rPr lang="en-GB" dirty="0" smtClean="0"/>
              <a:t>No=</a:t>
            </a:r>
            <a:r>
              <a:rPr lang="en-GB" baseline="0" dirty="0" smtClean="0"/>
              <a:t> 67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6BA16-B6BF-4E13-91CE-A632F2AEF0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4B39E0-82CF-4773-85EE-B0C1AC299B2F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C1BF78-BD0C-4B5C-88A3-886B09F1FB8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Do Patients with High Risk Non Muscle Invasive Bladder Cancer Require a CT Thorax?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Mr Niall Gilliland</a:t>
            </a:r>
          </a:p>
          <a:p>
            <a:r>
              <a:rPr lang="en-GB" dirty="0" smtClean="0"/>
              <a:t>Miss Helena Burden</a:t>
            </a:r>
          </a:p>
          <a:p>
            <a:r>
              <a:rPr lang="en-GB" dirty="0" smtClean="0"/>
              <a:t>Miss Kate Warren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74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risk non muscle invasive bladder cancer (NMIBC)</a:t>
            </a:r>
          </a:p>
          <a:p>
            <a:r>
              <a:rPr lang="en-GB" dirty="0" smtClean="0"/>
              <a:t>SWAG guidelines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NICE Guidelines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9" t="22691" r="13698" b="49382"/>
          <a:stretch/>
        </p:blipFill>
        <p:spPr bwMode="auto">
          <a:xfrm>
            <a:off x="1187624" y="2780928"/>
            <a:ext cx="5284597" cy="123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2" t="34889" r="14773" b="34482"/>
          <a:stretch/>
        </p:blipFill>
        <p:spPr bwMode="auto">
          <a:xfrm>
            <a:off x="1979711" y="4613568"/>
            <a:ext cx="4492509" cy="16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0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Retrospective</a:t>
            </a:r>
          </a:p>
          <a:p>
            <a:r>
              <a:rPr lang="en-GB" dirty="0" smtClean="0"/>
              <a:t>233 patients</a:t>
            </a:r>
          </a:p>
          <a:p>
            <a:r>
              <a:rPr lang="en-GB" dirty="0" smtClean="0"/>
              <a:t>Single centre</a:t>
            </a:r>
          </a:p>
          <a:p>
            <a:r>
              <a:rPr lang="en-GB" dirty="0" smtClean="0"/>
              <a:t>CT vs No CT</a:t>
            </a:r>
          </a:p>
          <a:p>
            <a:r>
              <a:rPr lang="en-GB" dirty="0" smtClean="0"/>
              <a:t>Recurrence &amp; CT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0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7045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73773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72017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1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86539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0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evidence of chest metastasis on any patient with high risk NMIBC who had a CT*</a:t>
            </a:r>
          </a:p>
          <a:p>
            <a:r>
              <a:rPr lang="en-GB" dirty="0" smtClean="0"/>
              <a:t>Poor compliance to SWAG guidelines</a:t>
            </a:r>
          </a:p>
          <a:p>
            <a:r>
              <a:rPr lang="en-GB" dirty="0" smtClean="0"/>
              <a:t>Compliance to NICE guidelines good</a:t>
            </a:r>
          </a:p>
          <a:p>
            <a:r>
              <a:rPr lang="en-GB" dirty="0" smtClean="0"/>
              <a:t>Some patients were having CT thorax </a:t>
            </a:r>
            <a:r>
              <a:rPr lang="en-GB" smtClean="0"/>
              <a:t>who didn’t need them</a:t>
            </a:r>
            <a:endParaRPr lang="en-GB" dirty="0" smtClean="0"/>
          </a:p>
          <a:p>
            <a:r>
              <a:rPr lang="en-GB" dirty="0" smtClean="0"/>
              <a:t>NICE guidance and SWAG guidance are different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4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these results compare to other Trusts?</a:t>
            </a:r>
          </a:p>
          <a:p>
            <a:r>
              <a:rPr lang="en-GB" dirty="0" smtClean="0"/>
              <a:t>Should patients with high risk NMIBC have a CT thorax if asymptomatic?</a:t>
            </a:r>
          </a:p>
          <a:p>
            <a:r>
              <a:rPr lang="en-GB" dirty="0" smtClean="0"/>
              <a:t>Should SWAG guidelines reflect NICE guidelines?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Recommendations/Discussion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55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227</Words>
  <Application>Microsoft Office PowerPoint</Application>
  <PresentationFormat>On-screen Show (4:3)</PresentationFormat>
  <Paragraphs>55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Do Patients with High Risk Non Muscle Invasive Bladder Cancer Require a CT Thorax?</vt:lpstr>
      <vt:lpstr>Introduction</vt:lpstr>
      <vt:lpstr>Methods</vt:lpstr>
      <vt:lpstr>Results</vt:lpstr>
      <vt:lpstr>Results</vt:lpstr>
      <vt:lpstr>Results</vt:lpstr>
      <vt:lpstr>Results</vt:lpstr>
      <vt:lpstr>Conclusions</vt:lpstr>
      <vt:lpstr>Recommendations/Discussion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Niall Gilliland</dc:creator>
  <cp:lastModifiedBy>Dunderdale, Helen</cp:lastModifiedBy>
  <cp:revision>15</cp:revision>
  <dcterms:created xsi:type="dcterms:W3CDTF">2018-07-04T13:37:06Z</dcterms:created>
  <dcterms:modified xsi:type="dcterms:W3CDTF">2018-07-05T08:57:13Z</dcterms:modified>
</cp:coreProperties>
</file>