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8" r:id="rId3"/>
    <p:sldId id="260" r:id="rId4"/>
    <p:sldId id="283" r:id="rId5"/>
    <p:sldId id="321" r:id="rId6"/>
    <p:sldId id="314" r:id="rId7"/>
    <p:sldId id="298" r:id="rId8"/>
    <p:sldId id="318" r:id="rId9"/>
    <p:sldId id="296" r:id="rId10"/>
    <p:sldId id="294" r:id="rId11"/>
    <p:sldId id="303" r:id="rId12"/>
    <p:sldId id="324" r:id="rId13"/>
    <p:sldId id="322" r:id="rId14"/>
    <p:sldId id="323" r:id="rId15"/>
    <p:sldId id="325" r:id="rId16"/>
    <p:sldId id="26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7" autoAdjust="0"/>
    <p:restoredTop sz="97335" autoAdjust="0"/>
  </p:normalViewPr>
  <p:slideViewPr>
    <p:cSldViewPr snapToGrid="0" showGuides="1">
      <p:cViewPr>
        <p:scale>
          <a:sx n="95" d="100"/>
          <a:sy n="95" d="100"/>
        </p:scale>
        <p:origin x="-1614" y="-76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bht.nhs.uk\shares\DEV%20Office\CRN%20West%20of%20England\Portfolio%20Facilitators\Jessica\Cancer\Gynaecological\Cancer%20sub%20specialty%20performance%202017-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West</a:t>
            </a:r>
            <a:r>
              <a:rPr lang="en-GB" baseline="0" dirty="0"/>
              <a:t> of England recruitment to Cancer per 100,000 population by subspecialty 2018-19 (April-May 2018) against YTD target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'100,000 pop'!$F$1</c:f>
              <c:strCache>
                <c:ptCount val="1"/>
                <c:pt idx="0">
                  <c:v>2018-19 recruitment per 100,000 population</c:v>
                </c:pt>
              </c:strCache>
            </c:strRef>
          </c:tx>
          <c:invertIfNegative val="0"/>
          <c:cat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cat>
          <c:val>
            <c:numRef>
              <c:f>'100,000 pop'!$F$2:$F$14</c:f>
              <c:numCache>
                <c:formatCode>General</c:formatCode>
                <c:ptCount val="13"/>
                <c:pt idx="0">
                  <c:v>0.20272034485163304</c:v>
                </c:pt>
                <c:pt idx="1">
                  <c:v>1.4190424139614313</c:v>
                </c:pt>
                <c:pt idx="2">
                  <c:v>0.36489662073293949</c:v>
                </c:pt>
                <c:pt idx="3">
                  <c:v>0.32435255176261285</c:v>
                </c:pt>
                <c:pt idx="4">
                  <c:v>8.1088137940653213E-2</c:v>
                </c:pt>
                <c:pt idx="5">
                  <c:v>0.56761696558457253</c:v>
                </c:pt>
                <c:pt idx="6">
                  <c:v>2.8380848279228625</c:v>
                </c:pt>
                <c:pt idx="7">
                  <c:v>0.52707289661424594</c:v>
                </c:pt>
                <c:pt idx="8">
                  <c:v>8.1088137940653213E-2</c:v>
                </c:pt>
                <c:pt idx="9">
                  <c:v>4.0544068970326606E-2</c:v>
                </c:pt>
                <c:pt idx="10">
                  <c:v>0</c:v>
                </c:pt>
                <c:pt idx="11">
                  <c:v>0.44598475867359266</c:v>
                </c:pt>
                <c:pt idx="12">
                  <c:v>0.60816103455489912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09984"/>
        <c:axId val="42411904"/>
      </c:barChart>
      <c:scatterChart>
        <c:scatterStyle val="lineMarker"/>
        <c:varyColors val="0"/>
        <c:ser>
          <c:idx val="0"/>
          <c:order val="0"/>
          <c:tx>
            <c:strRef>
              <c:f>'100,000 pop'!$D$1</c:f>
              <c:strCache>
                <c:ptCount val="1"/>
                <c:pt idx="0">
                  <c:v>2018-19 YTD target</c:v>
                </c:pt>
              </c:strCache>
            </c:strRef>
          </c:tx>
          <c:spPr>
            <a:ln w="28575">
              <a:noFill/>
            </a:ln>
          </c:spPr>
          <c:xVal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xVal>
          <c:yVal>
            <c:numRef>
              <c:f>'100,000 pop'!$D$2:$D$14</c:f>
              <c:numCache>
                <c:formatCode>General</c:formatCode>
                <c:ptCount val="13"/>
                <c:pt idx="0">
                  <c:v>3.3333333333333333E-2</c:v>
                </c:pt>
                <c:pt idx="1">
                  <c:v>1.3333333333333333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1.1666666666666667</c:v>
                </c:pt>
                <c:pt idx="6">
                  <c:v>0.16666666666666666</c:v>
                </c:pt>
                <c:pt idx="7">
                  <c:v>0.66666666666666663</c:v>
                </c:pt>
                <c:pt idx="8">
                  <c:v>1.6666666666666666E-2</c:v>
                </c:pt>
                <c:pt idx="9">
                  <c:v>3.3333333333333333E-2</c:v>
                </c:pt>
                <c:pt idx="10">
                  <c:v>0.5</c:v>
                </c:pt>
                <c:pt idx="11">
                  <c:v>0.5</c:v>
                </c:pt>
                <c:pt idx="12">
                  <c:v>1.3333333333333333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97-49D2-B300-3C23D5A884B4}"/>
            </c:ext>
          </c:extLst>
        </c:ser>
        <c:ser>
          <c:idx val="2"/>
          <c:order val="2"/>
          <c:tx>
            <c:strRef>
              <c:f>'100,000 pop'!$C$1</c:f>
              <c:strCache>
                <c:ptCount val="1"/>
                <c:pt idx="0">
                  <c:v>2018-19 target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92D050"/>
              </a:solidFill>
            </c:spPr>
          </c:marker>
          <c:yVal>
            <c:numRef>
              <c:f>'100,000 pop'!$C$2:$C$14</c:f>
              <c:numCache>
                <c:formatCode>General</c:formatCode>
                <c:ptCount val="13"/>
                <c:pt idx="0">
                  <c:v>0.2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0.1</c:v>
                </c:pt>
                <c:pt idx="9">
                  <c:v>0.2</c:v>
                </c:pt>
                <c:pt idx="10">
                  <c:v>3</c:v>
                </c:pt>
                <c:pt idx="11">
                  <c:v>3</c:v>
                </c:pt>
                <c:pt idx="12">
                  <c:v>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09984"/>
        <c:axId val="42411904"/>
      </c:scatterChart>
      <c:catAx>
        <c:axId val="4240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411904"/>
        <c:crosses val="autoZero"/>
        <c:auto val="1"/>
        <c:lblAlgn val="ctr"/>
        <c:lblOffset val="100"/>
        <c:noMultiLvlLbl val="0"/>
      </c:catAx>
      <c:valAx>
        <c:axId val="4241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09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solidFill>
                  <a:sysClr val="windowText" lastClr="000000"/>
                </a:solidFill>
                <a:effectLst/>
              </a:rPr>
              <a:t>Recruitment to Cancer studies as % of Cancer Incidence by LCRN 2018-19 (April-May 2018)</a:t>
            </a:r>
            <a:endParaRPr lang="en-GB">
              <a:solidFill>
                <a:sysClr val="windowText" lastClr="0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'% Cancer incidence'!$B$22</c:f>
              <c:strCache>
                <c:ptCount val="1"/>
                <c:pt idx="0">
                  <c:v>% Recruitment of Cancer Incidence 2018-19 (April-May 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'% Cancer incidence'!$A$23:$A$38</c:f>
              <c:strCache>
                <c:ptCount val="15"/>
                <c:pt idx="0">
                  <c:v>South London</c:v>
                </c:pt>
                <c:pt idx="1">
                  <c:v>North Thames</c:v>
                </c:pt>
                <c:pt idx="2">
                  <c:v>North West London</c:v>
                </c:pt>
                <c:pt idx="3">
                  <c:v>Greater Manchester</c:v>
                </c:pt>
                <c:pt idx="4">
                  <c:v>Wessex</c:v>
                </c:pt>
                <c:pt idx="5">
                  <c:v>Eastern</c:v>
                </c:pt>
                <c:pt idx="6">
                  <c:v>Yorkshire and Humber</c:v>
                </c:pt>
                <c:pt idx="7">
                  <c:v>Thames Valley and South Midlands</c:v>
                </c:pt>
                <c:pt idx="8">
                  <c:v>West Midlands</c:v>
                </c:pt>
                <c:pt idx="9">
                  <c:v>West of England</c:v>
                </c:pt>
                <c:pt idx="10">
                  <c:v>Kent, Surrey and Sussex</c:v>
                </c:pt>
                <c:pt idx="11">
                  <c:v>North East and North Cumbria</c:v>
                </c:pt>
                <c:pt idx="12">
                  <c:v>North West Coast</c:v>
                </c:pt>
                <c:pt idx="13">
                  <c:v>South West Peninsula</c:v>
                </c:pt>
                <c:pt idx="14">
                  <c:v>East Midlands</c:v>
                </c:pt>
              </c:strCache>
            </c:strRef>
          </c:cat>
          <c:val>
            <c:numRef>
              <c:f>'% Cancer incidence'!$B$23:$B$38</c:f>
              <c:numCache>
                <c:formatCode>0.00%</c:formatCode>
                <c:ptCount val="16"/>
                <c:pt idx="0">
                  <c:v>4.2071197411003236E-2</c:v>
                </c:pt>
                <c:pt idx="1">
                  <c:v>2.9674885446214268E-2</c:v>
                </c:pt>
                <c:pt idx="2">
                  <c:v>5.565749235474006E-2</c:v>
                </c:pt>
                <c:pt idx="3">
                  <c:v>2.0629349097850854E-2</c:v>
                </c:pt>
                <c:pt idx="4">
                  <c:v>2.5422740524781343E-2</c:v>
                </c:pt>
                <c:pt idx="5">
                  <c:v>2.4784794037783813E-2</c:v>
                </c:pt>
                <c:pt idx="6">
                  <c:v>1.8006025362572689E-2</c:v>
                </c:pt>
                <c:pt idx="7">
                  <c:v>1.2602058927937523E-2</c:v>
                </c:pt>
                <c:pt idx="8">
                  <c:v>1.1696952353698669E-2</c:v>
                </c:pt>
                <c:pt idx="9">
                  <c:v>1.9383906119027662E-2</c:v>
                </c:pt>
                <c:pt idx="10">
                  <c:v>1.2841373851092837E-2</c:v>
                </c:pt>
                <c:pt idx="11">
                  <c:v>1.3659968390155791E-2</c:v>
                </c:pt>
                <c:pt idx="12">
                  <c:v>1.150357269548472E-2</c:v>
                </c:pt>
                <c:pt idx="13">
                  <c:v>1.2796414112203586E-2</c:v>
                </c:pt>
                <c:pt idx="14">
                  <c:v>8.8854713998889317E-3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264896"/>
        <c:axId val="47266432"/>
      </c:barChart>
      <c:lineChart>
        <c:grouping val="standard"/>
        <c:varyColors val="0"/>
        <c:ser>
          <c:idx val="2"/>
          <c:order val="1"/>
          <c:tx>
            <c:strRef>
              <c:f>'% Cancer incidence'!$C$22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'% Cancer incidence'!$C$23:$C$38</c:f>
              <c:numCache>
                <c:formatCode>0.00%</c:formatCode>
                <c:ptCount val="16"/>
                <c:pt idx="0">
                  <c:v>2.1299999999999999E-2</c:v>
                </c:pt>
                <c:pt idx="1">
                  <c:v>2.1299999999999999E-2</c:v>
                </c:pt>
                <c:pt idx="2">
                  <c:v>2.1299999999999999E-2</c:v>
                </c:pt>
                <c:pt idx="3">
                  <c:v>2.1299999999999999E-2</c:v>
                </c:pt>
                <c:pt idx="4">
                  <c:v>2.1299999999999999E-2</c:v>
                </c:pt>
                <c:pt idx="5">
                  <c:v>2.1299999999999999E-2</c:v>
                </c:pt>
                <c:pt idx="6">
                  <c:v>2.1299999999999999E-2</c:v>
                </c:pt>
                <c:pt idx="7">
                  <c:v>2.1299999999999999E-2</c:v>
                </c:pt>
                <c:pt idx="8">
                  <c:v>2.1299999999999999E-2</c:v>
                </c:pt>
                <c:pt idx="9">
                  <c:v>2.1299999999999999E-2</c:v>
                </c:pt>
                <c:pt idx="10">
                  <c:v>2.1299999999999999E-2</c:v>
                </c:pt>
                <c:pt idx="11">
                  <c:v>2.1299999999999999E-2</c:v>
                </c:pt>
                <c:pt idx="12">
                  <c:v>2.1299999999999999E-2</c:v>
                </c:pt>
                <c:pt idx="13">
                  <c:v>2.1299999999999999E-2</c:v>
                </c:pt>
                <c:pt idx="14">
                  <c:v>2.1299999999999999E-2</c:v>
                </c:pt>
                <c:pt idx="15">
                  <c:v>2.1299999999999999E-2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64896"/>
        <c:axId val="47266432"/>
      </c:lineChart>
      <c:catAx>
        <c:axId val="4726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66432"/>
        <c:crosses val="autoZero"/>
        <c:auto val="1"/>
        <c:lblAlgn val="ctr"/>
        <c:lblOffset val="100"/>
        <c:noMultiLvlLbl val="0"/>
      </c:catAx>
      <c:valAx>
        <c:axId val="4726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6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SWAG cancer RTT by Partner Organisation May 2018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'RTT PO.'!$B$1</c:f>
              <c:strCache>
                <c:ptCount val="1"/>
                <c:pt idx="0">
                  <c:v>% Open Studies rated Green in RTT by Partner Organisation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66120218579235E-3"/>
                  <c:y val="7.71456045330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143040302200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'RTT PO.'!$A$2:$A$9</c:f>
              <c:strCache>
                <c:ptCount val="8"/>
                <c:pt idx="0">
                  <c:v>Yeovil District Hospital</c:v>
                </c:pt>
                <c:pt idx="1">
                  <c:v>Taunton and Somerset</c:v>
                </c:pt>
                <c:pt idx="2">
                  <c:v>Gloucestershire Hospitals</c:v>
                </c:pt>
                <c:pt idx="3">
                  <c:v>North Bristol Trust</c:v>
                </c:pt>
                <c:pt idx="4">
                  <c:v>Great Western</c:v>
                </c:pt>
                <c:pt idx="5">
                  <c:v>Weston Area Health</c:v>
                </c:pt>
                <c:pt idx="6">
                  <c:v>Royal United Hospitals Bath</c:v>
                </c:pt>
                <c:pt idx="7">
                  <c:v>University Hospitals Bristol</c:v>
                </c:pt>
              </c:strCache>
            </c:strRef>
          </c:cat>
          <c:val>
            <c:numRef>
              <c:f>'RTT PO.'!$B$2:$B$9</c:f>
              <c:numCache>
                <c:formatCode>0.00%</c:formatCode>
                <c:ptCount val="8"/>
                <c:pt idx="0">
                  <c:v>0.8125</c:v>
                </c:pt>
                <c:pt idx="1">
                  <c:v>0.76470000000000005</c:v>
                </c:pt>
                <c:pt idx="2">
                  <c:v>0.72219999999999995</c:v>
                </c:pt>
                <c:pt idx="3">
                  <c:v>0.69230000000000003</c:v>
                </c:pt>
                <c:pt idx="4">
                  <c:v>0.78569999999999995</c:v>
                </c:pt>
                <c:pt idx="5">
                  <c:v>0.61109999999999998</c:v>
                </c:pt>
                <c:pt idx="6">
                  <c:v>0.625</c:v>
                </c:pt>
                <c:pt idx="7">
                  <c:v>0.55279999999999996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E-4897-AFCE-DC9A87C9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521984"/>
        <c:axId val="50523520"/>
      </c:barChart>
      <c:catAx>
        <c:axId val="50521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523520"/>
        <c:crosses val="autoZero"/>
        <c:auto val="1"/>
        <c:lblAlgn val="ctr"/>
        <c:lblOffset val="100"/>
        <c:noMultiLvlLbl val="0"/>
      </c:catAx>
      <c:valAx>
        <c:axId val="5052352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50521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Recruitment to Gynaecological </a:t>
            </a:r>
            <a:r>
              <a:rPr lang="en-GB" baseline="0"/>
              <a:t>cancer studies and number of studies by LCRN YTD (April- May) 2018-19 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'Recruitment and no studies'!$B$1</c:f>
              <c:strCache>
                <c:ptCount val="1"/>
                <c:pt idx="0">
                  <c:v>Number of studies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North East and North Cumbria</c:v>
                </c:pt>
                <c:pt idx="1">
                  <c:v>Eastern</c:v>
                </c:pt>
                <c:pt idx="2">
                  <c:v>South London</c:v>
                </c:pt>
                <c:pt idx="3">
                  <c:v>North Thames</c:v>
                </c:pt>
                <c:pt idx="4">
                  <c:v>Thames Valley and South Midlands</c:v>
                </c:pt>
                <c:pt idx="5">
                  <c:v>North West Coast</c:v>
                </c:pt>
                <c:pt idx="6">
                  <c:v>North West London</c:v>
                </c:pt>
                <c:pt idx="7">
                  <c:v>Kent, Surrey and Sussex</c:v>
                </c:pt>
                <c:pt idx="8">
                  <c:v>East Midlands</c:v>
                </c:pt>
                <c:pt idx="9">
                  <c:v>West Midlands</c:v>
                </c:pt>
                <c:pt idx="10">
                  <c:v>Wessex</c:v>
                </c:pt>
                <c:pt idx="11">
                  <c:v>Greater Manchester</c:v>
                </c:pt>
                <c:pt idx="12">
                  <c:v>Yorkshire and Humber</c:v>
                </c:pt>
                <c:pt idx="13">
                  <c:v>West of England</c:v>
                </c:pt>
                <c:pt idx="14">
                  <c:v>South West Peninsula</c:v>
                </c:pt>
              </c:strCache>
            </c:strRef>
          </c:cat>
          <c:val>
            <c:numRef>
              <c:f>'Recruitment and no studies'!$B$2:$B$16</c:f>
              <c:numCache>
                <c:formatCode>General</c:formatCode>
                <c:ptCount val="15"/>
                <c:pt idx="0">
                  <c:v>2</c:v>
                </c:pt>
                <c:pt idx="1">
                  <c:v>7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4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3-415D-ABE4-3D2629957FDC}"/>
            </c:ext>
          </c:extLst>
        </c:ser>
        <c:ser>
          <c:idx val="1"/>
          <c:order val="1"/>
          <c:tx>
            <c:strRef>
              <c:f>'Recruitment and no studies'!$C$1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North East and North Cumbria</c:v>
                </c:pt>
                <c:pt idx="1">
                  <c:v>Eastern</c:v>
                </c:pt>
                <c:pt idx="2">
                  <c:v>South London</c:v>
                </c:pt>
                <c:pt idx="3">
                  <c:v>North Thames</c:v>
                </c:pt>
                <c:pt idx="4">
                  <c:v>Thames Valley and South Midlands</c:v>
                </c:pt>
                <c:pt idx="5">
                  <c:v>North West Coast</c:v>
                </c:pt>
                <c:pt idx="6">
                  <c:v>North West London</c:v>
                </c:pt>
                <c:pt idx="7">
                  <c:v>Kent, Surrey and Sussex</c:v>
                </c:pt>
                <c:pt idx="8">
                  <c:v>East Midlands</c:v>
                </c:pt>
                <c:pt idx="9">
                  <c:v>West Midlands</c:v>
                </c:pt>
                <c:pt idx="10">
                  <c:v>Wessex</c:v>
                </c:pt>
                <c:pt idx="11">
                  <c:v>Greater Manchester</c:v>
                </c:pt>
                <c:pt idx="12">
                  <c:v>Yorkshire and Humber</c:v>
                </c:pt>
                <c:pt idx="13">
                  <c:v>West of England</c:v>
                </c:pt>
                <c:pt idx="14">
                  <c:v>South West Peninsula</c:v>
                </c:pt>
              </c:strCache>
            </c:strRef>
          </c:cat>
          <c:val>
            <c:numRef>
              <c:f>'Recruitment and no studies'!$C$2:$C$16</c:f>
              <c:numCache>
                <c:formatCode>General</c:formatCode>
                <c:ptCount val="15"/>
                <c:pt idx="0">
                  <c:v>37</c:v>
                </c:pt>
                <c:pt idx="1">
                  <c:v>33</c:v>
                </c:pt>
                <c:pt idx="2">
                  <c:v>31</c:v>
                </c:pt>
                <c:pt idx="3">
                  <c:v>23</c:v>
                </c:pt>
                <c:pt idx="4">
                  <c:v>20</c:v>
                </c:pt>
                <c:pt idx="5">
                  <c:v>19</c:v>
                </c:pt>
                <c:pt idx="6">
                  <c:v>16</c:v>
                </c:pt>
                <c:pt idx="7">
                  <c:v>14</c:v>
                </c:pt>
                <c:pt idx="8">
                  <c:v>12</c:v>
                </c:pt>
                <c:pt idx="9">
                  <c:v>11</c:v>
                </c:pt>
                <c:pt idx="10">
                  <c:v>7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3-415D-ABE4-3D262995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38912"/>
        <c:axId val="45248896"/>
      </c:barChart>
      <c:catAx>
        <c:axId val="4523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248896"/>
        <c:crosses val="autoZero"/>
        <c:auto val="1"/>
        <c:lblAlgn val="ctr"/>
        <c:lblOffset val="100"/>
        <c:noMultiLvlLbl val="0"/>
      </c:catAx>
      <c:valAx>
        <c:axId val="4524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238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Recruitment to</a:t>
            </a:r>
            <a:r>
              <a:rPr lang="en-US" baseline="0"/>
              <a:t> gynaecological cancer studies </a:t>
            </a:r>
            <a:r>
              <a:rPr lang="en-US"/>
              <a:t>as a % of Cancer Incidence by LCRN </a:t>
            </a:r>
            <a:r>
              <a:rPr lang="en-GB" sz="1800" b="1" i="0" baseline="0">
                <a:effectLst/>
              </a:rPr>
              <a:t>2018-19 (April-May)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Cancer incidence'!$B$2</c:f>
              <c:strCache>
                <c:ptCount val="1"/>
                <c:pt idx="0">
                  <c:v>Recruitment to  Gynae cancer studies as a % of Cancer Incidence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432638997973388E-3"/>
                  <c:y val="1.3505071006524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315799016362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 Cancer incidence'!$A$3:$A$17</c:f>
              <c:strCache>
                <c:ptCount val="15"/>
                <c:pt idx="0">
                  <c:v>South London</c:v>
                </c:pt>
                <c:pt idx="1">
                  <c:v>North West London</c:v>
                </c:pt>
                <c:pt idx="2">
                  <c:v>North East and North Cumbria</c:v>
                </c:pt>
                <c:pt idx="3">
                  <c:v>Eastern</c:v>
                </c:pt>
                <c:pt idx="4">
                  <c:v>Thames Valley and South Midlands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Kent, Surrey and Sussex</c:v>
                </c:pt>
                <c:pt idx="8">
                  <c:v>East Midlands</c:v>
                </c:pt>
                <c:pt idx="9">
                  <c:v>Wessex</c:v>
                </c:pt>
                <c:pt idx="10">
                  <c:v>West Midlands</c:v>
                </c:pt>
                <c:pt idx="11">
                  <c:v>Greater Manchester</c:v>
                </c:pt>
                <c:pt idx="12">
                  <c:v>West of England</c:v>
                </c:pt>
                <c:pt idx="13">
                  <c:v>South West Peninsula</c:v>
                </c:pt>
                <c:pt idx="14">
                  <c:v>Yorkshire and Humber</c:v>
                </c:pt>
              </c:strCache>
            </c:strRef>
          </c:cat>
          <c:val>
            <c:numRef>
              <c:f>'% Cancer incidence'!$B$3:$B$17</c:f>
              <c:numCache>
                <c:formatCode>0.00%</c:formatCode>
                <c:ptCount val="15"/>
                <c:pt idx="0">
                  <c:v>2.6400953840912964E-3</c:v>
                </c:pt>
                <c:pt idx="1">
                  <c:v>2.4464831804281344E-3</c:v>
                </c:pt>
                <c:pt idx="2">
                  <c:v>2.0885075637841499E-3</c:v>
                </c:pt>
                <c:pt idx="3">
                  <c:v>1.9065226182910624E-3</c:v>
                </c:pt>
                <c:pt idx="4">
                  <c:v>1.774937877174299E-3</c:v>
                </c:pt>
                <c:pt idx="5">
                  <c:v>1.0037093606807767E-3</c:v>
                </c:pt>
                <c:pt idx="6">
                  <c:v>9.6285410226524095E-4</c:v>
                </c:pt>
                <c:pt idx="7">
                  <c:v>6.1568230792910853E-4</c:v>
                </c:pt>
                <c:pt idx="8">
                  <c:v>5.1262334999359219E-4</c:v>
                </c:pt>
                <c:pt idx="9">
                  <c:v>4.0816326530612246E-4</c:v>
                </c:pt>
                <c:pt idx="10">
                  <c:v>3.9347546143940476E-4</c:v>
                </c:pt>
                <c:pt idx="11">
                  <c:v>2.4632058624299524E-4</c:v>
                </c:pt>
                <c:pt idx="12">
                  <c:v>2.0955574182732607E-4</c:v>
                </c:pt>
                <c:pt idx="13">
                  <c:v>7.229612492770387E-5</c:v>
                </c:pt>
                <c:pt idx="14">
                  <c:v>7.0062355496391786E-5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4359168"/>
        <c:axId val="54360704"/>
      </c:barChart>
      <c:catAx>
        <c:axId val="54359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54360704"/>
        <c:crosses val="autoZero"/>
        <c:auto val="1"/>
        <c:lblAlgn val="ctr"/>
        <c:lblOffset val="100"/>
        <c:noMultiLvlLbl val="0"/>
      </c:catAx>
      <c:valAx>
        <c:axId val="5436070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543591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0.86752</cdr:x>
      <cdr:y>0.72197</cdr:y>
    </cdr:from>
    <cdr:to>
      <cdr:x>0.92444</cdr:x>
      <cdr:y>0.89398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9723505" y="4464017"/>
          <a:ext cx="1019530" cy="650031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92D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8D9F-6C96-443F-864F-B8B3D6B2448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5521-0D2B-441C-B529-C9BF602D6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/>
              <a:pPr algn="r">
                <a:buSzPct val="25000"/>
              </a:pPr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940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8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7485" y="1700214"/>
            <a:ext cx="8640233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4433" y="6481764"/>
            <a:ext cx="28448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13/02/2015</a:t>
            </a:r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0"/>
            <a:ext cx="12192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0310" y="689440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05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12192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rgbClr val="FFFFFF"/>
                </a:solidFill>
                <a:sym typeface="Arial"/>
              </a:rPr>
              <a:t> Insert your organisation name here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47328" y="1268760"/>
            <a:ext cx="9217024" cy="7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35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3108F-A058-4C43-AC29-FCA6ABCF093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9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28FAB-2957-4DB7-B2C9-57415A6ABF3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10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D962B5-68D3-4A1E-9115-292E841C79E9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60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55C70-8CFB-4C00-ADD0-3264D3B13FFE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8BA62-5E2B-41B1-AD91-6F02A6540D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7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127081-22CF-4F07-AE9F-CA8C8A78D2F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8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3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C0669-0403-42B3-8D85-D98F4DC3248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51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1A455-2E6C-4E9B-B700-18FF9634E4BF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8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3DE17-01BC-4C44-A5DF-CB57B4CA37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4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7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1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9644-7106-47B6-BE31-3DF145067A70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/>
                <a:sym typeface="Arial"/>
              </a:rPr>
              <a:t>13/02/2015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69366" y="260648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0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2967" TargetMode="External"/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98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259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204" TargetMode="External"/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4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1775" TargetMode="External"/><Relationship Id="rId5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5374" TargetMode="Externa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74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204" TargetMode="External"/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64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289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204" TargetMode="External"/><Relationship Id="rId3" Type="http://schemas.openxmlformats.org/officeDocument/2006/relationships/hyperlink" Target="mailto:Jessica.bartlett@nihr.ac.uk" TargetMode="External"/><Relationship Id="rId7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7481" TargetMode="External"/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98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5374" TargetMode="External"/><Relationship Id="rId5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4292" TargetMode="External"/><Relationship Id="rId10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6724" TargetMode="Externa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1775" TargetMode="External"/><Relationship Id="rId9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44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4369" TargetMode="External"/><Relationship Id="rId3" Type="http://schemas.openxmlformats.org/officeDocument/2006/relationships/hyperlink" Target="mailto:Jessica.bartlett@nihr.ac.uk" TargetMode="External"/><Relationship Id="rId7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3624" TargetMode="External"/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23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3260" TargetMode="External"/><Relationship Id="rId5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2967" TargetMode="External"/><Relationship Id="rId10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8041" TargetMode="Externa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2895" TargetMode="External"/><Relationship Id="rId9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628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bartlett@nihr.ac.uk" TargetMode="External"/><Relationship Id="rId2" Type="http://schemas.openxmlformats.org/officeDocument/2006/relationships/hyperlink" Target="mailto:David.Rea@nih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becca.bowen3@nh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927351" y="1557339"/>
            <a:ext cx="6480175" cy="1152525"/>
          </a:xfrm>
          <a:noFill/>
        </p:spPr>
        <p:txBody>
          <a:bodyPr anchor="ctr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25093" y="3872286"/>
            <a:ext cx="7647885" cy="1760629"/>
          </a:xfrm>
          <a:noFill/>
        </p:spPr>
        <p:txBody>
          <a:bodyPr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27349" y="2503774"/>
            <a:ext cx="727019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cs typeface="Arial"/>
                <a:sym typeface="Arial"/>
              </a:rPr>
              <a:t>SWAG SSG </a:t>
            </a: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Gynaecology Cancer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Friday 15</a:t>
            </a:r>
            <a:r>
              <a:rPr lang="en-GB" sz="2400" baseline="30000" dirty="0" smtClean="0">
                <a:solidFill>
                  <a:srgbClr val="000000"/>
                </a:solidFill>
                <a:cs typeface="Arial"/>
                <a:sym typeface="Arial"/>
              </a:rPr>
              <a:t>th</a:t>
            </a: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 June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Research </a:t>
            </a:r>
            <a:r>
              <a:rPr lang="en-GB" sz="2400" dirty="0">
                <a:solidFill>
                  <a:srgbClr val="000000"/>
                </a:solidFill>
                <a:cs typeface="Arial"/>
                <a:sym typeface="Arial"/>
              </a:rPr>
              <a:t>Report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7218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Clinical Research Network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West of England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8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7902055" cy="70944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Open </a:t>
            </a:r>
            <a:r>
              <a:rPr lang="en-GB" sz="3600" dirty="0" smtClean="0">
                <a:solidFill>
                  <a:srgbClr val="FF0000"/>
                </a:solidFill>
              </a:rPr>
              <a:t>studies – Gynaecology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50" y="1057275"/>
            <a:ext cx="1164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385819"/>
              </p:ext>
            </p:extLst>
          </p:nvPr>
        </p:nvGraphicFramePr>
        <p:xfrm>
          <a:off x="181754" y="695534"/>
          <a:ext cx="11857065" cy="5350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74"/>
                <a:gridCol w="2803376"/>
                <a:gridCol w="1271267"/>
                <a:gridCol w="884853"/>
                <a:gridCol w="1071067"/>
                <a:gridCol w="1335592"/>
                <a:gridCol w="1061751"/>
                <a:gridCol w="1136830"/>
                <a:gridCol w="1212755"/>
              </a:tblGrid>
              <a:tr h="719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Trust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Recruited (total)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Edge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Principle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investigator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Link to study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details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9812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+mn-lt"/>
                        </a:rPr>
                        <a:t>ICON8 and ICON8B - ICON8 Trial Programme</a:t>
                      </a:r>
                      <a:endParaRPr lang="en-GB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Gloucestershire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07/01/2019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01/07/2019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Cook, Dr Audrey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http://public-odp.nihr.ac.uk/9812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Royal United Hospitals Bath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01/01/2020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01/07/2019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Bowen, Dr Rebecca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31/05/2019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01/07/2019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Walther, Dr Axel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Weston Area Health NHS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01/07/2019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Owadally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, Dr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Waheeda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2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32967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OCTOVA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Royal United Hospitals Bath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30/09/2019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30/11/2021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Bowen, Dr Rebecca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http://public-odp.nihr.ac.uk/32967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31860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STATEC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30/04/2021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01/11/2026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Newton, Dr Claire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30257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C31004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30/06/2018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30/06/2018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Walther, Dr Axel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12591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TRIOC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01/05/2017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02/12/2017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Walther, Dr Axel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http://public-odp.nihr.ac.uk/12591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9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27510"/>
              </p:ext>
            </p:extLst>
          </p:nvPr>
        </p:nvGraphicFramePr>
        <p:xfrm>
          <a:off x="181754" y="695534"/>
          <a:ext cx="11857065" cy="5642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74"/>
                <a:gridCol w="2803376"/>
                <a:gridCol w="1271267"/>
                <a:gridCol w="884853"/>
                <a:gridCol w="1071067"/>
                <a:gridCol w="1335592"/>
                <a:gridCol w="1061751"/>
                <a:gridCol w="1136830"/>
                <a:gridCol w="1212755"/>
              </a:tblGrid>
              <a:tr h="719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Trust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Recruited (total)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Edge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Principle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investigator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Link to study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details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5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20440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OCTOPUS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Royal United Hospitals Bath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15/08/2018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16/08/2018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Bowen, Dr Rebecca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http://public-odp.nihr.ac.uk/20440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30/04/2018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16/08/2018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Walther, Dr Axel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73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20204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MROC: MR in Ovarian Cancer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Gloucestershire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29/11/2019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29/11/2019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Hillaby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, Ms Kathryn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http://public-odp.nihr.ac.uk/20204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17481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CX.5 (SHAPE):Early Stage 1A2 and 1B1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31/01/2019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27/01/2019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Bailey, Dr Jo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http://public-odp.nihr.ac.uk/17481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15782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NCRN - 2352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PiSARRO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31/12/2018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31/10/2018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Walther, Dr Axel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15374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NiCCC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 Trial (BIBF1120)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15/06/2019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Walther, Dr Axel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http://public-odp.nihr.ac.uk/15374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11775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INTERLACE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Gloucestershire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31/12/2019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01/09/2018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Cook, Dr Audrey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http://public-odp.nihr.ac.uk/11775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7902055" cy="70944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Open </a:t>
            </a:r>
            <a:r>
              <a:rPr lang="en-GB" sz="3600" dirty="0" smtClean="0">
                <a:solidFill>
                  <a:srgbClr val="FF0000"/>
                </a:solidFill>
              </a:rPr>
              <a:t>studies – Gynaecology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8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1"/>
            <a:ext cx="7902055" cy="709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Studies in set-up - Gynaecology</a:t>
            </a:r>
            <a:endParaRPr lang="en-GB" sz="36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13676"/>
              </p:ext>
            </p:extLst>
          </p:nvPr>
        </p:nvGraphicFramePr>
        <p:xfrm>
          <a:off x="175007" y="783772"/>
          <a:ext cx="11260018" cy="4675727"/>
        </p:xfrm>
        <a:graphic>
          <a:graphicData uri="http://schemas.openxmlformats.org/drawingml/2006/table">
            <a:tbl>
              <a:tblPr/>
              <a:tblGrid>
                <a:gridCol w="1734105"/>
                <a:gridCol w="2209362"/>
                <a:gridCol w="3795746"/>
                <a:gridCol w="3520805"/>
              </a:tblGrid>
              <a:tr h="6933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CPMS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title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 organisation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 to study details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7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16494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PAZOFOS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http://public-odp.nihr.ac.uk/16494</a:t>
                      </a: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4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20204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MROC: MR in Ovarian 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3"/>
                        </a:rPr>
                        <a:t>http://public-odp.nihr.ac.uk/20204</a:t>
                      </a: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1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32895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EDMONd-Elemental Diet in bowel obstruction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Royal United Hospitals Bath NHS Foundation Trust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http://public-odp.nihr.ac.uk/32895</a:t>
                      </a: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456950"/>
              </p:ext>
            </p:extLst>
          </p:nvPr>
        </p:nvGraphicFramePr>
        <p:xfrm>
          <a:off x="120580" y="542611"/>
          <a:ext cx="11334542" cy="6063477"/>
        </p:xfrm>
        <a:graphic>
          <a:graphicData uri="http://schemas.openxmlformats.org/drawingml/2006/table">
            <a:tbl>
              <a:tblPr/>
              <a:tblGrid>
                <a:gridCol w="646907"/>
                <a:gridCol w="1747147"/>
                <a:gridCol w="1769446"/>
                <a:gridCol w="1311745"/>
                <a:gridCol w="1456717"/>
                <a:gridCol w="2201290"/>
                <a:gridCol w="2201290"/>
              </a:tblGrid>
              <a:tr h="5124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CPMS ID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title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LCRN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 status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Planned closure date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study details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5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ICON8 Trials Programme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Greater Manchester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01/07/2019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http://public-odp.nihr.ac.uk/9812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2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INTERLACE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Thames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http://public-odp.nihr.ac.uk/11775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ENGOT-EN2-DGCG-EORTC-55102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Kent, Surrey and Sussex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13/04/2018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http://public-odp.nihr.ac.uk/14292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NiCCC Trial (BIBF1120)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Kent, Surrey and Sussex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15/06/2019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http://public-odp.nihr.ac.uk/15374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8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SHAPE - Simple Hysterectomy And Pelvic node dissection in Early cervix 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Yorkshire and Humber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/>
                        </a:rPr>
                        <a:t>http://public-odp.nihr.ac.uk/17481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8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MROC: MR in Ovarian 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West London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29/11/2019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8"/>
                        </a:rPr>
                        <a:t>http://public-odp.nihr.ac.uk/20204</a:t>
                      </a: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8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OCTOPUS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London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16/08/2018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9"/>
                        </a:rPr>
                        <a:t>http://public-odp.nihr.ac.uk/20440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8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Thames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01/11/2026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8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36724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Developing new tests for ovarian 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Midlands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Open, With Recruitment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31/07/2020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http://public-odp.nihr.ac.uk/36724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1" y="80388"/>
            <a:ext cx="7546313" cy="462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Gynaecology cancer studies open to new sites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641554"/>
              </p:ext>
            </p:extLst>
          </p:nvPr>
        </p:nvGraphicFramePr>
        <p:xfrm>
          <a:off x="130629" y="542611"/>
          <a:ext cx="11334542" cy="6029010"/>
        </p:xfrm>
        <a:graphic>
          <a:graphicData uri="http://schemas.openxmlformats.org/drawingml/2006/table">
            <a:tbl>
              <a:tblPr/>
              <a:tblGrid>
                <a:gridCol w="646907"/>
                <a:gridCol w="1747147"/>
                <a:gridCol w="1769446"/>
                <a:gridCol w="1311745"/>
                <a:gridCol w="1456717"/>
                <a:gridCol w="2201290"/>
                <a:gridCol w="2201290"/>
              </a:tblGrid>
              <a:tr h="5124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CPMS ID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title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LCRN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sta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Planned closure date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study details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5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COPELIA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Greater Manchester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to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15/06/2020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http://public-odp.nihr.ac.uk/32358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2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EDMONd-Elemental Diet in bowel obstruction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Kent, Surrey and Sussex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http://public-odp.nihr.ac.uk/32895</a:t>
                      </a: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Thames Valley and South Midlands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30/11/2021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http://public-odp.nihr.ac.uk/32967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West Coast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Setup, HRA Approval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http://public-odp.nihr.ac.uk/33260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8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Setup, HRA Approval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01/10/2020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http://public-odp.nihr.ac.uk33260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8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Robotic QOL Study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East and North Cumbria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28/02/2019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/>
                        </a:rPr>
                        <a:t>http://public-odp.nihr.ac.uk/33624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3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Image guided radiotherapy and adaptive brachytherapy for cervix 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30/11/2019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/>
                        </a:rPr>
                        <a:t>http://public-odp.nihr.ac.uk/34369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8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ICON9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Thames Valley and South Midlands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Setup, HRA Approval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01/04/2021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9"/>
                        </a:rPr>
                        <a:t>http://public-odp.nihr.ac.uk/36280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8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role of pelvic examination in diagnosing gynaecological 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to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http://public-odp.nihr.ac.uk/38041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1" y="80388"/>
            <a:ext cx="7546313" cy="462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Gynaecology cancer studies open to new sites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2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err="1"/>
              <a:t>etc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 smtClean="0">
                <a:hlinkClick r:id="rId4"/>
              </a:rPr>
              <a:t>http://csg.ncri.org.uk/portfolio/portfolio-maps</a:t>
            </a:r>
            <a:r>
              <a:rPr lang="en-GB" dirty="0">
                <a:hlinkClick r:id="rId4"/>
              </a:rPr>
              <a:t>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where a study is open across the country</a:t>
            </a:r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/>
          </a:p>
          <a:p>
            <a:r>
              <a:rPr lang="en-GB" dirty="0"/>
              <a:t>Research Delivery Manager – </a:t>
            </a:r>
            <a:r>
              <a:rPr lang="en-GB" dirty="0" smtClean="0">
                <a:hlinkClick r:id="rId2"/>
              </a:rPr>
              <a:t>David.Rea@nihr.ac.uk</a:t>
            </a:r>
            <a:endParaRPr lang="en-GB" dirty="0" smtClean="0"/>
          </a:p>
          <a:p>
            <a:r>
              <a:rPr lang="en-GB" dirty="0" smtClean="0"/>
              <a:t>Research portfolio facilitator – </a:t>
            </a:r>
            <a:r>
              <a:rPr lang="en-GB" dirty="0" smtClean="0">
                <a:hlinkClick r:id="rId3"/>
              </a:rPr>
              <a:t>jessica.bartlett@nihr.ac.uk</a:t>
            </a:r>
            <a:endParaRPr lang="en-GB" dirty="0"/>
          </a:p>
          <a:p>
            <a:r>
              <a:rPr lang="en-GB" dirty="0" smtClean="0"/>
              <a:t>Gynaecology cancer research lead –  </a:t>
            </a:r>
            <a:r>
              <a:rPr lang="en-GB" dirty="0" smtClean="0">
                <a:hlinkClick r:id="rId4"/>
              </a:rPr>
              <a:t>rebecca.bowen3@nhs.net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Clinical Research Network &amp; Cancer Services</a:t>
            </a:r>
          </a:p>
        </p:txBody>
      </p:sp>
      <p:pic>
        <p:nvPicPr>
          <p:cNvPr id="1026" name="Picture 2" descr="SWSCN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81" y="1506160"/>
            <a:ext cx="3655396" cy="42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8386" y="4259490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West </a:t>
            </a:r>
            <a:r>
              <a:rPr lang="en-GB" dirty="0" err="1"/>
              <a:t>ofEngland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275860" y="5104660"/>
            <a:ext cx="466267" cy="837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W:\CRN West of England\Communications\Maps\NIHR-Network-Maps-Engla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8" y="1421074"/>
            <a:ext cx="6840086" cy="49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4024" y="5820354"/>
            <a:ext cx="4975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SWAG - Somerset </a:t>
            </a:r>
            <a:r>
              <a:rPr lang="en-GB" dirty="0" smtClean="0">
                <a:solidFill>
                  <a:srgbClr val="7030A0"/>
                </a:solidFill>
              </a:rPr>
              <a:t>Wiltshire </a:t>
            </a:r>
            <a:r>
              <a:rPr lang="en-GB" dirty="0">
                <a:solidFill>
                  <a:srgbClr val="7030A0"/>
                </a:solidFill>
              </a:rPr>
              <a:t>Avon &amp; Gloucestershire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South West Children’s Cancer &amp; Leukaemia 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Research Network</a:t>
            </a:r>
          </a:p>
        </p:txBody>
      </p:sp>
    </p:spTree>
    <p:extLst>
      <p:ext uri="{BB962C8B-B14F-4D97-AF65-F5344CB8AC3E}">
        <p14:creationId xmlns:p14="http://schemas.microsoft.com/office/powerpoint/2010/main" val="19076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NIHR CRN High Level </a:t>
            </a:r>
            <a:r>
              <a:rPr lang="en-GB" dirty="0" smtClean="0">
                <a:solidFill>
                  <a:srgbClr val="FF0000"/>
                </a:solidFill>
              </a:rPr>
              <a:t>Objectives 2017-18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47" y="1571184"/>
            <a:ext cx="10515600" cy="4781908"/>
          </a:xfrm>
        </p:spPr>
        <p:txBody>
          <a:bodyPr>
            <a:normAutofit/>
          </a:bodyPr>
          <a:lstStyle/>
          <a:p>
            <a:r>
              <a:rPr lang="en-GB" sz="2400" dirty="0"/>
              <a:t>Increase number of participants into NIHR CRN portfolio studies</a:t>
            </a:r>
          </a:p>
          <a:p>
            <a:pPr lvl="1"/>
            <a:r>
              <a:rPr lang="en-GB" dirty="0"/>
              <a:t>650,000 in England</a:t>
            </a:r>
          </a:p>
          <a:p>
            <a:pPr lvl="1"/>
            <a:r>
              <a:rPr lang="en-GB" dirty="0"/>
              <a:t>21,905 in West of England</a:t>
            </a:r>
          </a:p>
          <a:p>
            <a:r>
              <a:rPr lang="en-GB" sz="2400" dirty="0"/>
              <a:t>Increase the number of studies that deliver to time and target</a:t>
            </a:r>
          </a:p>
          <a:p>
            <a:pPr lvl="1"/>
            <a:r>
              <a:rPr lang="en-GB" dirty="0"/>
              <a:t>Target 80%</a:t>
            </a:r>
          </a:p>
          <a:p>
            <a:r>
              <a:rPr lang="en-GB" sz="2400" dirty="0"/>
              <a:t>Increase number of commercial studies delivered through network</a:t>
            </a:r>
          </a:p>
          <a:p>
            <a:pPr lvl="0"/>
            <a:r>
              <a:rPr lang="en-GB" sz="2400" dirty="0" smtClean="0"/>
              <a:t>Reduce </a:t>
            </a:r>
            <a:r>
              <a:rPr lang="en-GB" sz="2400" dirty="0"/>
              <a:t>NHS study set up times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Reduce time taken to recruit first participant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Increase </a:t>
            </a:r>
            <a:r>
              <a:rPr lang="en-GB" sz="2600" dirty="0"/>
              <a:t>patient access to Cancer research studies across the breadth of the Cancer subspecialties Number of LCRNs achieving on-target recruitment into at least 8 of the 13 Cancer subspecialties, where "on-target" means either improving recruitment by 10% from 2017/18 or meeting the following recruitment targets per 100,000 population </a:t>
            </a:r>
            <a:r>
              <a:rPr lang="en-GB" sz="2600" dirty="0" smtClean="0"/>
              <a:t>served:</a:t>
            </a:r>
          </a:p>
          <a:p>
            <a:r>
              <a:rPr lang="en-GB" sz="2600" dirty="0" smtClean="0"/>
              <a:t>a</a:t>
            </a:r>
            <a:r>
              <a:rPr lang="en-GB" sz="2600" dirty="0"/>
              <a:t>) Brain: </a:t>
            </a:r>
            <a:r>
              <a:rPr lang="en-GB" sz="2600" dirty="0" smtClean="0"/>
              <a:t>0.2; b</a:t>
            </a:r>
            <a:r>
              <a:rPr lang="en-GB" sz="2600" dirty="0"/>
              <a:t>) Breast: 10 c</a:t>
            </a:r>
            <a:r>
              <a:rPr lang="en-GB" sz="2600" dirty="0" smtClean="0"/>
              <a:t>); </a:t>
            </a:r>
            <a:r>
              <a:rPr lang="en-GB" sz="2600" dirty="0"/>
              <a:t>Colorectal: 3 d</a:t>
            </a:r>
            <a:r>
              <a:rPr lang="en-GB" sz="2600" dirty="0" smtClean="0"/>
              <a:t>); </a:t>
            </a:r>
            <a:r>
              <a:rPr lang="en-GB" sz="2600" dirty="0"/>
              <a:t>Children and Young People: </a:t>
            </a:r>
            <a:r>
              <a:rPr lang="en-GB" sz="2600" dirty="0" smtClean="0"/>
              <a:t>3; </a:t>
            </a:r>
            <a:r>
              <a:rPr lang="en-GB" sz="2600" dirty="0" smtClean="0">
                <a:solidFill>
                  <a:srgbClr val="FF0000"/>
                </a:solidFill>
              </a:rPr>
              <a:t>e</a:t>
            </a:r>
            <a:r>
              <a:rPr lang="en-GB" sz="2600" dirty="0">
                <a:solidFill>
                  <a:srgbClr val="FF0000"/>
                </a:solidFill>
              </a:rPr>
              <a:t>) </a:t>
            </a:r>
            <a:r>
              <a:rPr lang="en-GB" sz="2600" dirty="0" err="1">
                <a:solidFill>
                  <a:srgbClr val="FF0000"/>
                </a:solidFill>
              </a:rPr>
              <a:t>Gynae</a:t>
            </a:r>
            <a:r>
              <a:rPr lang="en-GB" sz="2600" dirty="0">
                <a:solidFill>
                  <a:srgbClr val="FF0000"/>
                </a:solidFill>
              </a:rPr>
              <a:t>: </a:t>
            </a:r>
            <a:r>
              <a:rPr lang="en-GB" sz="2600" dirty="0" smtClean="0">
                <a:solidFill>
                  <a:srgbClr val="FF0000"/>
                </a:solidFill>
              </a:rPr>
              <a:t>3; </a:t>
            </a:r>
            <a:r>
              <a:rPr lang="en-GB" sz="2600" dirty="0"/>
              <a:t>f) Head &amp; Neck: </a:t>
            </a:r>
            <a:r>
              <a:rPr lang="en-GB" sz="2600" dirty="0" smtClean="0"/>
              <a:t>1.5; </a:t>
            </a:r>
            <a:r>
              <a:rPr lang="en-GB" sz="2600" dirty="0"/>
              <a:t>g) Haematology: </a:t>
            </a:r>
            <a:r>
              <a:rPr lang="en-GB" sz="2600" dirty="0" smtClean="0"/>
              <a:t>7; </a:t>
            </a:r>
            <a:r>
              <a:rPr lang="en-GB" sz="2600" dirty="0"/>
              <a:t>h) Lung: </a:t>
            </a:r>
            <a:r>
              <a:rPr lang="en-GB" sz="2600" dirty="0" smtClean="0"/>
              <a:t>4; </a:t>
            </a:r>
            <a:r>
              <a:rPr lang="en-GB" sz="2600" dirty="0" err="1"/>
              <a:t>i</a:t>
            </a:r>
            <a:r>
              <a:rPr lang="en-GB" sz="2600" dirty="0"/>
              <a:t>) Sarcoma: </a:t>
            </a:r>
            <a:r>
              <a:rPr lang="en-GB" sz="2600" dirty="0" smtClean="0"/>
              <a:t>0.1; </a:t>
            </a:r>
            <a:r>
              <a:rPr lang="en-GB" sz="2600" dirty="0"/>
              <a:t>j) Skin: </a:t>
            </a:r>
            <a:r>
              <a:rPr lang="en-GB" sz="2600" dirty="0" smtClean="0"/>
              <a:t>0.5; </a:t>
            </a:r>
            <a:r>
              <a:rPr lang="en-GB" sz="2600" dirty="0"/>
              <a:t>k) Supportive &amp; Palliative Care and Psychosocial Oncology: </a:t>
            </a:r>
            <a:r>
              <a:rPr lang="en-GB" sz="2600" dirty="0" smtClean="0"/>
              <a:t>4; </a:t>
            </a:r>
            <a:r>
              <a:rPr lang="en-GB" sz="2600" dirty="0"/>
              <a:t>l) Upper GI: </a:t>
            </a:r>
            <a:r>
              <a:rPr lang="en-GB" sz="2600" dirty="0" smtClean="0"/>
              <a:t>3; </a:t>
            </a:r>
            <a:r>
              <a:rPr lang="en-GB" sz="2600" dirty="0"/>
              <a:t>m) Urology: </a:t>
            </a:r>
            <a:r>
              <a:rPr lang="en-GB" sz="2600" dirty="0" smtClean="0"/>
              <a:t>12. </a:t>
            </a:r>
            <a:endParaRPr lang="en-GB" sz="26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296" y="2847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</a:t>
            </a:r>
            <a:r>
              <a:rPr lang="en-GB" dirty="0" smtClean="0">
                <a:solidFill>
                  <a:srgbClr val="FF0000"/>
                </a:solidFill>
              </a:rPr>
              <a:t>2018-19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02" y="308344"/>
            <a:ext cx="584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Performance regarding 2018/19 Cancer specialty target</a:t>
            </a: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402623"/>
              </p:ext>
            </p:extLst>
          </p:nvPr>
        </p:nvGraphicFramePr>
        <p:xfrm>
          <a:off x="301451" y="677676"/>
          <a:ext cx="11575701" cy="56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 rot="5400000">
            <a:off x="6300736" y="4628522"/>
            <a:ext cx="1650442" cy="63304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8" name="TextBox 1"/>
          <p:cNvSpPr txBox="1"/>
          <p:nvPr/>
        </p:nvSpPr>
        <p:spPr>
          <a:xfrm>
            <a:off x="6899868" y="3941466"/>
            <a:ext cx="743578" cy="1997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6966857" y="4102238"/>
            <a:ext cx="743578" cy="18363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10" name="TextBox 1"/>
          <p:cNvSpPr txBox="1"/>
          <p:nvPr/>
        </p:nvSpPr>
        <p:spPr>
          <a:xfrm rot="5400000">
            <a:off x="6271825" y="4646151"/>
            <a:ext cx="1920471" cy="66438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0D89988-6D72-4E5C-8B43-BEEF96DC5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460357"/>
              </p:ext>
            </p:extLst>
          </p:nvPr>
        </p:nvGraphicFramePr>
        <p:xfrm>
          <a:off x="231111" y="377789"/>
          <a:ext cx="11635991" cy="601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 rot="5400000">
            <a:off x="6312687" y="4647420"/>
            <a:ext cx="1917939" cy="66438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952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816283"/>
              </p:ext>
            </p:extLst>
          </p:nvPr>
        </p:nvGraphicFramePr>
        <p:xfrm>
          <a:off x="342481" y="276355"/>
          <a:ext cx="11404041" cy="621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242810"/>
              </p:ext>
            </p:extLst>
          </p:nvPr>
        </p:nvGraphicFramePr>
        <p:xfrm>
          <a:off x="415645" y="433412"/>
          <a:ext cx="11421313" cy="592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8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111438"/>
              </p:ext>
            </p:extLst>
          </p:nvPr>
        </p:nvGraphicFramePr>
        <p:xfrm>
          <a:off x="186968" y="358433"/>
          <a:ext cx="11649990" cy="579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 rot="5400000">
            <a:off x="9339198" y="4757044"/>
            <a:ext cx="1110156" cy="650031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928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7809</TotalTime>
  <Words>1175</Words>
  <Application>Microsoft Office PowerPoint</Application>
  <PresentationFormat>Custom</PresentationFormat>
  <Paragraphs>367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1_Default Design</vt:lpstr>
      <vt:lpstr>  </vt:lpstr>
      <vt:lpstr>Clinical Research Network &amp; Cancer Services</vt:lpstr>
      <vt:lpstr>NIHR CRN High Level Objectives 2017-18</vt:lpstr>
      <vt:lpstr>Cancer specialty objective for 2018-19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studies – Gynaecology</vt:lpstr>
      <vt:lpstr>Open studies – Gynaecology</vt:lpstr>
      <vt:lpstr>PowerPoint Presentation</vt:lpstr>
      <vt:lpstr>PowerPoint Presentation</vt:lpstr>
      <vt:lpstr>PowerPoint Presentation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taylor</dc:creator>
  <cp:lastModifiedBy>Dunderdale, Helen</cp:lastModifiedBy>
  <cp:revision>289</cp:revision>
  <dcterms:created xsi:type="dcterms:W3CDTF">2016-06-28T19:02:41Z</dcterms:created>
  <dcterms:modified xsi:type="dcterms:W3CDTF">2018-06-15T11:14:03Z</dcterms:modified>
</cp:coreProperties>
</file>