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07" d="100"/>
          <a:sy n="107" d="100"/>
        </p:scale>
        <p:origin x="600" y="1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6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0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0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5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9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0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1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6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5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BF19-E43D-BA4B-970A-B15A76EC82F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F149-216E-504C-9D13-78C065694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5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BA1B2-13AB-AE4A-8450-BC287580F7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TNM 8 for urological cancers</a:t>
            </a:r>
            <a:br>
              <a:rPr lang="en-US" dirty="0"/>
            </a:br>
            <a:r>
              <a:rPr lang="en-US" dirty="0"/>
              <a:t>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DAAF1F-10B2-074A-8C4B-21A23A922B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Mitchard</a:t>
            </a:r>
          </a:p>
          <a:p>
            <a:r>
              <a:rPr lang="en-US" dirty="0"/>
              <a:t>Consultant Histopathologist</a:t>
            </a:r>
          </a:p>
          <a:p>
            <a:r>
              <a:rPr lang="en-US" dirty="0"/>
              <a:t>Royal United Hospital, Bath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July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1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Tis</a:t>
            </a:r>
            <a:r>
              <a:rPr lang="it-IT" dirty="0"/>
              <a:t> Carcinoma in situ </a:t>
            </a:r>
            <a:r>
              <a:rPr lang="it-IT" i="1" dirty="0"/>
              <a:t>(Penile intraepithelial neoplasia – PeIN) </a:t>
            </a:r>
            <a:endParaRPr lang="it-IT" dirty="0"/>
          </a:p>
          <a:p>
            <a:pPr marL="0" indent="0">
              <a:buNone/>
            </a:pPr>
            <a:r>
              <a:rPr lang="en-GB" b="1" dirty="0"/>
              <a:t>Ta</a:t>
            </a:r>
            <a:r>
              <a:rPr lang="en-GB" dirty="0"/>
              <a:t> </a:t>
            </a:r>
            <a:r>
              <a:rPr lang="en-GB" i="1" dirty="0" err="1"/>
              <a:t>Noninvasive</a:t>
            </a:r>
            <a:r>
              <a:rPr lang="en-GB" i="1" dirty="0"/>
              <a:t> </a:t>
            </a:r>
            <a:r>
              <a:rPr lang="en-GB" i="1" dirty="0" smtClean="0"/>
              <a:t>localised </a:t>
            </a:r>
            <a:r>
              <a:rPr lang="en-GB" i="1" dirty="0"/>
              <a:t>squamous cell </a:t>
            </a:r>
            <a:r>
              <a:rPr lang="en-GB" i="1" dirty="0" smtClean="0"/>
              <a:t>carcinoma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T1</a:t>
            </a:r>
            <a:r>
              <a:rPr lang="en-GB" dirty="0"/>
              <a:t> Tumour invades </a:t>
            </a:r>
            <a:r>
              <a:rPr lang="en-GB" dirty="0" err="1"/>
              <a:t>subepithelial</a:t>
            </a:r>
            <a:r>
              <a:rPr lang="en-GB" dirty="0"/>
              <a:t> connective </a:t>
            </a:r>
            <a:r>
              <a:rPr lang="en-GB" dirty="0" smtClean="0"/>
              <a:t>tissue</a:t>
            </a:r>
            <a:r>
              <a:rPr lang="en-GB" i="1" dirty="0" smtClean="0"/>
              <a:t> </a:t>
            </a:r>
            <a:endParaRPr lang="en-GB" dirty="0"/>
          </a:p>
          <a:p>
            <a:pPr marL="457200" lvl="1" indent="0">
              <a:buNone/>
            </a:pPr>
            <a:r>
              <a:rPr lang="en-GB" b="1" dirty="0"/>
              <a:t>T1a</a:t>
            </a:r>
            <a:r>
              <a:rPr lang="en-GB" dirty="0"/>
              <a:t> Tumour invades </a:t>
            </a:r>
            <a:r>
              <a:rPr lang="en-GB" dirty="0" err="1"/>
              <a:t>subepithelial</a:t>
            </a:r>
            <a:r>
              <a:rPr lang="en-GB" dirty="0"/>
              <a:t> connective tissue without </a:t>
            </a:r>
            <a:r>
              <a:rPr lang="en-GB" dirty="0" err="1"/>
              <a:t>lymphovascular</a:t>
            </a:r>
            <a:r>
              <a:rPr lang="en-GB" dirty="0"/>
              <a:t> invasion </a:t>
            </a:r>
            <a:r>
              <a:rPr lang="en-GB" i="1" dirty="0"/>
              <a:t>or perineural invasion </a:t>
            </a:r>
            <a:r>
              <a:rPr lang="en-GB" dirty="0"/>
              <a:t>and is not poorly differentiated </a:t>
            </a:r>
          </a:p>
          <a:p>
            <a:pPr marL="457200" lvl="1" indent="0">
              <a:buNone/>
            </a:pPr>
            <a:r>
              <a:rPr lang="en-GB" b="1" dirty="0"/>
              <a:t>T1b</a:t>
            </a:r>
            <a:r>
              <a:rPr lang="en-GB" dirty="0"/>
              <a:t> Tumour invades </a:t>
            </a:r>
            <a:r>
              <a:rPr lang="en-GB" dirty="0" err="1"/>
              <a:t>subepithelial</a:t>
            </a:r>
            <a:r>
              <a:rPr lang="en-GB" dirty="0"/>
              <a:t> connective tissue with </a:t>
            </a:r>
            <a:r>
              <a:rPr lang="en-GB" dirty="0" err="1"/>
              <a:t>lymphovascular</a:t>
            </a:r>
            <a:r>
              <a:rPr lang="en-GB" dirty="0"/>
              <a:t> invasion </a:t>
            </a:r>
            <a:r>
              <a:rPr lang="en-GB" i="1" dirty="0"/>
              <a:t>or perineural invasion </a:t>
            </a:r>
            <a:r>
              <a:rPr lang="en-GB" dirty="0"/>
              <a:t>or is poorly differentiated </a:t>
            </a:r>
          </a:p>
        </p:txBody>
      </p:sp>
    </p:spTree>
    <p:extLst>
      <p:ext uri="{BB962C8B-B14F-4D97-AF65-F5344CB8AC3E}">
        <p14:creationId xmlns:p14="http://schemas.microsoft.com/office/powerpoint/2010/main" val="1344756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Penis </a:t>
            </a:r>
            <a:r>
              <a:rPr lang="en-GB" i="1" dirty="0" smtClean="0"/>
              <a:t>cont..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T2 – definition now includes c. </a:t>
            </a:r>
            <a:r>
              <a:rPr lang="en-GB" dirty="0" err="1" smtClean="0"/>
              <a:t>spongiosum</a:t>
            </a:r>
            <a:r>
              <a:rPr lang="en-GB" dirty="0" smtClean="0"/>
              <a:t> invasion</a:t>
            </a:r>
          </a:p>
          <a:p>
            <a:r>
              <a:rPr lang="en-GB" dirty="0" smtClean="0"/>
              <a:t>T3 – definition now includes c. </a:t>
            </a:r>
            <a:r>
              <a:rPr lang="en-GB" dirty="0" err="1" smtClean="0"/>
              <a:t>cavernosum</a:t>
            </a:r>
            <a:r>
              <a:rPr lang="en-GB" dirty="0" smtClean="0"/>
              <a:t> invasion</a:t>
            </a:r>
          </a:p>
          <a:p>
            <a:endParaRPr lang="en-GB" dirty="0"/>
          </a:p>
          <a:p>
            <a:r>
              <a:rPr lang="en-GB" dirty="0" smtClean="0"/>
              <a:t>pN1 – metastasis in 1 or 2 inguinal LNs</a:t>
            </a:r>
          </a:p>
          <a:p>
            <a:r>
              <a:rPr lang="en-GB" dirty="0" smtClean="0"/>
              <a:t>pN2 – metastasis in &gt;2 inguinal LNs</a:t>
            </a:r>
          </a:p>
          <a:p>
            <a:r>
              <a:rPr lang="en-GB" dirty="0" smtClean="0"/>
              <a:t>pN3 – pelvic LNs or </a:t>
            </a:r>
            <a:r>
              <a:rPr lang="en-GB" dirty="0" err="1" smtClean="0"/>
              <a:t>extranodal</a:t>
            </a:r>
            <a:r>
              <a:rPr lang="en-GB" dirty="0" smtClean="0"/>
              <a:t> spread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25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AJCC TNM 8 the pT2 category is no longer subdivided into pT2a,b and c.</a:t>
            </a:r>
          </a:p>
          <a:p>
            <a:endParaRPr lang="en-GB" dirty="0"/>
          </a:p>
          <a:p>
            <a:r>
              <a:rPr lang="en-GB" dirty="0" smtClean="0"/>
              <a:t>In UICC TNM 8 a pN1mi category is defined for </a:t>
            </a:r>
            <a:r>
              <a:rPr lang="en-GB" dirty="0" err="1" smtClean="0"/>
              <a:t>micrometastases</a:t>
            </a:r>
            <a:r>
              <a:rPr lang="en-GB" dirty="0"/>
              <a:t> </a:t>
            </a:r>
            <a:r>
              <a:rPr lang="en-GB" dirty="0" smtClean="0"/>
              <a:t>(nodal tumour deposits no larger than 2mm).</a:t>
            </a:r>
          </a:p>
          <a:p>
            <a:endParaRPr lang="en-GB" dirty="0"/>
          </a:p>
          <a:p>
            <a:r>
              <a:rPr lang="en-GB" dirty="0" smtClean="0"/>
              <a:t>AJCC uses Grade Groups 1-5 and PSA in prognostic grade groups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76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Nomenclature of non-invasive disease (</a:t>
            </a:r>
            <a:r>
              <a:rPr lang="en-GB" dirty="0" err="1" smtClean="0"/>
              <a:t>pTis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UICC: </a:t>
            </a:r>
            <a:r>
              <a:rPr lang="en-GB" dirty="0" err="1" smtClean="0"/>
              <a:t>intratubular</a:t>
            </a:r>
            <a:r>
              <a:rPr lang="en-GB" dirty="0" smtClean="0"/>
              <a:t> germ cell neoplasia</a:t>
            </a:r>
          </a:p>
          <a:p>
            <a:pPr lvl="1"/>
            <a:r>
              <a:rPr lang="en-GB" dirty="0" smtClean="0"/>
              <a:t>AJCC: germ-cell neoplasia in-situ (favoured)</a:t>
            </a:r>
          </a:p>
          <a:p>
            <a:pPr lvl="1"/>
            <a:endParaRPr lang="en-GB" dirty="0"/>
          </a:p>
          <a:p>
            <a:r>
              <a:rPr lang="en-GB" dirty="0" smtClean="0"/>
              <a:t>AJCC</a:t>
            </a:r>
          </a:p>
          <a:p>
            <a:pPr lvl="1"/>
            <a:r>
              <a:rPr lang="en-GB" dirty="0" smtClean="0"/>
              <a:t>Subdivision of pT1 seminomas according to 3cm cut-off</a:t>
            </a:r>
          </a:p>
          <a:p>
            <a:pPr lvl="1"/>
            <a:r>
              <a:rPr lang="en-GB" dirty="0" err="1" smtClean="0"/>
              <a:t>Epididymal</a:t>
            </a:r>
            <a:r>
              <a:rPr lang="en-GB" dirty="0" smtClean="0"/>
              <a:t> invasion pT2 not pT1</a:t>
            </a:r>
          </a:p>
          <a:p>
            <a:pPr lvl="1"/>
            <a:r>
              <a:rPr lang="en-GB" dirty="0" smtClean="0"/>
              <a:t>Hilar soft tissue invasion is considered pT2</a:t>
            </a:r>
          </a:p>
          <a:p>
            <a:pPr lvl="1"/>
            <a:r>
              <a:rPr lang="en-GB" dirty="0" smtClean="0"/>
              <a:t>Discontinuous involvement of the spermatic cord by </a:t>
            </a:r>
            <a:r>
              <a:rPr lang="en-GB" dirty="0" err="1" smtClean="0"/>
              <a:t>lymphovascular</a:t>
            </a:r>
            <a:r>
              <a:rPr lang="en-GB" dirty="0" smtClean="0"/>
              <a:t> invasion is considered M1</a:t>
            </a:r>
          </a:p>
        </p:txBody>
      </p:sp>
    </p:spTree>
    <p:extLst>
      <p:ext uri="{BB962C8B-B14F-4D97-AF65-F5344CB8AC3E}">
        <p14:creationId xmlns:p14="http://schemas.microsoft.com/office/powerpoint/2010/main" val="3103959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Urothelial carcinoma: two- vs. three tier grading</a:t>
            </a:r>
          </a:p>
          <a:p>
            <a:endParaRPr lang="en-GB" dirty="0"/>
          </a:p>
          <a:p>
            <a:r>
              <a:rPr lang="en-GB" dirty="0" smtClean="0"/>
              <a:t>Prostate: pT2 </a:t>
            </a:r>
            <a:r>
              <a:rPr lang="en-GB" dirty="0" err="1" smtClean="0"/>
              <a:t>subclassification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Prostate: </a:t>
            </a:r>
            <a:r>
              <a:rPr lang="en-GB" dirty="0" err="1" smtClean="0"/>
              <a:t>micrometastases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36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69733-45C4-CC44-A704-AC6A1F1F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UICC vs. AJCC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6C056A27-532B-0B44-9EDE-D5A22A8E3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276" y="1999389"/>
            <a:ext cx="2299486" cy="35897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12C91A4-8178-934C-B5EE-E663F841294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1048" y="1690689"/>
            <a:ext cx="2734175" cy="38984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1B65AC7-7D9D-A747-B821-C45DBBC499B5}"/>
              </a:ext>
            </a:extLst>
          </p:cNvPr>
          <p:cNvSpPr txBox="1"/>
          <p:nvPr/>
        </p:nvSpPr>
        <p:spPr>
          <a:xfrm>
            <a:off x="1017142" y="5897842"/>
            <a:ext cx="778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Broadly similar with some important differences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17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BDB7B-9A1E-9842-A710-4E136788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011916" cy="1325563"/>
          </a:xfrm>
        </p:spPr>
        <p:txBody>
          <a:bodyPr/>
          <a:lstStyle/>
          <a:p>
            <a:r>
              <a:rPr lang="en-US" dirty="0"/>
              <a:t>Errors, omissions and clarifications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42BF0C9-51E0-6240-A5C1-00BB47CE91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1835899"/>
            <a:ext cx="3051805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DB753C-17D7-4D4B-9E25-8B9757AF717C}"/>
              </a:ext>
            </a:extLst>
          </p:cNvPr>
          <p:cNvSpPr txBox="1"/>
          <p:nvPr/>
        </p:nvSpPr>
        <p:spPr>
          <a:xfrm>
            <a:off x="4089115" y="1835899"/>
            <a:ext cx="44262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Spreadsheets issued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First and second print run - 629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Third print run - 58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Nearly 200 regarded as critical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Many of these H&amp;N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 significant urology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326 pages of rewritten text issued as PDF file.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Lesser changes in UICC TNM8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78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2F4FB5-FE9C-B842-B0DA-005A7373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Kidney (RCC)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839483-A635-0041-8007-E62BAFE89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Main change is to definition of pT3 </a:t>
            </a:r>
            <a:r>
              <a:rPr lang="en-US" dirty="0" err="1"/>
              <a:t>tumours</a:t>
            </a:r>
            <a:r>
              <a:rPr lang="en-US" dirty="0"/>
              <a:t> (building on findings of ISUP 2014 consensus)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T3</a:t>
            </a:r>
            <a:r>
              <a:rPr lang="en-US" dirty="0"/>
              <a:t> </a:t>
            </a:r>
            <a:r>
              <a:rPr lang="en-US" dirty="0" err="1"/>
              <a:t>Tumour</a:t>
            </a:r>
            <a:r>
              <a:rPr lang="en-US" dirty="0"/>
              <a:t> extends into major veins or perinephric tissues but not into the ipsilateral adrenal gland and not beyond </a:t>
            </a:r>
            <a:r>
              <a:rPr lang="en-US" dirty="0" err="1"/>
              <a:t>Gerota</a:t>
            </a:r>
            <a:r>
              <a:rPr lang="en-US" dirty="0"/>
              <a:t> fascia</a:t>
            </a:r>
          </a:p>
          <a:p>
            <a:pPr lvl="1"/>
            <a:r>
              <a:rPr lang="en-US" b="1" dirty="0" smtClean="0"/>
              <a:t>T3a </a:t>
            </a:r>
            <a:r>
              <a:rPr lang="en-US" b="1" dirty="0"/>
              <a:t>-</a:t>
            </a:r>
            <a:r>
              <a:rPr lang="en-US" dirty="0"/>
              <a:t> Tumour extends into the renal vein or its segmental branches, or tumour invades the pelvicalyceal system or tumour invades perirenal and/or renal sinus fat (</a:t>
            </a:r>
            <a:r>
              <a:rPr lang="en-US" dirty="0" err="1"/>
              <a:t>peripelvic</a:t>
            </a:r>
            <a:r>
              <a:rPr lang="en-US" dirty="0"/>
              <a:t>) fat but not beyond </a:t>
            </a:r>
            <a:r>
              <a:rPr lang="en-US" dirty="0" err="1"/>
              <a:t>Gerota</a:t>
            </a:r>
            <a:r>
              <a:rPr lang="en-US" dirty="0"/>
              <a:t> fascia</a:t>
            </a:r>
          </a:p>
          <a:p>
            <a:pPr lvl="1"/>
            <a:r>
              <a:rPr lang="en-US" b="1" dirty="0" smtClean="0"/>
              <a:t>T3b </a:t>
            </a:r>
            <a:r>
              <a:rPr lang="en-US" b="1" dirty="0"/>
              <a:t>- </a:t>
            </a:r>
            <a:r>
              <a:rPr lang="en-US" dirty="0"/>
              <a:t>Tumour extends into vena cava below diaphragm</a:t>
            </a:r>
          </a:p>
          <a:p>
            <a:pPr lvl="1"/>
            <a:r>
              <a:rPr lang="en-US" b="1" dirty="0"/>
              <a:t>T3c</a:t>
            </a:r>
            <a:r>
              <a:rPr lang="en-US" dirty="0"/>
              <a:t> - </a:t>
            </a:r>
            <a:r>
              <a:rPr lang="en-US" dirty="0" err="1"/>
              <a:t>Tumour</a:t>
            </a:r>
            <a:r>
              <a:rPr lang="en-US" dirty="0"/>
              <a:t> extends into vena cava above the diaphragm or invades the wall of the vena cava</a:t>
            </a:r>
          </a:p>
        </p:txBody>
      </p:sp>
    </p:spTree>
    <p:extLst>
      <p:ext uri="{BB962C8B-B14F-4D97-AF65-F5344CB8AC3E}">
        <p14:creationId xmlns:p14="http://schemas.microsoft.com/office/powerpoint/2010/main" val="246371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785105-5E2C-5E44-A489-D19F49C2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Kidney – RCC 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4CA7FE-2015-7B49-8A94-8171C5C3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0873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Furhman</a:t>
            </a:r>
            <a:r>
              <a:rPr lang="en-US" dirty="0"/>
              <a:t> grade (1982) widely used but suffers from reproducibility and outcome prediction.</a:t>
            </a:r>
          </a:p>
          <a:p>
            <a:r>
              <a:rPr lang="en-US" dirty="0"/>
              <a:t>WHO/ISUP grade based on nucleolar prominence: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Tumour</a:t>
            </a:r>
            <a:r>
              <a:rPr lang="en-US" sz="2200" dirty="0"/>
              <a:t> cell nucleoli invisible or small and basophilic at x400 magnification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Tumour</a:t>
            </a:r>
            <a:r>
              <a:rPr lang="en-US" sz="2200" dirty="0"/>
              <a:t> cell nucleoli conspicuous at x400 magnification but inconspicuous at x100 magnification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Tumour</a:t>
            </a:r>
            <a:r>
              <a:rPr lang="en-US" sz="2200" dirty="0"/>
              <a:t> cell nucleoli eosinophilic and clearly visible at x100 magnification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Tumours</a:t>
            </a:r>
            <a:r>
              <a:rPr lang="en-US" sz="2200" dirty="0"/>
              <a:t> showing extreme nuclear pleomorphism and/or containing </a:t>
            </a:r>
            <a:r>
              <a:rPr lang="en-US" sz="2200" dirty="0" err="1"/>
              <a:t>tumour</a:t>
            </a:r>
            <a:r>
              <a:rPr lang="en-US" sz="2200" dirty="0"/>
              <a:t> giant cells and/or the presence of any proportion of </a:t>
            </a:r>
            <a:r>
              <a:rPr lang="en-US" sz="2200" dirty="0" err="1"/>
              <a:t>tumour</a:t>
            </a:r>
            <a:r>
              <a:rPr lang="en-US" sz="2200" dirty="0"/>
              <a:t> showing </a:t>
            </a:r>
            <a:r>
              <a:rPr lang="en-US" sz="2200" dirty="0" err="1"/>
              <a:t>sarcomatoid</a:t>
            </a:r>
            <a:r>
              <a:rPr lang="en-US" sz="2200" dirty="0"/>
              <a:t> and/or rhabdoid dedifferentiation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4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1CB1EF-C3C6-0E41-BD9C-585E3B89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Bladder - staging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66272B-5FA1-8D4D-B14A-F228994A6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Minor changes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M1 split into: </a:t>
            </a:r>
          </a:p>
          <a:p>
            <a:pPr marL="457200" lvl="1" indent="0">
              <a:buNone/>
            </a:pPr>
            <a:r>
              <a:rPr lang="en-US" dirty="0"/>
              <a:t>M1a - non-regional lymph node (beyond common </a:t>
            </a:r>
            <a:r>
              <a:rPr lang="en-US" dirty="0" err="1"/>
              <a:t>iliacs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M1b – non-lymph node distant metastasis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T2 clarity improved:</a:t>
            </a:r>
          </a:p>
          <a:p>
            <a:pPr marL="457200" lvl="1" indent="0">
              <a:buNone/>
            </a:pPr>
            <a:r>
              <a:rPr lang="en-US" dirty="0"/>
              <a:t>T2a -</a:t>
            </a:r>
            <a:r>
              <a:rPr lang="en-GB" dirty="0"/>
              <a:t>Tumour invades superficial </a:t>
            </a:r>
            <a:r>
              <a:rPr lang="en-GB" i="1" dirty="0" err="1"/>
              <a:t>muscularis</a:t>
            </a:r>
            <a:r>
              <a:rPr lang="en-GB" i="1" dirty="0"/>
              <a:t> propria </a:t>
            </a:r>
            <a:r>
              <a:rPr lang="en-GB" dirty="0"/>
              <a:t>(inner half) </a:t>
            </a:r>
          </a:p>
          <a:p>
            <a:pPr marL="457200" lvl="1" indent="0">
              <a:buNone/>
            </a:pPr>
            <a:r>
              <a:rPr lang="en-GB" dirty="0"/>
              <a:t>T2b - Tumour invades deep </a:t>
            </a:r>
            <a:r>
              <a:rPr lang="en-GB" i="1" dirty="0" err="1"/>
              <a:t>muscularis</a:t>
            </a:r>
            <a:r>
              <a:rPr lang="en-GB" i="1" dirty="0"/>
              <a:t> propria </a:t>
            </a:r>
            <a:r>
              <a:rPr lang="en-GB" dirty="0"/>
              <a:t>(outer half)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2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BC4B1-E8C6-A74A-96CF-4EA42B489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Bladder – grading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33FD2E-04AD-794F-B83B-4FD4EBB4D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AJCC specify the use of </a:t>
            </a:r>
            <a:r>
              <a:rPr lang="en-US" dirty="0" smtClean="0"/>
              <a:t>low- </a:t>
            </a:r>
            <a:r>
              <a:rPr lang="en-US" dirty="0"/>
              <a:t>and high-grade classification for urothelial carcinomas.</a:t>
            </a:r>
          </a:p>
          <a:p>
            <a:r>
              <a:rPr lang="en-US" dirty="0"/>
              <a:t>This does away with the WHO 1974 three tier system, which in turn gives a four tier system by subdividing Grade 2 </a:t>
            </a:r>
            <a:r>
              <a:rPr lang="en-US" dirty="0" err="1"/>
              <a:t>tumours</a:t>
            </a:r>
            <a:r>
              <a:rPr lang="en-US" dirty="0"/>
              <a:t>. Not very reproducible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Recent debate about this at BAUP (Amin vs. Varma)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BC598-151C-184C-A1D6-62E7686C5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Renal pelvis and ureter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9C9FAF-D55A-7246-B635-5A0CE74B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N3 category of a metastasis in a single lymph node larger than 5 cm in greatest dimension has been collapsed into the N2 category.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Urethra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Previously</a:t>
            </a:r>
          </a:p>
          <a:p>
            <a:pPr lvl="1"/>
            <a:r>
              <a:rPr lang="en-GB" dirty="0" smtClean="0"/>
              <a:t>Tis </a:t>
            </a:r>
            <a:r>
              <a:rPr lang="en-GB" dirty="0" err="1"/>
              <a:t>pu</a:t>
            </a:r>
            <a:r>
              <a:rPr lang="en-GB" dirty="0"/>
              <a:t> Carcinoma in situ, involvement of prostatic urethra </a:t>
            </a:r>
          </a:p>
          <a:p>
            <a:pPr lvl="1"/>
            <a:r>
              <a:rPr lang="en-GB" dirty="0"/>
              <a:t>Tis </a:t>
            </a:r>
            <a:r>
              <a:rPr lang="en-GB" dirty="0" err="1"/>
              <a:t>pd</a:t>
            </a:r>
            <a:r>
              <a:rPr lang="en-GB" dirty="0"/>
              <a:t> Carcinoma in situ, involvement of prostatic ducts </a:t>
            </a:r>
            <a:endParaRPr lang="en-GB" dirty="0" smtClean="0"/>
          </a:p>
          <a:p>
            <a:pPr lvl="2"/>
            <a:endParaRPr lang="en-GB" dirty="0" smtClean="0"/>
          </a:p>
          <a:p>
            <a:r>
              <a:rPr lang="en-GB" dirty="0" smtClean="0"/>
              <a:t>Now:</a:t>
            </a:r>
          </a:p>
          <a:p>
            <a:pPr lvl="1"/>
            <a:r>
              <a:rPr lang="en-GB" dirty="0" smtClean="0"/>
              <a:t>UICC - Tis </a:t>
            </a:r>
            <a:r>
              <a:rPr lang="en-GB" dirty="0" err="1" smtClean="0"/>
              <a:t>pu</a:t>
            </a:r>
            <a:endParaRPr lang="en-GB" dirty="0" smtClean="0"/>
          </a:p>
          <a:p>
            <a:pPr lvl="1"/>
            <a:r>
              <a:rPr lang="en-GB" dirty="0" smtClean="0"/>
              <a:t>AJCC – Tis</a:t>
            </a:r>
          </a:p>
          <a:p>
            <a:pPr lvl="1"/>
            <a:r>
              <a:rPr lang="en-GB" dirty="0" smtClean="0"/>
              <a:t>i.e. </a:t>
            </a:r>
            <a:r>
              <a:rPr lang="en-GB" i="1" dirty="0"/>
              <a:t>Carcinoma in situ, involving the prostatic urethra, </a:t>
            </a:r>
            <a:r>
              <a:rPr lang="en-GB" i="1" dirty="0" err="1"/>
              <a:t>periurethral</a:t>
            </a:r>
            <a:r>
              <a:rPr lang="en-GB" i="1" dirty="0"/>
              <a:t> or prostatic ducts without stromal invasion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035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673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TNM 8 for urological cancers An update</vt:lpstr>
      <vt:lpstr>UICC vs. AJCC</vt:lpstr>
      <vt:lpstr>Errors, omissions and clarifications</vt:lpstr>
      <vt:lpstr>Kidney (RCC)</vt:lpstr>
      <vt:lpstr>Kidney – RCC grading</vt:lpstr>
      <vt:lpstr>Bladder - staging</vt:lpstr>
      <vt:lpstr>Bladder – grading </vt:lpstr>
      <vt:lpstr>Renal pelvis and ureter</vt:lpstr>
      <vt:lpstr>Urethra</vt:lpstr>
      <vt:lpstr>Penis</vt:lpstr>
      <vt:lpstr>Penis cont..</vt:lpstr>
      <vt:lpstr>Prostate</vt:lpstr>
      <vt:lpstr>Testis</vt:lpstr>
      <vt:lpstr>Points to consider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TNM 8 for urological cancers An update</dc:title>
  <dc:creator>John Mitchard</dc:creator>
  <cp:lastModifiedBy>Dunderdale, Helen</cp:lastModifiedBy>
  <cp:revision>17</cp:revision>
  <dcterms:created xsi:type="dcterms:W3CDTF">2018-07-04T19:56:56Z</dcterms:created>
  <dcterms:modified xsi:type="dcterms:W3CDTF">2018-07-05T09:19:10Z</dcterms:modified>
</cp:coreProperties>
</file>