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sldIdLst>
    <p:sldId id="264" r:id="rId5"/>
    <p:sldId id="314" r:id="rId6"/>
    <p:sldId id="316" r:id="rId7"/>
    <p:sldId id="315" r:id="rId8"/>
    <p:sldId id="313" r:id="rId9"/>
    <p:sldId id="319" r:id="rId10"/>
    <p:sldId id="320" r:id="rId11"/>
    <p:sldId id="317" r:id="rId12"/>
    <p:sldId id="31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CA6EC5-68DF-4C7F-209F-0723B08E03E8}" v="97" dt="2020-09-14T15:51:36.217"/>
    <p1510:client id="{D4D6368C-6B70-4348-4D8B-492FA5FD1FE6}" v="256" dt="2020-09-15T04:48:10.8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19" autoAdjust="0"/>
  </p:normalViewPr>
  <p:slideViewPr>
    <p:cSldViewPr snapToGrid="0">
      <p:cViewPr varScale="1">
        <p:scale>
          <a:sx n="79" d="100"/>
          <a:sy n="79" d="100"/>
        </p:scale>
        <p:origin x="-84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9/15/2020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xmlns="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BF9FFE17-DE95-4821-ACC1-B90C954492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3CF76AF-FF72-4430-A772-0584032902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Surgical Management of the parotid and neck in metastatic cutaneous skin cancer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endParaRPr lang="en-US" sz="18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0B1C8180-2FDD-4202-8C45-4057CB1AB2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D6E86CC6-13EA-4A88-86AD-CF27BF52CC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3F80B441-4F7D-4B40-8A13-FED03A1F3A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70C7FD1A-44B1-4E4C-B0C9-A8103DCCDC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901894-EE8C-4320-A29E-7387A81C8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841879"/>
            <a:ext cx="10058400" cy="51108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GB" sz="1800" dirty="0">
              <a:solidFill>
                <a:srgbClr val="000000"/>
              </a:solidFill>
              <a:latin typeface="AdvOT8d2f97f8.B"/>
            </a:endParaRPr>
          </a:p>
          <a:p>
            <a:r>
              <a:rPr lang="en-GB" sz="1800" dirty="0">
                <a:latin typeface="AdvOT8d2f97f8.B"/>
              </a:rPr>
              <a:t>Why offer treatment of the neck?</a:t>
            </a:r>
          </a:p>
          <a:p>
            <a:pPr algn="l"/>
            <a:r>
              <a:rPr lang="en-GB" sz="1800" b="0" i="0" u="none" strike="noStrike" baseline="0" dirty="0">
                <a:latin typeface="AdvOT833fb896"/>
              </a:rPr>
              <a:t>The overall regional metastatic rate of </a:t>
            </a:r>
            <a:r>
              <a:rPr lang="en-GB" sz="1800" b="0" i="0" u="none" strike="noStrike" baseline="0" dirty="0" err="1">
                <a:latin typeface="AdvOT833fb896"/>
              </a:rPr>
              <a:t>cSCC</a:t>
            </a:r>
            <a:r>
              <a:rPr lang="en-GB" sz="1800" b="0" i="0" u="none" strike="noStrike" baseline="0" dirty="0">
                <a:latin typeface="AdvOT833fb896"/>
              </a:rPr>
              <a:t> in a UK population has been reported at around 5 per cent.</a:t>
            </a:r>
          </a:p>
          <a:p>
            <a:pPr algn="l"/>
            <a:r>
              <a:rPr lang="en-GB" sz="1800" b="0" i="0" u="none" strike="noStrike" baseline="0" dirty="0">
                <a:latin typeface="AdvOT833fb896"/>
              </a:rPr>
              <a:t>These rates can be higher in the presence of adverse histological features; for instance, 33 and 47 per cent for poor differentiation or peri-neural infiltration.</a:t>
            </a:r>
          </a:p>
          <a:p>
            <a:pPr algn="l"/>
            <a:r>
              <a:rPr lang="en-GB" sz="1800" dirty="0">
                <a:latin typeface="AdvOT833fb896"/>
              </a:rPr>
              <a:t>Significant reduction in 5 year survival associated with metastatic nodal disease</a:t>
            </a:r>
          </a:p>
          <a:p>
            <a:endParaRPr lang="en-GB" sz="1800" dirty="0">
              <a:latin typeface="AdvOT833fb896"/>
            </a:endParaRPr>
          </a:p>
          <a:p>
            <a:r>
              <a:rPr lang="en-GB" sz="1800" dirty="0">
                <a:ea typeface="+mn-lt"/>
                <a:cs typeface="+mn-lt"/>
              </a:rPr>
              <a:t>In the </a:t>
            </a:r>
            <a:r>
              <a:rPr lang="en-GB" sz="1800" dirty="0">
                <a:highlight>
                  <a:srgbClr val="FFFF00"/>
                </a:highlight>
                <a:ea typeface="+mn-lt"/>
                <a:cs typeface="+mn-lt"/>
              </a:rPr>
              <a:t>clinically N0 neck, radiological imaging is not beneficial</a:t>
            </a:r>
            <a:r>
              <a:rPr lang="en-GB" sz="1800" dirty="0">
                <a:ea typeface="+mn-lt"/>
                <a:cs typeface="+mn-lt"/>
              </a:rPr>
              <a:t>, and a policy of watchful waiting and patient education can be adopted </a:t>
            </a:r>
            <a:endParaRPr lang="en-GB">
              <a:ea typeface="+mn-lt"/>
              <a:cs typeface="+mn-lt"/>
            </a:endParaRPr>
          </a:p>
          <a:p>
            <a:r>
              <a:rPr lang="en-GB" sz="1800" dirty="0">
                <a:ea typeface="+mn-lt"/>
                <a:cs typeface="+mn-lt"/>
              </a:rPr>
              <a:t>Appropriate imaging to determine the extent of primary NMSC is indicated when perineural involvement or bony invasion is suspected (R)</a:t>
            </a:r>
          </a:p>
        </p:txBody>
      </p:sp>
    </p:spTree>
    <p:extLst>
      <p:ext uri="{BB962C8B-B14F-4D97-AF65-F5344CB8AC3E}">
        <p14:creationId xmlns:p14="http://schemas.microsoft.com/office/powerpoint/2010/main" val="3281466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2699E3-CF92-4FE5-80D4-272FC8F1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Important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A4C0A7-5B20-4BA4-BFD7-87CEC7E0F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sz="1800" dirty="0">
                <a:latin typeface="AdvOT833fb896"/>
              </a:rPr>
              <a:t>T</a:t>
            </a:r>
            <a:r>
              <a:rPr lang="en-GB" sz="1800" b="0" i="0" u="none" strike="noStrike" baseline="0" dirty="0">
                <a:latin typeface="AdvOT833fb896"/>
              </a:rPr>
              <a:t>he parotid is the site for up to 70 per cent of </a:t>
            </a:r>
            <a:r>
              <a:rPr lang="en-GB" sz="1800" b="0" i="0" u="none" strike="noStrike" baseline="0" dirty="0" err="1">
                <a:latin typeface="AdvOT833fb896"/>
              </a:rPr>
              <a:t>metastasing</a:t>
            </a:r>
            <a:r>
              <a:rPr lang="en-GB" sz="1800" b="0" i="0" u="none" strike="noStrike" baseline="0" dirty="0">
                <a:latin typeface="AdvOT833fb896"/>
              </a:rPr>
              <a:t> </a:t>
            </a:r>
            <a:r>
              <a:rPr lang="en-GB" sz="1800" b="0" i="0" u="none" strike="noStrike" baseline="0" dirty="0" err="1">
                <a:latin typeface="AdvOT833fb896"/>
              </a:rPr>
              <a:t>cSCC</a:t>
            </a:r>
            <a:endParaRPr lang="en-GB" sz="1800" b="0" i="0" u="none" strike="noStrike" baseline="0" dirty="0">
              <a:latin typeface="AdvOT833fb896"/>
            </a:endParaRPr>
          </a:p>
          <a:p>
            <a:pPr algn="l"/>
            <a:r>
              <a:rPr lang="en-GB" sz="1800" b="0" i="0" u="none" strike="noStrike" baseline="0" dirty="0">
                <a:latin typeface="AdvOT833fb896"/>
              </a:rPr>
              <a:t>Where the parotid is involved (P</a:t>
            </a:r>
            <a:r>
              <a:rPr lang="en-GB" sz="1800" b="0" i="0" u="none" strike="noStrike" baseline="0" dirty="0">
                <a:latin typeface="AdvTT97cacd14"/>
              </a:rPr>
              <a:t>+</a:t>
            </a:r>
            <a:r>
              <a:rPr lang="en-GB" sz="1800" b="0" i="0" u="none" strike="noStrike" baseline="0" dirty="0">
                <a:latin typeface="AdvOT833fb896"/>
              </a:rPr>
              <a:t>), there is an increased chance of the neck containing occult and overt metastases (10</a:t>
            </a:r>
            <a:r>
              <a:rPr lang="en-GB" sz="1800" b="0" i="0" u="none" strike="noStrike" baseline="0" dirty="0">
                <a:latin typeface="AdvOT833fb896+20"/>
              </a:rPr>
              <a:t>–</a:t>
            </a:r>
            <a:r>
              <a:rPr lang="en-GB" sz="1800" b="0" i="0" u="none" strike="noStrike" baseline="0" dirty="0">
                <a:latin typeface="AdvOT833fb896"/>
              </a:rPr>
              <a:t>35 per cent).</a:t>
            </a:r>
          </a:p>
          <a:p>
            <a:pPr algn="l"/>
            <a:r>
              <a:rPr lang="en-GB" sz="1800" b="0" i="0" u="none" strike="noStrike" baseline="0" dirty="0">
                <a:latin typeface="AdvOT833fb896"/>
              </a:rPr>
              <a:t>In the</a:t>
            </a:r>
            <a:r>
              <a:rPr lang="en-GB" sz="1800" b="0" i="0" u="none" strike="noStrike" baseline="0" dirty="0">
                <a:highlight>
                  <a:srgbClr val="FFFF00"/>
                </a:highlight>
                <a:latin typeface="AdvOT833fb896"/>
              </a:rPr>
              <a:t> P</a:t>
            </a:r>
            <a:r>
              <a:rPr lang="en-GB" sz="1800" b="0" i="0" u="none" strike="noStrike" baseline="0" dirty="0">
                <a:highlight>
                  <a:srgbClr val="FFFF00"/>
                </a:highlight>
                <a:latin typeface="AdvTT97cacd14"/>
              </a:rPr>
              <a:t>+</a:t>
            </a:r>
            <a:r>
              <a:rPr lang="en-GB" sz="1800" b="0" i="0" u="none" strike="noStrike" baseline="0" dirty="0">
                <a:highlight>
                  <a:srgbClr val="FFFF00"/>
                </a:highlight>
                <a:latin typeface="AdvOT833fb896"/>
              </a:rPr>
              <a:t>N</a:t>
            </a:r>
            <a:r>
              <a:rPr lang="en-GB" sz="1800" b="0" i="0" u="none" strike="noStrike" baseline="0" dirty="0">
                <a:highlight>
                  <a:srgbClr val="FFFF00"/>
                </a:highlight>
                <a:latin typeface="AdvTT97cacd14"/>
              </a:rPr>
              <a:t>+</a:t>
            </a:r>
            <a:r>
              <a:rPr lang="en-GB" sz="1800" b="0" i="0" u="none" strike="noStrike" baseline="0" dirty="0">
                <a:latin typeface="AdvTT97cacd14"/>
              </a:rPr>
              <a:t> </a:t>
            </a:r>
            <a:r>
              <a:rPr lang="en-GB" sz="1800" b="0" i="0" u="none" strike="noStrike" baseline="0" dirty="0">
                <a:latin typeface="AdvOT833fb896"/>
              </a:rPr>
              <a:t>scenario, the incidence of metastases in level V approaches </a:t>
            </a:r>
            <a:r>
              <a:rPr lang="en-GB" sz="1800" b="0" i="0" u="none" strike="noStrike" baseline="0" dirty="0">
                <a:highlight>
                  <a:srgbClr val="FFFF00"/>
                </a:highlight>
                <a:latin typeface="AdvOT833fb896"/>
              </a:rPr>
              <a:t>30 per cent</a:t>
            </a:r>
            <a:r>
              <a:rPr lang="en-GB" sz="1800" b="0" i="0" u="none" strike="noStrike" baseline="0" dirty="0">
                <a:latin typeface="AdvOT833fb896"/>
              </a:rPr>
              <a:t>.</a:t>
            </a:r>
          </a:p>
          <a:p>
            <a:pPr algn="l"/>
            <a:r>
              <a:rPr lang="en-GB" sz="1800" b="0" i="0" u="none" strike="noStrike" baseline="0" dirty="0">
                <a:latin typeface="AdvOT833fb896"/>
              </a:rPr>
              <a:t>The posterior scalp is the site for 5 per cent of </a:t>
            </a:r>
            <a:r>
              <a:rPr lang="en-GB" sz="1800" b="0" i="0" u="none" strike="noStrike" baseline="0" dirty="0" err="1">
                <a:latin typeface="AdvOT833fb896"/>
              </a:rPr>
              <a:t>cSCC</a:t>
            </a:r>
            <a:r>
              <a:rPr lang="en-GB" sz="1800" b="0" i="0" u="none" strike="noStrike" baseline="0" dirty="0">
                <a:latin typeface="AdvOT833fb896"/>
              </a:rPr>
              <a:t>, and tumours here will metastasise initially commonly to post-auricular, occipital or level V nodes.</a:t>
            </a: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413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5A6C7E4-0D1E-4D99-A78C-520F2268C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79230" y="450601"/>
            <a:ext cx="4436523" cy="5956797"/>
          </a:xfrm>
          <a:prstGeom prst="rect">
            <a:avLst/>
          </a:prstGeom>
        </p:spPr>
      </p:pic>
      <p:pic>
        <p:nvPicPr>
          <p:cNvPr id="1026" name="Picture 2" descr="Diagrammatic representation of the neck showing various nodal levels... |  Download Scientific Diagram">
            <a:extLst>
              <a:ext uri="{FF2B5EF4-FFF2-40B4-BE49-F238E27FC236}">
                <a16:creationId xmlns:a16="http://schemas.microsoft.com/office/drawing/2014/main" xmlns="" id="{ED566078-4444-4425-89B0-AF8CA5EA6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48" y="450601"/>
            <a:ext cx="5535609" cy="595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502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71BC3F-B968-4452-A97B-7393329A2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642594"/>
            <a:ext cx="10357821" cy="1371600"/>
          </a:xfrm>
        </p:spPr>
        <p:txBody>
          <a:bodyPr>
            <a:normAutofit/>
          </a:bodyPr>
          <a:lstStyle/>
          <a:p>
            <a:r>
              <a:rPr lang="en-GB" sz="2400" b="0" i="0" u="none" strike="noStrike" baseline="0" dirty="0">
                <a:solidFill>
                  <a:srgbClr val="00549F"/>
                </a:solidFill>
                <a:latin typeface="AdvTT16f3b945.B"/>
              </a:rPr>
              <a:t>Non-melanoma skin cancer: United Kingdom National Multidisciplinary Guidelines</a:t>
            </a:r>
            <a:br>
              <a:rPr lang="en-GB" sz="2400" b="0" i="0" u="none" strike="noStrike" baseline="0" dirty="0">
                <a:solidFill>
                  <a:srgbClr val="00549F"/>
                </a:solidFill>
                <a:latin typeface="AdvTT16f3b945.B"/>
              </a:rPr>
            </a:br>
            <a:r>
              <a:rPr lang="en-GB" sz="1800" b="0" i="0" u="none" strike="noStrike" baseline="0" dirty="0">
                <a:latin typeface="AdvOT833fb896"/>
              </a:rPr>
              <a:t>C NEWLANDS et al </a:t>
            </a:r>
            <a:r>
              <a:rPr lang="en-GB" sz="1800" b="0" i="0" u="none" strike="noStrike" baseline="0" dirty="0">
                <a:latin typeface="AdvOT2ea83e65.I"/>
              </a:rPr>
              <a:t>The Journal of Laryngology &amp; Otology (2016)</a:t>
            </a:r>
            <a:r>
              <a:rPr lang="en-GB" sz="1800" b="0" i="0" u="none" strike="noStrike" baseline="0" dirty="0">
                <a:latin typeface="AdvOT833fb896"/>
              </a:rPr>
              <a:t>, </a:t>
            </a:r>
            <a:r>
              <a:rPr lang="en-GB" sz="1800" b="0" i="0" u="none" strike="noStrike" baseline="0" dirty="0">
                <a:latin typeface="AdvOT38164c97.BI"/>
              </a:rPr>
              <a:t>130 </a:t>
            </a:r>
            <a:r>
              <a:rPr lang="en-GB" sz="1800" b="0" i="0" u="none" strike="noStrike" baseline="0" dirty="0">
                <a:latin typeface="AdvOT833fb896"/>
              </a:rPr>
              <a:t>(Suppl. S2), </a:t>
            </a:r>
            <a:r>
              <a:rPr lang="en-GB" sz="1800" b="0" i="0" u="none" strike="noStrike" baseline="0" dirty="0">
                <a:latin typeface="AdvOT2ea83e65.I"/>
              </a:rPr>
              <a:t>S125</a:t>
            </a:r>
            <a:r>
              <a:rPr lang="en-GB" sz="1800" b="0" i="0" u="none" strike="noStrike" baseline="0" dirty="0">
                <a:latin typeface="AdvOT2ea83e65.I+20"/>
              </a:rPr>
              <a:t>–</a:t>
            </a:r>
            <a:r>
              <a:rPr lang="en-GB" sz="1800" b="0" i="0" u="none" strike="noStrike" baseline="0" dirty="0">
                <a:latin typeface="AdvOT2ea83e65.I"/>
              </a:rPr>
              <a:t>S132</a:t>
            </a:r>
            <a:r>
              <a:rPr lang="en-GB" sz="1800" b="0" i="0" u="none" strike="noStrike" baseline="0" dirty="0">
                <a:latin typeface="AdvOT833fb896"/>
              </a:rPr>
              <a:t>.</a:t>
            </a:r>
            <a:endParaRPr lang="en-GB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2A39F1-B985-4F53-9012-33774B40C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1929938"/>
            <a:ext cx="10357821" cy="38496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800" b="0" i="0" u="none" strike="noStrike" baseline="0" dirty="0">
                <a:latin typeface="AdvOT833fb896"/>
              </a:rPr>
              <a:t>P</a:t>
            </a:r>
            <a:r>
              <a:rPr lang="en-GB" sz="1800" b="0" i="0" u="none" strike="noStrike" baseline="0" dirty="0">
                <a:latin typeface="AdvTT97cacd14"/>
              </a:rPr>
              <a:t>+ </a:t>
            </a:r>
            <a:r>
              <a:rPr lang="en-GB" sz="1800" b="0" i="0" u="none" strike="noStrike" baseline="0" dirty="0">
                <a:latin typeface="AdvOT833fb896"/>
              </a:rPr>
              <a:t>N0 disease: Resection should include </a:t>
            </a:r>
            <a:r>
              <a:rPr lang="en-GB" sz="1800" b="0" i="0" u="none" strike="noStrike" baseline="0" dirty="0">
                <a:highlight>
                  <a:srgbClr val="FFFF00"/>
                </a:highlight>
                <a:latin typeface="AdvOT833fb896"/>
              </a:rPr>
              <a:t>involved parotid tissue</a:t>
            </a:r>
            <a:r>
              <a:rPr lang="en-GB" sz="1800" b="0" i="0" u="none" strike="noStrike" baseline="0" dirty="0">
                <a:latin typeface="AdvOT833fb896"/>
              </a:rPr>
              <a:t>, combined with levels I</a:t>
            </a:r>
            <a:r>
              <a:rPr lang="en-GB" sz="1800" b="0" i="0" u="none" strike="noStrike" baseline="0" dirty="0">
                <a:latin typeface="AdvOT833fb896+20"/>
              </a:rPr>
              <a:t>–</a:t>
            </a:r>
            <a:r>
              <a:rPr lang="en-GB" sz="1800" b="0" i="0" u="none" strike="noStrike" baseline="0" dirty="0">
                <a:latin typeface="AdvOT833fb896"/>
              </a:rPr>
              <a:t>III neck dissection, to </a:t>
            </a:r>
            <a:r>
              <a:rPr lang="pt-BR" sz="1800" b="0" i="0" u="none" strike="noStrike" baseline="0" dirty="0">
                <a:latin typeface="AdvOT833fb896"/>
              </a:rPr>
              <a:t>include the external jugular node. (R)</a:t>
            </a:r>
          </a:p>
          <a:p>
            <a:r>
              <a:rPr lang="en-GB" sz="1800" b="0" i="0" u="none" strike="noStrike" baseline="0" dirty="0">
                <a:latin typeface="AdvOT833fb896"/>
              </a:rPr>
              <a:t>P</a:t>
            </a:r>
            <a:r>
              <a:rPr lang="en-GB" sz="1800" b="0" i="0" u="none" strike="noStrike" baseline="0" dirty="0">
                <a:latin typeface="AdvTT97cacd14"/>
              </a:rPr>
              <a:t>+ </a:t>
            </a:r>
            <a:r>
              <a:rPr lang="en-GB" sz="1800" b="0" i="0" u="none" strike="noStrike" baseline="0" dirty="0">
                <a:latin typeface="AdvOT833fb896"/>
              </a:rPr>
              <a:t>N</a:t>
            </a:r>
            <a:r>
              <a:rPr lang="en-GB" sz="1800" b="0" i="0" u="none" strike="noStrike" baseline="0" dirty="0">
                <a:latin typeface="AdvTT97cacd14"/>
              </a:rPr>
              <a:t>+ </a:t>
            </a:r>
            <a:r>
              <a:rPr lang="en-GB" sz="1800" b="0" i="0" u="none" strike="noStrike" baseline="0" dirty="0">
                <a:latin typeface="AdvOT833fb896"/>
              </a:rPr>
              <a:t>disease: Resection should include level V if that level is clinically or radiologically involved. (R)</a:t>
            </a:r>
          </a:p>
          <a:p>
            <a:r>
              <a:rPr lang="en-GB" sz="1800" b="0" i="0" u="none" strike="noStrike" baseline="0" dirty="0">
                <a:latin typeface="AdvOT833fb896"/>
              </a:rPr>
              <a:t>Adjuvant RT should include level V if not dissected. (R)</a:t>
            </a:r>
          </a:p>
          <a:p>
            <a:r>
              <a:rPr lang="en-GB" sz="1800" b="0" i="0" u="none" strike="noStrike" baseline="0" dirty="0">
                <a:latin typeface="AdvOT833fb896"/>
              </a:rPr>
              <a:t>P0 N</a:t>
            </a:r>
            <a:r>
              <a:rPr lang="en-GB" sz="1800" b="0" i="0" u="none" strike="noStrike" baseline="0" dirty="0">
                <a:latin typeface="AdvTT97cacd14"/>
              </a:rPr>
              <a:t>+ </a:t>
            </a:r>
            <a:r>
              <a:rPr lang="en-GB" sz="1800" b="0" i="0" u="none" strike="noStrike" baseline="0" dirty="0">
                <a:latin typeface="AdvOT833fb896"/>
              </a:rPr>
              <a:t>disease: Anterior neck disease should be managed with levels I</a:t>
            </a:r>
            <a:r>
              <a:rPr lang="en-GB" sz="1800" b="0" i="0" u="none" strike="noStrike" baseline="0" dirty="0">
                <a:latin typeface="AdvOT833fb896+20"/>
              </a:rPr>
              <a:t>–</a:t>
            </a:r>
            <a:r>
              <a:rPr lang="en-GB" sz="1800" b="0" i="0" u="none" strike="noStrike" baseline="0" dirty="0">
                <a:latin typeface="AdvOT833fb896"/>
              </a:rPr>
              <a:t>IV neck dissection to include the external jugular node. (R)</a:t>
            </a:r>
          </a:p>
          <a:p>
            <a:r>
              <a:rPr lang="en-GB" sz="1800" b="0" i="0" u="none" strike="noStrike" baseline="0" dirty="0">
                <a:latin typeface="AdvOT833fb896"/>
              </a:rPr>
              <a:t>P0 N</a:t>
            </a:r>
            <a:r>
              <a:rPr lang="en-GB" sz="1800" b="0" i="0" u="none" strike="noStrike" baseline="0" dirty="0">
                <a:latin typeface="AdvTT97cacd14"/>
              </a:rPr>
              <a:t>+ </a:t>
            </a:r>
            <a:r>
              <a:rPr lang="en-GB" sz="1800" b="0" i="0" u="none" strike="noStrike" baseline="0" dirty="0">
                <a:latin typeface="AdvOT833fb896"/>
              </a:rPr>
              <a:t>posterior echelon nodal disease (i.e. occipital or post-auricular) should undergo dissection of levels II</a:t>
            </a:r>
            <a:r>
              <a:rPr lang="en-GB" sz="1800" b="0" i="0" u="none" strike="noStrike" baseline="0" dirty="0">
                <a:latin typeface="AdvOT833fb896+20"/>
              </a:rPr>
              <a:t>–</a:t>
            </a:r>
            <a:r>
              <a:rPr lang="en-GB" sz="1800" b="0" i="0" u="none" strike="noStrike" baseline="0" dirty="0">
                <a:latin typeface="AdvOT833fb896"/>
              </a:rPr>
              <a:t>V, with sparing of level I. (R)</a:t>
            </a:r>
          </a:p>
          <a:p>
            <a:r>
              <a:rPr lang="en-GB" sz="1800" b="0" i="0" u="none" strike="noStrike" baseline="0" dirty="0">
                <a:latin typeface="AdvOT833fb896"/>
              </a:rPr>
              <a:t>Consider treatment of the ipsilateral parotid if the primary site is the anterior scalp, temple or forehead. (R)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1E306B2-8CC2-4BB3-8EEF-5DC675534B99}"/>
              </a:ext>
            </a:extLst>
          </p:cNvPr>
          <p:cNvSpPr txBox="1"/>
          <p:nvPr/>
        </p:nvSpPr>
        <p:spPr>
          <a:xfrm>
            <a:off x="979212" y="5959077"/>
            <a:ext cx="10357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P+ Parotid positive for </a:t>
            </a:r>
            <a:r>
              <a:rPr lang="en-GB" sz="1200" dirty="0" err="1"/>
              <a:t>mets</a:t>
            </a:r>
            <a:r>
              <a:rPr lang="en-GB" sz="1200" dirty="0"/>
              <a:t>							N+ Neck positive for </a:t>
            </a:r>
            <a:r>
              <a:rPr lang="en-GB" sz="1200" dirty="0" err="1"/>
              <a:t>mets</a:t>
            </a:r>
            <a:endParaRPr lang="en-GB" sz="1200" dirty="0"/>
          </a:p>
          <a:p>
            <a:r>
              <a:rPr lang="en-GB" sz="1200" dirty="0"/>
              <a:t>P0 Parotid negative for </a:t>
            </a:r>
            <a:r>
              <a:rPr lang="en-GB" sz="1200" dirty="0" err="1"/>
              <a:t>mets</a:t>
            </a:r>
            <a:r>
              <a:rPr lang="en-GB" sz="1200" dirty="0"/>
              <a:t>							N0 Neck negative for </a:t>
            </a:r>
            <a:r>
              <a:rPr lang="en-GB" sz="1200" dirty="0" err="1"/>
              <a:t>mets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22858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7A59F92-71F6-4B46-B518-A70034948DDA}"/>
              </a:ext>
            </a:extLst>
          </p:cNvPr>
          <p:cNvSpPr txBox="1">
            <a:spLocks noChangeAspect="1"/>
          </p:cNvSpPr>
          <p:nvPr/>
        </p:nvSpPr>
        <p:spPr>
          <a:xfrm>
            <a:off x="610496" y="2969992"/>
            <a:ext cx="1548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Suspicion of metastases to parotid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BD0EDBA-FC54-4F6F-B79A-6E71FB64096D}"/>
              </a:ext>
            </a:extLst>
          </p:cNvPr>
          <p:cNvSpPr txBox="1">
            <a:spLocks noChangeAspect="1"/>
          </p:cNvSpPr>
          <p:nvPr/>
        </p:nvSpPr>
        <p:spPr>
          <a:xfrm>
            <a:off x="2723783" y="3233597"/>
            <a:ext cx="119589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US FNAC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88B2A62-9A6A-4FE1-94CE-97F0335D9C2E}"/>
              </a:ext>
            </a:extLst>
          </p:cNvPr>
          <p:cNvSpPr txBox="1">
            <a:spLocks noChangeAspect="1"/>
          </p:cNvSpPr>
          <p:nvPr/>
        </p:nvSpPr>
        <p:spPr>
          <a:xfrm>
            <a:off x="4484963" y="3237169"/>
            <a:ext cx="5173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P+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68318FB-1356-4A6F-9684-D92FF1E91933}"/>
              </a:ext>
            </a:extLst>
          </p:cNvPr>
          <p:cNvSpPr txBox="1">
            <a:spLocks noChangeAspect="1"/>
          </p:cNvSpPr>
          <p:nvPr/>
        </p:nvSpPr>
        <p:spPr>
          <a:xfrm>
            <a:off x="4484963" y="2333484"/>
            <a:ext cx="5173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P0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6A23D1B-C0C5-4BE8-B041-6A32D6F9A34C}"/>
              </a:ext>
            </a:extLst>
          </p:cNvPr>
          <p:cNvSpPr txBox="1">
            <a:spLocks noChangeAspect="1"/>
          </p:cNvSpPr>
          <p:nvPr/>
        </p:nvSpPr>
        <p:spPr>
          <a:xfrm>
            <a:off x="4080360" y="5643956"/>
            <a:ext cx="1548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inconclusive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C342FA1-F9A0-480F-8C91-23C364D68191}"/>
              </a:ext>
            </a:extLst>
          </p:cNvPr>
          <p:cNvSpPr txBox="1">
            <a:spLocks noChangeAspect="1"/>
          </p:cNvSpPr>
          <p:nvPr/>
        </p:nvSpPr>
        <p:spPr>
          <a:xfrm>
            <a:off x="5567593" y="2828836"/>
            <a:ext cx="178804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Cross sectional imaging including neck. CT +/-MRI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2956A3A-916D-47F0-B23E-BA621A1319CA}"/>
              </a:ext>
            </a:extLst>
          </p:cNvPr>
          <p:cNvSpPr txBox="1">
            <a:spLocks noChangeAspect="1"/>
          </p:cNvSpPr>
          <p:nvPr/>
        </p:nvSpPr>
        <p:spPr>
          <a:xfrm>
            <a:off x="833870" y="4711976"/>
            <a:ext cx="269796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Repeat FNAC or consider open biopsy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xmlns="" id="{EB7A76B5-5F44-42E1-8E4D-4F043BF6EF43}"/>
              </a:ext>
            </a:extLst>
          </p:cNvPr>
          <p:cNvSpPr/>
          <p:nvPr/>
        </p:nvSpPr>
        <p:spPr>
          <a:xfrm>
            <a:off x="2316492" y="3307976"/>
            <a:ext cx="309282" cy="242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xmlns="" id="{CE2B8EE3-28AC-4A65-B063-9997B580A7B4}"/>
              </a:ext>
            </a:extLst>
          </p:cNvPr>
          <p:cNvSpPr/>
          <p:nvPr/>
        </p:nvSpPr>
        <p:spPr>
          <a:xfrm>
            <a:off x="4047678" y="3313376"/>
            <a:ext cx="309282" cy="242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xmlns="" id="{C601CE16-188E-4FCB-BD79-1CB5A4E9A000}"/>
              </a:ext>
            </a:extLst>
          </p:cNvPr>
          <p:cNvSpPr/>
          <p:nvPr/>
        </p:nvSpPr>
        <p:spPr>
          <a:xfrm>
            <a:off x="5130308" y="3307976"/>
            <a:ext cx="309282" cy="242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xmlns="" id="{1BF3BA0C-1808-4FBA-BCDD-2ECBEB716849}"/>
              </a:ext>
            </a:extLst>
          </p:cNvPr>
          <p:cNvSpPr/>
          <p:nvPr/>
        </p:nvSpPr>
        <p:spPr>
          <a:xfrm rot="16200000">
            <a:off x="4592592" y="2848969"/>
            <a:ext cx="309282" cy="242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xmlns="" id="{6E78ABB3-0B00-4176-B06E-8D8F17056F6B}"/>
              </a:ext>
            </a:extLst>
          </p:cNvPr>
          <p:cNvSpPr/>
          <p:nvPr/>
        </p:nvSpPr>
        <p:spPr>
          <a:xfrm rot="5400000" flipV="1">
            <a:off x="3820517" y="4492872"/>
            <a:ext cx="1835966" cy="231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xmlns="" id="{0771E1E6-9490-460F-84FB-C914541AB8F3}"/>
              </a:ext>
            </a:extLst>
          </p:cNvPr>
          <p:cNvSpPr/>
          <p:nvPr/>
        </p:nvSpPr>
        <p:spPr>
          <a:xfrm rot="14890551">
            <a:off x="2673388" y="4517696"/>
            <a:ext cx="2022093" cy="288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9797343D-CD02-4D97-A578-9B590AA7C4A2}"/>
              </a:ext>
            </a:extLst>
          </p:cNvPr>
          <p:cNvSpPr txBox="1">
            <a:spLocks noChangeAspect="1"/>
          </p:cNvSpPr>
          <p:nvPr/>
        </p:nvSpPr>
        <p:spPr>
          <a:xfrm>
            <a:off x="8054978" y="2826570"/>
            <a:ext cx="5173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N+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06151E9-1F18-451F-9731-76DD32DD9082}"/>
              </a:ext>
            </a:extLst>
          </p:cNvPr>
          <p:cNvSpPr txBox="1">
            <a:spLocks noChangeAspect="1"/>
          </p:cNvSpPr>
          <p:nvPr/>
        </p:nvSpPr>
        <p:spPr>
          <a:xfrm>
            <a:off x="8068846" y="3659833"/>
            <a:ext cx="5173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N0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A1A3DC9-5481-4C4E-A69D-C660CD4C4D42}"/>
              </a:ext>
            </a:extLst>
          </p:cNvPr>
          <p:cNvSpPr txBox="1">
            <a:spLocks noChangeAspect="1"/>
          </p:cNvSpPr>
          <p:nvPr/>
        </p:nvSpPr>
        <p:spPr>
          <a:xfrm>
            <a:off x="9271657" y="1626241"/>
            <a:ext cx="1788049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Parotidectomy + ND levels I-IV </a:t>
            </a:r>
            <a:r>
              <a:rPr lang="en-GB" dirty="0" err="1"/>
              <a:t>incl</a:t>
            </a:r>
            <a:r>
              <a:rPr lang="en-GB" dirty="0"/>
              <a:t> external jugular LNs +/- level V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B0DAAA2-E70C-4270-BAC6-8F4A9993E26B}"/>
              </a:ext>
            </a:extLst>
          </p:cNvPr>
          <p:cNvSpPr txBox="1">
            <a:spLocks noChangeAspect="1"/>
          </p:cNvSpPr>
          <p:nvPr/>
        </p:nvSpPr>
        <p:spPr>
          <a:xfrm>
            <a:off x="9299393" y="4029165"/>
            <a:ext cx="178804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Parotidectomy + ND levels I-III </a:t>
            </a:r>
            <a:r>
              <a:rPr lang="en-GB" dirty="0" err="1"/>
              <a:t>incl</a:t>
            </a:r>
            <a:r>
              <a:rPr lang="en-GB" dirty="0"/>
              <a:t> external jugular LNs</a:t>
            </a:r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xmlns="" id="{3B5DFE69-0DF9-466E-9044-32F420478CF9}"/>
              </a:ext>
            </a:extLst>
          </p:cNvPr>
          <p:cNvSpPr/>
          <p:nvPr/>
        </p:nvSpPr>
        <p:spPr>
          <a:xfrm rot="1165729">
            <a:off x="7475895" y="3550681"/>
            <a:ext cx="548086" cy="280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xmlns="" id="{7694B370-F50A-4A78-9749-94D0109FCAA6}"/>
              </a:ext>
            </a:extLst>
          </p:cNvPr>
          <p:cNvSpPr/>
          <p:nvPr/>
        </p:nvSpPr>
        <p:spPr>
          <a:xfrm rot="20434271" flipV="1">
            <a:off x="7464668" y="3032409"/>
            <a:ext cx="548086" cy="280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xmlns="" id="{78D5E233-BA25-42C7-9EF7-A2403BC26674}"/>
              </a:ext>
            </a:extLst>
          </p:cNvPr>
          <p:cNvSpPr/>
          <p:nvPr/>
        </p:nvSpPr>
        <p:spPr>
          <a:xfrm rot="20434271" flipV="1">
            <a:off x="8692576" y="2593172"/>
            <a:ext cx="548086" cy="280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xmlns="" id="{B4237300-B17A-43D3-B859-9155DAE9FB1D}"/>
              </a:ext>
            </a:extLst>
          </p:cNvPr>
          <p:cNvSpPr/>
          <p:nvPr/>
        </p:nvSpPr>
        <p:spPr>
          <a:xfrm rot="1165729">
            <a:off x="8692575" y="4124431"/>
            <a:ext cx="548086" cy="280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1B73A426-2F13-4677-9312-5A8341939B41}"/>
              </a:ext>
            </a:extLst>
          </p:cNvPr>
          <p:cNvSpPr txBox="1">
            <a:spLocks noChangeAspect="1"/>
          </p:cNvSpPr>
          <p:nvPr/>
        </p:nvSpPr>
        <p:spPr>
          <a:xfrm>
            <a:off x="3973233" y="521546"/>
            <a:ext cx="1548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High clinical suspicion</a:t>
            </a:r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xmlns="" id="{D58862D8-C6F5-4FE6-9777-91E0D2A3EDBE}"/>
              </a:ext>
            </a:extLst>
          </p:cNvPr>
          <p:cNvSpPr/>
          <p:nvPr/>
        </p:nvSpPr>
        <p:spPr>
          <a:xfrm rot="16200000">
            <a:off x="4261233" y="1675159"/>
            <a:ext cx="972000" cy="231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141F2F51-8537-4D1D-BE29-E58CF7B1C431}"/>
              </a:ext>
            </a:extLst>
          </p:cNvPr>
          <p:cNvSpPr txBox="1">
            <a:spLocks noChangeAspect="1"/>
          </p:cNvSpPr>
          <p:nvPr/>
        </p:nvSpPr>
        <p:spPr>
          <a:xfrm>
            <a:off x="809512" y="912551"/>
            <a:ext cx="269796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Repeat FNAC or consider open biopsy</a:t>
            </a:r>
          </a:p>
        </p:txBody>
      </p:sp>
      <p:sp>
        <p:nvSpPr>
          <p:cNvPr id="61" name="Arrow: Right 60">
            <a:extLst>
              <a:ext uri="{FF2B5EF4-FFF2-40B4-BE49-F238E27FC236}">
                <a16:creationId xmlns:a16="http://schemas.microsoft.com/office/drawing/2014/main" xmlns="" id="{AB60161A-250A-4BDC-B1B7-C21455D5AABE}"/>
              </a:ext>
            </a:extLst>
          </p:cNvPr>
          <p:cNvSpPr/>
          <p:nvPr/>
        </p:nvSpPr>
        <p:spPr>
          <a:xfrm rot="6709449" flipV="1">
            <a:off x="2559701" y="2036290"/>
            <a:ext cx="2022093" cy="288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Arrow: Right 62">
            <a:extLst>
              <a:ext uri="{FF2B5EF4-FFF2-40B4-BE49-F238E27FC236}">
                <a16:creationId xmlns:a16="http://schemas.microsoft.com/office/drawing/2014/main" xmlns="" id="{5DEF68A0-7AFD-4A02-80EB-96A87696CDE2}"/>
              </a:ext>
            </a:extLst>
          </p:cNvPr>
          <p:cNvSpPr/>
          <p:nvPr/>
        </p:nvSpPr>
        <p:spPr>
          <a:xfrm rot="19393060" flipV="1">
            <a:off x="5080625" y="2136952"/>
            <a:ext cx="548086" cy="280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8F6D9C72-A6F1-4DF8-9B3E-E0999CC9550E}"/>
              </a:ext>
            </a:extLst>
          </p:cNvPr>
          <p:cNvSpPr txBox="1">
            <a:spLocks noChangeAspect="1"/>
          </p:cNvSpPr>
          <p:nvPr/>
        </p:nvSpPr>
        <p:spPr>
          <a:xfrm>
            <a:off x="5656850" y="1318503"/>
            <a:ext cx="178804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Clinical follow up or other appropriate treatment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4F3B06D-4695-4F2F-8870-CE70DC22CF1B}"/>
              </a:ext>
            </a:extLst>
          </p:cNvPr>
          <p:cNvSpPr txBox="1"/>
          <p:nvPr/>
        </p:nvSpPr>
        <p:spPr>
          <a:xfrm>
            <a:off x="8183707" y="1317048"/>
            <a:ext cx="2743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If level V not resected then give radiotherapy</a:t>
            </a:r>
          </a:p>
        </p:txBody>
      </p:sp>
    </p:spTree>
    <p:extLst>
      <p:ext uri="{BB962C8B-B14F-4D97-AF65-F5344CB8AC3E}">
        <p14:creationId xmlns:p14="http://schemas.microsoft.com/office/powerpoint/2010/main" val="1847935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7A59F92-71F6-4B46-B518-A70034948DDA}"/>
              </a:ext>
            </a:extLst>
          </p:cNvPr>
          <p:cNvSpPr txBox="1">
            <a:spLocks noChangeAspect="1"/>
          </p:cNvSpPr>
          <p:nvPr/>
        </p:nvSpPr>
        <p:spPr>
          <a:xfrm>
            <a:off x="610496" y="2969992"/>
            <a:ext cx="1548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Suspicion of metastases to neck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BD0EDBA-FC54-4F6F-B79A-6E71FB64096D}"/>
              </a:ext>
            </a:extLst>
          </p:cNvPr>
          <p:cNvSpPr txBox="1">
            <a:spLocks noChangeAspect="1"/>
          </p:cNvSpPr>
          <p:nvPr/>
        </p:nvSpPr>
        <p:spPr>
          <a:xfrm>
            <a:off x="2723783" y="3233597"/>
            <a:ext cx="119589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US FNAC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88B2A62-9A6A-4FE1-94CE-97F0335D9C2E}"/>
              </a:ext>
            </a:extLst>
          </p:cNvPr>
          <p:cNvSpPr txBox="1">
            <a:spLocks noChangeAspect="1"/>
          </p:cNvSpPr>
          <p:nvPr/>
        </p:nvSpPr>
        <p:spPr>
          <a:xfrm>
            <a:off x="4484963" y="3237169"/>
            <a:ext cx="5173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N+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68318FB-1356-4A6F-9684-D92FF1E91933}"/>
              </a:ext>
            </a:extLst>
          </p:cNvPr>
          <p:cNvSpPr txBox="1">
            <a:spLocks noChangeAspect="1"/>
          </p:cNvSpPr>
          <p:nvPr/>
        </p:nvSpPr>
        <p:spPr>
          <a:xfrm>
            <a:off x="4484963" y="2333484"/>
            <a:ext cx="5173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N0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6A23D1B-C0C5-4BE8-B041-6A32D6F9A34C}"/>
              </a:ext>
            </a:extLst>
          </p:cNvPr>
          <p:cNvSpPr txBox="1">
            <a:spLocks noChangeAspect="1"/>
          </p:cNvSpPr>
          <p:nvPr/>
        </p:nvSpPr>
        <p:spPr>
          <a:xfrm>
            <a:off x="4080360" y="5643956"/>
            <a:ext cx="1548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inconclusive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C342FA1-F9A0-480F-8C91-23C364D68191}"/>
              </a:ext>
            </a:extLst>
          </p:cNvPr>
          <p:cNvSpPr txBox="1">
            <a:spLocks noChangeAspect="1"/>
          </p:cNvSpPr>
          <p:nvPr/>
        </p:nvSpPr>
        <p:spPr>
          <a:xfrm>
            <a:off x="5567593" y="2828836"/>
            <a:ext cx="1788049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Cross sectional imaging including parotid. CT +/-MRI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2956A3A-916D-47F0-B23E-BA621A1319CA}"/>
              </a:ext>
            </a:extLst>
          </p:cNvPr>
          <p:cNvSpPr txBox="1">
            <a:spLocks noChangeAspect="1"/>
          </p:cNvSpPr>
          <p:nvPr/>
        </p:nvSpPr>
        <p:spPr>
          <a:xfrm>
            <a:off x="833870" y="4711976"/>
            <a:ext cx="269796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Repeat FNAC or consider open biopsy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xmlns="" id="{EB7A76B5-5F44-42E1-8E4D-4F043BF6EF43}"/>
              </a:ext>
            </a:extLst>
          </p:cNvPr>
          <p:cNvSpPr/>
          <p:nvPr/>
        </p:nvSpPr>
        <p:spPr>
          <a:xfrm>
            <a:off x="2316492" y="3307976"/>
            <a:ext cx="309282" cy="242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xmlns="" id="{CE2B8EE3-28AC-4A65-B063-9997B580A7B4}"/>
              </a:ext>
            </a:extLst>
          </p:cNvPr>
          <p:cNvSpPr/>
          <p:nvPr/>
        </p:nvSpPr>
        <p:spPr>
          <a:xfrm>
            <a:off x="4047678" y="3313376"/>
            <a:ext cx="309282" cy="242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xmlns="" id="{C601CE16-188E-4FCB-BD79-1CB5A4E9A000}"/>
              </a:ext>
            </a:extLst>
          </p:cNvPr>
          <p:cNvSpPr/>
          <p:nvPr/>
        </p:nvSpPr>
        <p:spPr>
          <a:xfrm>
            <a:off x="5130308" y="3307976"/>
            <a:ext cx="309282" cy="242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xmlns="" id="{1BF3BA0C-1808-4FBA-BCDD-2ECBEB716849}"/>
              </a:ext>
            </a:extLst>
          </p:cNvPr>
          <p:cNvSpPr/>
          <p:nvPr/>
        </p:nvSpPr>
        <p:spPr>
          <a:xfrm rot="16200000">
            <a:off x="4592592" y="2848969"/>
            <a:ext cx="309282" cy="242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xmlns="" id="{6E78ABB3-0B00-4176-B06E-8D8F17056F6B}"/>
              </a:ext>
            </a:extLst>
          </p:cNvPr>
          <p:cNvSpPr/>
          <p:nvPr/>
        </p:nvSpPr>
        <p:spPr>
          <a:xfrm rot="5400000" flipV="1">
            <a:off x="3820517" y="4492872"/>
            <a:ext cx="1835966" cy="231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xmlns="" id="{0771E1E6-9490-460F-84FB-C914541AB8F3}"/>
              </a:ext>
            </a:extLst>
          </p:cNvPr>
          <p:cNvSpPr/>
          <p:nvPr/>
        </p:nvSpPr>
        <p:spPr>
          <a:xfrm rot="14890551">
            <a:off x="2673388" y="4517696"/>
            <a:ext cx="2022093" cy="288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9797343D-CD02-4D97-A578-9B590AA7C4A2}"/>
              </a:ext>
            </a:extLst>
          </p:cNvPr>
          <p:cNvSpPr txBox="1">
            <a:spLocks noChangeAspect="1"/>
          </p:cNvSpPr>
          <p:nvPr/>
        </p:nvSpPr>
        <p:spPr>
          <a:xfrm>
            <a:off x="8054978" y="2826570"/>
            <a:ext cx="5173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P+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06151E9-1F18-451F-9731-76DD32DD9082}"/>
              </a:ext>
            </a:extLst>
          </p:cNvPr>
          <p:cNvSpPr txBox="1">
            <a:spLocks noChangeAspect="1"/>
          </p:cNvSpPr>
          <p:nvPr/>
        </p:nvSpPr>
        <p:spPr>
          <a:xfrm>
            <a:off x="8068846" y="3659833"/>
            <a:ext cx="5173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P0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A1A3DC9-5481-4C4E-A69D-C660CD4C4D42}"/>
              </a:ext>
            </a:extLst>
          </p:cNvPr>
          <p:cNvSpPr txBox="1">
            <a:spLocks noChangeAspect="1"/>
          </p:cNvSpPr>
          <p:nvPr/>
        </p:nvSpPr>
        <p:spPr>
          <a:xfrm>
            <a:off x="9793455" y="3195902"/>
            <a:ext cx="178804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ND levels </a:t>
            </a:r>
            <a:r>
              <a:rPr lang="en-GB" dirty="0">
                <a:highlight>
                  <a:srgbClr val="FFFF00"/>
                </a:highlight>
              </a:rPr>
              <a:t>I-IV</a:t>
            </a:r>
            <a:r>
              <a:rPr lang="en-GB" dirty="0"/>
              <a:t> </a:t>
            </a:r>
            <a:r>
              <a:rPr lang="en-GB" dirty="0" err="1"/>
              <a:t>incl</a:t>
            </a:r>
            <a:r>
              <a:rPr lang="en-GB" dirty="0"/>
              <a:t> external jugular LNs</a:t>
            </a:r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xmlns="" id="{3B5DFE69-0DF9-466E-9044-32F420478CF9}"/>
              </a:ext>
            </a:extLst>
          </p:cNvPr>
          <p:cNvSpPr/>
          <p:nvPr/>
        </p:nvSpPr>
        <p:spPr>
          <a:xfrm rot="1165729">
            <a:off x="7475895" y="3550681"/>
            <a:ext cx="548086" cy="280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xmlns="" id="{7694B370-F50A-4A78-9749-94D0109FCAA6}"/>
              </a:ext>
            </a:extLst>
          </p:cNvPr>
          <p:cNvSpPr/>
          <p:nvPr/>
        </p:nvSpPr>
        <p:spPr>
          <a:xfrm rot="20434271" flipV="1">
            <a:off x="7464668" y="3032409"/>
            <a:ext cx="548086" cy="280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xmlns="" id="{78D5E233-BA25-42C7-9EF7-A2403BC26674}"/>
              </a:ext>
            </a:extLst>
          </p:cNvPr>
          <p:cNvSpPr/>
          <p:nvPr/>
        </p:nvSpPr>
        <p:spPr>
          <a:xfrm rot="19293080" flipV="1">
            <a:off x="8692574" y="2463199"/>
            <a:ext cx="548086" cy="280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xmlns="" id="{B4237300-B17A-43D3-B859-9155DAE9FB1D}"/>
              </a:ext>
            </a:extLst>
          </p:cNvPr>
          <p:cNvSpPr/>
          <p:nvPr/>
        </p:nvSpPr>
        <p:spPr>
          <a:xfrm rot="2666001">
            <a:off x="8279809" y="4410295"/>
            <a:ext cx="1032027" cy="2972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1B73A426-2F13-4677-9312-5A8341939B41}"/>
              </a:ext>
            </a:extLst>
          </p:cNvPr>
          <p:cNvSpPr txBox="1">
            <a:spLocks noChangeAspect="1"/>
          </p:cNvSpPr>
          <p:nvPr/>
        </p:nvSpPr>
        <p:spPr>
          <a:xfrm>
            <a:off x="3973233" y="521546"/>
            <a:ext cx="1548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High clinical suspicion</a:t>
            </a:r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xmlns="" id="{D58862D8-C6F5-4FE6-9777-91E0D2A3EDBE}"/>
              </a:ext>
            </a:extLst>
          </p:cNvPr>
          <p:cNvSpPr/>
          <p:nvPr/>
        </p:nvSpPr>
        <p:spPr>
          <a:xfrm rot="16200000">
            <a:off x="4261233" y="1675159"/>
            <a:ext cx="972000" cy="231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141F2F51-8537-4D1D-BE29-E58CF7B1C431}"/>
              </a:ext>
            </a:extLst>
          </p:cNvPr>
          <p:cNvSpPr txBox="1">
            <a:spLocks noChangeAspect="1"/>
          </p:cNvSpPr>
          <p:nvPr/>
        </p:nvSpPr>
        <p:spPr>
          <a:xfrm>
            <a:off x="809512" y="912551"/>
            <a:ext cx="269796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Repeat FNAC or consider open biopsy</a:t>
            </a:r>
          </a:p>
        </p:txBody>
      </p:sp>
      <p:sp>
        <p:nvSpPr>
          <p:cNvPr id="61" name="Arrow: Right 60">
            <a:extLst>
              <a:ext uri="{FF2B5EF4-FFF2-40B4-BE49-F238E27FC236}">
                <a16:creationId xmlns:a16="http://schemas.microsoft.com/office/drawing/2014/main" xmlns="" id="{AB60161A-250A-4BDC-B1B7-C21455D5AABE}"/>
              </a:ext>
            </a:extLst>
          </p:cNvPr>
          <p:cNvSpPr/>
          <p:nvPr/>
        </p:nvSpPr>
        <p:spPr>
          <a:xfrm rot="6709449" flipV="1">
            <a:off x="2559701" y="2036290"/>
            <a:ext cx="2022093" cy="288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Arrow: Right 62">
            <a:extLst>
              <a:ext uri="{FF2B5EF4-FFF2-40B4-BE49-F238E27FC236}">
                <a16:creationId xmlns:a16="http://schemas.microsoft.com/office/drawing/2014/main" xmlns="" id="{5DEF68A0-7AFD-4A02-80EB-96A87696CDE2}"/>
              </a:ext>
            </a:extLst>
          </p:cNvPr>
          <p:cNvSpPr/>
          <p:nvPr/>
        </p:nvSpPr>
        <p:spPr>
          <a:xfrm rot="19393060" flipV="1">
            <a:off x="5080625" y="2136952"/>
            <a:ext cx="548086" cy="280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8F6D9C72-A6F1-4DF8-9B3E-E0999CC9550E}"/>
              </a:ext>
            </a:extLst>
          </p:cNvPr>
          <p:cNvSpPr txBox="1">
            <a:spLocks noChangeAspect="1"/>
          </p:cNvSpPr>
          <p:nvPr/>
        </p:nvSpPr>
        <p:spPr>
          <a:xfrm>
            <a:off x="5656850" y="1318503"/>
            <a:ext cx="178804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Clinical follow up or other appropriate treatment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689184E-1766-4FE1-BF44-DED7C7BE23C8}"/>
              </a:ext>
            </a:extLst>
          </p:cNvPr>
          <p:cNvSpPr txBox="1">
            <a:spLocks noChangeAspect="1"/>
          </p:cNvSpPr>
          <p:nvPr/>
        </p:nvSpPr>
        <p:spPr>
          <a:xfrm>
            <a:off x="9451363" y="1076016"/>
            <a:ext cx="1788049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Parotidectomy + ND levels I-IV </a:t>
            </a:r>
            <a:r>
              <a:rPr lang="en-GB" dirty="0" err="1"/>
              <a:t>incl</a:t>
            </a:r>
            <a:r>
              <a:rPr lang="en-GB" dirty="0"/>
              <a:t> external jugular LNs +/- level 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1E1AEF1-6892-47EB-A1CD-EE2C1EEE9C87}"/>
              </a:ext>
            </a:extLst>
          </p:cNvPr>
          <p:cNvSpPr txBox="1">
            <a:spLocks noChangeAspect="1"/>
          </p:cNvSpPr>
          <p:nvPr/>
        </p:nvSpPr>
        <p:spPr>
          <a:xfrm>
            <a:off x="8680393" y="5053748"/>
            <a:ext cx="178804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ND levels </a:t>
            </a:r>
            <a:r>
              <a:rPr lang="en-GB" dirty="0">
                <a:highlight>
                  <a:srgbClr val="FFFF00"/>
                </a:highlight>
              </a:rPr>
              <a:t>II-V</a:t>
            </a:r>
            <a:r>
              <a:rPr lang="en-GB" dirty="0"/>
              <a:t> </a:t>
            </a:r>
            <a:r>
              <a:rPr lang="en-GB" dirty="0" err="1"/>
              <a:t>incl</a:t>
            </a:r>
            <a:r>
              <a:rPr lang="en-GB" dirty="0"/>
              <a:t> external jugular LNs </a:t>
            </a:r>
            <a:endParaRPr lang="en-GB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6932C321-B497-45CF-8B48-AC075CC01382}"/>
              </a:ext>
            </a:extLst>
          </p:cNvPr>
          <p:cNvSpPr/>
          <p:nvPr/>
        </p:nvSpPr>
        <p:spPr>
          <a:xfrm>
            <a:off x="8704611" y="3666835"/>
            <a:ext cx="1032027" cy="2972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A999A90-E7B9-4117-81AF-2B64CBCFFA23}"/>
              </a:ext>
            </a:extLst>
          </p:cNvPr>
          <p:cNvSpPr txBox="1">
            <a:spLocks/>
          </p:cNvSpPr>
          <p:nvPr/>
        </p:nvSpPr>
        <p:spPr>
          <a:xfrm>
            <a:off x="6803361" y="4706978"/>
            <a:ext cx="1944000" cy="28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Post. echelon disease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937D911-0035-4ECE-88A1-B90DEA123938}"/>
              </a:ext>
            </a:extLst>
          </p:cNvPr>
          <p:cNvSpPr txBox="1"/>
          <p:nvPr/>
        </p:nvSpPr>
        <p:spPr>
          <a:xfrm>
            <a:off x="8361217" y="775855"/>
            <a:ext cx="321944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If level V not resected then offer radiotherapy</a:t>
            </a:r>
          </a:p>
        </p:txBody>
      </p:sp>
    </p:spTree>
    <p:extLst>
      <p:ext uri="{BB962C8B-B14F-4D97-AF65-F5344CB8AC3E}">
        <p14:creationId xmlns:p14="http://schemas.microsoft.com/office/powerpoint/2010/main" val="28382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C3EC8E-B553-4CE2-A2A2-5E0FA03A4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Role of Sentinel Node Biopsy</a:t>
            </a:r>
            <a:br>
              <a:rPr lang="en-GB" dirty="0"/>
            </a:br>
            <a:r>
              <a:rPr lang="en-GB" sz="1800" b="0" i="0" u="none" strike="noStrike" baseline="0" dirty="0">
                <a:latin typeface="AdvOT596495f2"/>
              </a:rPr>
              <a:t>Sagar </a:t>
            </a:r>
            <a:r>
              <a:rPr lang="en-GB" sz="1800" b="0" i="0" u="none" strike="noStrike" baseline="0" dirty="0" err="1">
                <a:latin typeface="AdvOT596495f2"/>
              </a:rPr>
              <a:t>Kansaraa</a:t>
            </a:r>
            <a:r>
              <a:rPr lang="en-GB" sz="1800" b="0" i="0" u="none" strike="noStrike" baseline="0" dirty="0">
                <a:latin typeface="AdvOT596495f2"/>
              </a:rPr>
              <a:t> et al Surgical management of non melanoma skin cancer of the head and neck                                         </a:t>
            </a:r>
            <a:r>
              <a:rPr lang="en-GB" sz="1600" b="0" i="0" u="none" strike="noStrike" baseline="0" dirty="0">
                <a:latin typeface="AdvOT596495f2"/>
              </a:rPr>
              <a:t>Oral Oncology Volume 100, January 2020, 104485</a:t>
            </a:r>
            <a:r>
              <a:rPr lang="en-GB" sz="1800" b="0" i="0" u="none" strike="noStrike" baseline="0" dirty="0">
                <a:latin typeface="AdvOT596495f2"/>
              </a:rPr>
              <a:t/>
            </a:r>
            <a:br>
              <a:rPr lang="en-GB" sz="1800" b="0" i="0" u="none" strike="noStrike" baseline="0" dirty="0">
                <a:latin typeface="AdvOT596495f2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DBB876-67C9-4C30-987F-2A32A7D74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sz="1800" b="0" i="0" u="none" strike="noStrike" baseline="0" dirty="0">
                <a:latin typeface="AdvOT596495f2"/>
              </a:rPr>
              <a:t>Sentinel lymph node biopsy (SLNB) has gained traction in the context of a clinically negative neck.</a:t>
            </a:r>
          </a:p>
          <a:p>
            <a:pPr algn="l"/>
            <a:r>
              <a:rPr lang="en-GB" sz="1800" dirty="0">
                <a:latin typeface="AdvOT596495f2"/>
              </a:rPr>
              <a:t>Studies show rates of occult metastases in high risk SCC is 5-11.3%</a:t>
            </a:r>
          </a:p>
          <a:p>
            <a:pPr algn="l"/>
            <a:r>
              <a:rPr lang="en-GB" sz="1800" b="0" i="0" u="none" strike="noStrike" baseline="0" dirty="0">
                <a:latin typeface="AdvOT596495f2"/>
              </a:rPr>
              <a:t>Factors found to be associated with occult metastasis included </a:t>
            </a:r>
            <a:r>
              <a:rPr lang="en-GB" sz="1800" b="0" i="0" u="none" strike="noStrike" baseline="0" dirty="0" err="1">
                <a:latin typeface="AdvOT596495f2"/>
              </a:rPr>
              <a:t>lymphovascular</a:t>
            </a:r>
            <a:r>
              <a:rPr lang="en-GB" sz="1800" b="0" i="0" u="none" strike="noStrike" baseline="0" dirty="0">
                <a:latin typeface="AdvOT596495f2"/>
              </a:rPr>
              <a:t> invasion, perineural invasion, and size of tumour.</a:t>
            </a:r>
          </a:p>
          <a:p>
            <a:pPr algn="l"/>
            <a:r>
              <a:rPr lang="en-GB" sz="1800" b="0" i="0" u="none" strike="noStrike" baseline="0" dirty="0">
                <a:latin typeface="AdvOT596495f2"/>
              </a:rPr>
              <a:t>SLNB may increase survival in high risk cutaneous SCC, suggesting that SLNB possesses signi</a:t>
            </a:r>
            <a:r>
              <a:rPr lang="en-GB" sz="1800" b="0" i="0" u="none" strike="noStrike" baseline="0" dirty="0">
                <a:latin typeface="AdvOT596495f2+fb"/>
              </a:rPr>
              <a:t>fi</a:t>
            </a:r>
            <a:r>
              <a:rPr lang="en-GB" sz="1800" b="0" i="0" u="none" strike="noStrike" baseline="0" dirty="0">
                <a:latin typeface="AdvOT596495f2"/>
              </a:rPr>
              <a:t>cant clinical utility</a:t>
            </a:r>
          </a:p>
          <a:p>
            <a:r>
              <a:rPr lang="en-GB" sz="1800" dirty="0">
                <a:latin typeface="AdvOT596495f2"/>
              </a:rPr>
              <a:t>Might be of use to distinguish between anterior echelon and posterior echelon disease</a:t>
            </a:r>
          </a:p>
        </p:txBody>
      </p:sp>
    </p:spTree>
    <p:extLst>
      <p:ext uri="{BB962C8B-B14F-4D97-AF65-F5344CB8AC3E}">
        <p14:creationId xmlns:p14="http://schemas.microsoft.com/office/powerpoint/2010/main" val="14015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14890D-2260-4C7E-B5F7-CC83E5663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19B30F-97EA-4F72-8E9E-C030C3B97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much parotid – total vs superficial?</a:t>
            </a:r>
          </a:p>
          <a:p>
            <a:r>
              <a:rPr lang="en-GB" dirty="0"/>
              <a:t>Adjuvant radiotherapy? Therapeutic vs prophylactic dose to parotid bed.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20031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6BCBFB-BBC7-42F1-95CD-058E172363A0}">
  <ds:schemaRefs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71af3243-3dd4-4a8d-8c0d-dd76da1f02a5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{717DA532-BCFC-4CF8-ADD7-BA4AD70AABF1}tf11531919_win32</Template>
  <TotalTime>250</TotalTime>
  <Words>516</Words>
  <Application>Microsoft Office PowerPoint</Application>
  <PresentationFormat>Custom</PresentationFormat>
  <Paragraphs>65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SavonVTI</vt:lpstr>
      <vt:lpstr>Surgical Management of the parotid and neck in metastatic cutaneous skin cancer</vt:lpstr>
      <vt:lpstr>PowerPoint Presentation</vt:lpstr>
      <vt:lpstr>Important</vt:lpstr>
      <vt:lpstr>PowerPoint Presentation</vt:lpstr>
      <vt:lpstr>Non-melanoma skin cancer: United Kingdom National Multidisciplinary Guidelines C NEWLANDS et al The Journal of Laryngology &amp; Otology (2016), 130 (Suppl. S2), S125–S132.</vt:lpstr>
      <vt:lpstr>PowerPoint Presentation</vt:lpstr>
      <vt:lpstr>PowerPoint Presentation</vt:lpstr>
      <vt:lpstr>Role of Sentinel Node Biopsy Sagar Kansaraa et al Surgical management of non melanoma skin cancer of the head and neck                                         Oral Oncology Volume 100, January 2020, 104485 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Surgical Management of the parotid and neck in metastatic cutaneous skin cancer</dc:title>
  <dc:creator>Mr Etienne Botha</dc:creator>
  <cp:lastModifiedBy>Dunderdale, Helen</cp:lastModifiedBy>
  <cp:revision>116</cp:revision>
  <dcterms:created xsi:type="dcterms:W3CDTF">2020-09-13T07:21:43Z</dcterms:created>
  <dcterms:modified xsi:type="dcterms:W3CDTF">2020-09-15T07:54:49Z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