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8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1" r:id="rId16"/>
    <p:sldId id="282" r:id="rId17"/>
    <p:sldId id="283" r:id="rId18"/>
    <p:sldId id="271" r:id="rId19"/>
    <p:sldId id="286" r:id="rId20"/>
    <p:sldId id="272" r:id="rId21"/>
    <p:sldId id="273" r:id="rId22"/>
    <p:sldId id="287" r:id="rId23"/>
    <p:sldId id="278" r:id="rId24"/>
    <p:sldId id="288" r:id="rId25"/>
    <p:sldId id="285" r:id="rId26"/>
    <p:sldId id="279" r:id="rId2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EA"/>
          </a:solidFill>
        </a:fill>
      </a:tcStyle>
    </a:wholeTbl>
    <a:band2H>
      <a:tcTxStyle/>
      <a:tcStyle>
        <a:tcBdr/>
        <a:fill>
          <a:solidFill>
            <a:srgbClr val="E6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EF1"/>
          </a:solidFill>
        </a:fill>
      </a:tcStyle>
    </a:wholeTbl>
    <a:band2H>
      <a:tcTxStyle/>
      <a:tcStyle>
        <a:tcBdr/>
        <a:fill>
          <a:solidFill>
            <a:srgbClr val="E6F6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9CE"/>
          </a:solidFill>
        </a:fill>
      </a:tcStyle>
    </a:wholeTbl>
    <a:band2H>
      <a:tcTxStyle/>
      <a:tcStyle>
        <a:tcBdr/>
        <a:fill>
          <a:solidFill>
            <a:srgbClr val="F0F4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5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62627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onstantia"/>
      </a:defRPr>
    </a:lvl1pPr>
    <a:lvl2pPr indent="228600" latinLnBrk="0">
      <a:defRPr sz="1200">
        <a:latin typeface="+mn-lt"/>
        <a:ea typeface="+mn-ea"/>
        <a:cs typeface="+mn-cs"/>
        <a:sym typeface="Constantia"/>
      </a:defRPr>
    </a:lvl2pPr>
    <a:lvl3pPr indent="457200" latinLnBrk="0">
      <a:defRPr sz="1200">
        <a:latin typeface="+mn-lt"/>
        <a:ea typeface="+mn-ea"/>
        <a:cs typeface="+mn-cs"/>
        <a:sym typeface="Constantia"/>
      </a:defRPr>
    </a:lvl3pPr>
    <a:lvl4pPr indent="685800" latinLnBrk="0">
      <a:defRPr sz="1200">
        <a:latin typeface="+mn-lt"/>
        <a:ea typeface="+mn-ea"/>
        <a:cs typeface="+mn-cs"/>
        <a:sym typeface="Constantia"/>
      </a:defRPr>
    </a:lvl4pPr>
    <a:lvl5pPr indent="914400" latinLnBrk="0">
      <a:defRPr sz="1200">
        <a:latin typeface="+mn-lt"/>
        <a:ea typeface="+mn-ea"/>
        <a:cs typeface="+mn-cs"/>
        <a:sym typeface="Constantia"/>
      </a:defRPr>
    </a:lvl5pPr>
    <a:lvl6pPr indent="1143000" latinLnBrk="0">
      <a:defRPr sz="1200">
        <a:latin typeface="+mn-lt"/>
        <a:ea typeface="+mn-ea"/>
        <a:cs typeface="+mn-cs"/>
        <a:sym typeface="Constantia"/>
      </a:defRPr>
    </a:lvl6pPr>
    <a:lvl7pPr indent="1371600" latinLnBrk="0">
      <a:defRPr sz="1200">
        <a:latin typeface="+mn-lt"/>
        <a:ea typeface="+mn-ea"/>
        <a:cs typeface="+mn-cs"/>
        <a:sym typeface="Constantia"/>
      </a:defRPr>
    </a:lvl7pPr>
    <a:lvl8pPr indent="1600200" latinLnBrk="0">
      <a:defRPr sz="1200">
        <a:latin typeface="+mn-lt"/>
        <a:ea typeface="+mn-ea"/>
        <a:cs typeface="+mn-cs"/>
        <a:sym typeface="Constantia"/>
      </a:defRPr>
    </a:lvl8pPr>
    <a:lvl9pPr indent="1828800" latinLnBrk="0">
      <a:defRPr sz="1200">
        <a:latin typeface="+mn-lt"/>
        <a:ea typeface="+mn-ea"/>
        <a:cs typeface="+mn-cs"/>
        <a:sym typeface="Constanti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Study presented at Rome conference</a:t>
            </a:r>
          </a:p>
          <a:p>
            <a:endParaRPr/>
          </a:p>
          <a:p>
            <a:r>
              <a:t>Primary outcome &gt; 20% VAS and &gt;20 % toxicity reduction. 200 pts powered to detect the &gt;20% reduction</a:t>
            </a:r>
          </a:p>
          <a:p>
            <a:r>
              <a:t>Showed reduction in VAS and toxicity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</p:spPr>
        <p:txBody>
          <a:bodyPr/>
          <a:lstStyle>
            <a:lvl1pPr algn="r">
              <a:defRPr sz="5600" b="1">
                <a:solidFill>
                  <a:srgbClr val="4DE1EA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3400" y="2421405"/>
            <a:ext cx="7854696" cy="1314451"/>
          </a:xfrm>
          <a:prstGeom prst="rect">
            <a:avLst/>
          </a:prstGeom>
        </p:spPr>
        <p:txBody>
          <a:bodyPr lIns="0" tIns="0" rIns="0" bIns="0"/>
          <a:lstStyle>
            <a:lvl1pPr marL="0" marR="45719" indent="0" algn="r">
              <a:buClrTx/>
              <a:buSzTx/>
              <a:buNone/>
              <a:defRPr>
                <a:solidFill>
                  <a:srgbClr val="FFFFFF"/>
                </a:solidFill>
              </a:defRPr>
            </a:lvl1pPr>
            <a:lvl2pPr marL="0" marR="45719" indent="457200" algn="r">
              <a:buClrTx/>
              <a:buSzTx/>
              <a:buNone/>
              <a:defRPr>
                <a:solidFill>
                  <a:srgbClr val="FFFFFF"/>
                </a:solidFill>
              </a:defRPr>
            </a:lvl2pPr>
            <a:lvl3pPr marL="0" marR="45719" indent="914400" algn="r">
              <a:buClrTx/>
              <a:buSzTx/>
              <a:buNone/>
              <a:defRPr>
                <a:solidFill>
                  <a:srgbClr val="FFFFFF"/>
                </a:solidFill>
              </a:defRPr>
            </a:lvl3pPr>
            <a:lvl4pPr marL="0" marR="45719" indent="1371600" algn="r">
              <a:buClrTx/>
              <a:buSzTx/>
              <a:buNone/>
              <a:defRPr>
                <a:solidFill>
                  <a:srgbClr val="FFFFFF"/>
                </a:solidFill>
              </a:defRPr>
            </a:lvl4pPr>
            <a:lvl5pPr marL="0" marR="45719" indent="1828800" algn="r">
              <a:buClrTx/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D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xfrm>
            <a:off x="6629400" y="685801"/>
            <a:ext cx="2057400" cy="390882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685801"/>
            <a:ext cx="6019800" cy="390882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BAAB-8032-4251-ABC0-C19C9E4BD685}" type="datetimeFigureOut">
              <a:rPr lang="en-GB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18/10/2019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BDECF-E94B-472D-87F2-89DDBCFAB1F0}" type="slidenum">
              <a:rPr lang="en-GB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47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9330B-AB69-4D21-8E01-988D8CE5B303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18/10/2019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C409B-D874-4C3B-BCFC-C76A8E1B4666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43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649E-54B2-4C63-8149-8C5D4D4F611B}" type="datetimeFigureOut">
              <a:rPr lang="en-GB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18/10/2019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CE73D-4B42-48DB-9B51-954DFCAE915E}" type="slidenum">
              <a:rPr lang="en-GB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83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EC45D-1054-4450-A976-4F8FBA05C671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18/10/2019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49CD4-7223-4776-A1D1-3BBA354087DE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48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0C137-45E0-4103-9533-ABDDE21F45B1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18/10/2019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567CA-32C5-4C91-AC79-7BE793AB2DC6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75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04D51-DAA9-499B-B5C2-D94C64206564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18/10/2019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84C2-F0A5-47E0-B43B-3F4025F5AA94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73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18C86-C457-45C2-A1B4-0841168F2BB3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18/10/2019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748F0-C7E0-4CE3-8F89-0844F3E6BFF2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2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C5C96-5DB8-48AC-B034-A640D829DCA2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18/10/2019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6693A-8A7E-467D-9379-1F0605D5D44C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34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831056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1">
              <a:defRPr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6" y="4019551"/>
            <a:ext cx="155575" cy="11668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1">
              <a:defRPr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1">
              <a:defRPr/>
            </a:pPr>
            <a:endParaRPr lang="en-US" kern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1">
              <a:defRPr/>
            </a:pPr>
            <a:endParaRPr lang="en-US" kern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6EBA2-6450-4B46-8048-A75AC1264391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18/10/2019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6AD60-7EA6-4D5E-B221-B36B77287538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6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65DCE-B8A6-49BC-B2F2-9923EEC0EF62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18/10/2019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9B96C-A4CB-4AC5-AE01-58AA84103857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6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8372C-0956-43A1-AD48-FD913F955DC6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18/10/2019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C5525-9346-479A-BA7F-5FBAA0DB28E0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5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30357" y="987555"/>
            <a:ext cx="7772401" cy="1021843"/>
          </a:xfrm>
          <a:prstGeom prst="rect">
            <a:avLst/>
          </a:prstGeom>
        </p:spPr>
        <p:txBody>
          <a:bodyPr/>
          <a:lstStyle>
            <a:lvl1pPr>
              <a:defRPr sz="5600" b="1">
                <a:solidFill>
                  <a:srgbClr val="4BE4AD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0357" y="2028501"/>
            <a:ext cx="7772401" cy="113228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1pPr>
            <a:lvl2pPr marL="0" indent="393699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2pPr>
            <a:lvl3pPr marL="0" indent="668337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3pPr>
            <a:lvl4pPr marL="0" indent="977900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4pPr>
            <a:lvl5pPr marL="0" indent="1252537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D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457200" y="528069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</p:spPr>
        <p:txBody>
          <a:bodyPr/>
          <a:lstStyle>
            <a:lvl3pPr marL="988218" indent="-319881"/>
            <a:lvl4pPr marL="1280583" indent="-302683"/>
            <a:lvl5pPr marL="1555221" indent="-302683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457200" y="528069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391438"/>
            <a:ext cx="4040188" cy="49451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500"/>
              </a:spcBef>
              <a:buClrTx/>
              <a:buSzTx/>
              <a:buNone/>
              <a:defRPr sz="2400" b="1">
                <a:solidFill>
                  <a:srgbClr val="04617B"/>
                </a:solidFill>
              </a:defRPr>
            </a:lvl1pPr>
            <a:lvl2pPr marL="0" indent="393699">
              <a:spcBef>
                <a:spcPts val="500"/>
              </a:spcBef>
              <a:buClrTx/>
              <a:buSzTx/>
              <a:buNone/>
              <a:defRPr sz="2400" b="1">
                <a:solidFill>
                  <a:srgbClr val="04617B"/>
                </a:solidFill>
              </a:defRPr>
            </a:lvl2pPr>
            <a:lvl3pPr marL="0" indent="668337">
              <a:spcBef>
                <a:spcPts val="500"/>
              </a:spcBef>
              <a:buClrTx/>
              <a:buSzTx/>
              <a:buNone/>
              <a:defRPr sz="2400" b="1">
                <a:solidFill>
                  <a:srgbClr val="04617B"/>
                </a:solidFill>
              </a:defRPr>
            </a:lvl3pPr>
            <a:lvl4pPr marL="0" indent="977900">
              <a:spcBef>
                <a:spcPts val="500"/>
              </a:spcBef>
              <a:buClrTx/>
              <a:buSzTx/>
              <a:buNone/>
              <a:defRPr sz="2400" b="1">
                <a:solidFill>
                  <a:srgbClr val="04617B"/>
                </a:solidFill>
              </a:defRPr>
            </a:lvl4pPr>
            <a:lvl5pPr marL="0" indent="1252537">
              <a:spcBef>
                <a:spcPts val="500"/>
              </a:spcBef>
              <a:buClrTx/>
              <a:buSzTx/>
              <a:buNone/>
              <a:defRPr sz="2400" b="1">
                <a:solidFill>
                  <a:srgbClr val="04617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45026" y="1394819"/>
            <a:ext cx="4041776" cy="491133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indent="0">
              <a:spcBef>
                <a:spcPts val="500"/>
              </a:spcBef>
              <a:buClrTx/>
              <a:buSzTx/>
              <a:buNone/>
              <a:defRPr sz="2400" b="1">
                <a:solidFill>
                  <a:srgbClr val="04617B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685800" y="385765"/>
            <a:ext cx="2743200" cy="8715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257300"/>
            <a:ext cx="2743200" cy="3429000"/>
          </a:xfrm>
          <a:prstGeom prst="rect">
            <a:avLst/>
          </a:prstGeom>
        </p:spPr>
        <p:txBody>
          <a:bodyPr lIns="18288" tIns="18288" rIns="18288" bIns="18288"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639762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187450">
              <a:spcBef>
                <a:spcPts val="300"/>
              </a:spcBef>
              <a:buClrTx/>
              <a:buSzTx/>
              <a:buNone/>
              <a:defRPr sz="1400"/>
            </a:lvl4pPr>
            <a:lvl5pPr marL="0" indent="1462087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nip and Round Single Corner Rectangle 4"/>
          <p:cNvSpPr/>
          <p:nvPr/>
        </p:nvSpPr>
        <p:spPr>
          <a:xfrm rot="420000" flipV="1">
            <a:off x="3165475" y="830265"/>
            <a:ext cx="5257800" cy="3086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138" y="0"/>
                </a:lnTo>
                <a:lnTo>
                  <a:pt x="21600" y="788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</a:ln>
          <a:effectLst>
            <a:outerShdw blurRad="63500" dist="38500" dir="75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Right Triangle 5"/>
          <p:cNvSpPr/>
          <p:nvPr/>
        </p:nvSpPr>
        <p:spPr>
          <a:xfrm rot="420000" flipV="1">
            <a:off x="8004181" y="4019553"/>
            <a:ext cx="155575" cy="117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bevel/>
          </a:ln>
          <a:effectLst>
            <a:outerShdw blurRad="25400" dist="6350" dir="12900000" rotWithShape="0">
              <a:srgbClr val="000000">
                <a:alpha val="47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Freeform 6"/>
          <p:cNvSpPr/>
          <p:nvPr/>
        </p:nvSpPr>
        <p:spPr>
          <a:xfrm flipV="1">
            <a:off x="-9525" y="4362450"/>
            <a:ext cx="9163050" cy="781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9" name="Freeform 7"/>
          <p:cNvSpPr/>
          <p:nvPr/>
        </p:nvSpPr>
        <p:spPr>
          <a:xfrm flipV="1">
            <a:off x="4381500" y="4688849"/>
            <a:ext cx="4762500" cy="454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609605" y="882746"/>
            <a:ext cx="2212849" cy="1186968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121591"/>
            <a:ext cx="2209800" cy="163449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ClrTx/>
              <a:buSzTx/>
              <a:buNone/>
              <a:defRPr sz="1300"/>
            </a:lvl1pPr>
            <a:lvl2pPr>
              <a:spcBef>
                <a:spcPts val="200"/>
              </a:spcBef>
              <a:buClrTx/>
              <a:defRPr sz="1300"/>
            </a:lvl2pPr>
            <a:lvl3pPr marL="988218" indent="-319881">
              <a:spcBef>
                <a:spcPts val="200"/>
              </a:spcBef>
              <a:buClrTx/>
              <a:defRPr sz="1300"/>
            </a:lvl3pPr>
            <a:lvl4pPr marL="1280583" indent="-302683">
              <a:spcBef>
                <a:spcPts val="200"/>
              </a:spcBef>
              <a:buClrTx/>
              <a:defRPr sz="1300"/>
            </a:lvl4pPr>
            <a:lvl5pPr marL="1555221" indent="-302683">
              <a:spcBef>
                <a:spcPts val="200"/>
              </a:spcBef>
              <a:buClrTx/>
              <a:defRPr sz="1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Picture Placeholder 2"/>
          <p:cNvSpPr>
            <a:spLocks noGrp="1"/>
          </p:cNvSpPr>
          <p:nvPr>
            <p:ph type="pic" sz="half" idx="13"/>
          </p:nvPr>
        </p:nvSpPr>
        <p:spPr>
          <a:xfrm rot="420000">
            <a:off x="3485799" y="899638"/>
            <a:ext cx="4617721" cy="2948940"/>
          </a:xfrm>
          <a:prstGeom prst="rect">
            <a:avLst/>
          </a:prstGeom>
          <a:ln w="3175" cap="rnd">
            <a:solidFill>
              <a:srgbClr val="C0C0C0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>
          <a:xfrm>
            <a:off x="-9525" y="-6350"/>
            <a:ext cx="9163050" cy="781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Freeform 7"/>
          <p:cNvSpPr/>
          <p:nvPr/>
        </p:nvSpPr>
        <p:spPr>
          <a:xfrm>
            <a:off x="4381500" y="-6350"/>
            <a:ext cx="4762500" cy="456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" name="Group 1"/>
          <p:cNvGrpSpPr/>
          <p:nvPr/>
        </p:nvGrpSpPr>
        <p:grpSpPr>
          <a:xfrm>
            <a:off x="-25423" y="-66211"/>
            <a:ext cx="9190322" cy="902341"/>
            <a:chOff x="0" y="0"/>
            <a:chExt cx="9190321" cy="902339"/>
          </a:xfrm>
        </p:grpSpPr>
        <p:sp>
          <p:nvSpPr>
            <p:cNvPr id="4" name="Freeform 11"/>
            <p:cNvSpPr/>
            <p:nvPr/>
          </p:nvSpPr>
          <p:spPr>
            <a:xfrm rot="21435692">
              <a:off x="5878" y="218625"/>
              <a:ext cx="9163016" cy="465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" name="Freeform 12"/>
            <p:cNvSpPr/>
            <p:nvPr/>
          </p:nvSpPr>
          <p:spPr>
            <a:xfrm rot="21435692">
              <a:off x="10705" y="273583"/>
              <a:ext cx="9175779" cy="37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457200" y="528640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450978"/>
            <a:ext cx="8229600" cy="3292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8873" y="4857236"/>
            <a:ext cx="177933" cy="18466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73050" marR="0" indent="-2730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95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1pPr>
      <a:lvl2pPr marL="660268" marR="0" indent="-26656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85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2pPr>
      <a:lvl3pPr marL="972986" marR="0" indent="-30464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70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3pPr>
      <a:lvl4pPr marL="1250314" marR="0" indent="-272414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65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4pPr>
      <a:lvl5pPr marL="1524952" marR="0" indent="-272414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65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5pPr>
      <a:lvl6pPr marL="1830832" marR="0" indent="-30378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80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6pPr>
      <a:lvl7pPr marL="2034539" marR="0" indent="-29717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80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7pPr>
      <a:lvl8pPr marL="2308860" marR="0" indent="-29717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8pPr>
      <a:lvl9pPr marL="2625634" marR="0" indent="-339634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953"/>
            <a:ext cx="9163050" cy="7810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1">
              <a:defRPr/>
            </a:pPr>
            <a:endParaRPr lang="en-US" kern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953"/>
            <a:ext cx="4762500" cy="478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1">
              <a:defRPr/>
            </a:pPr>
            <a:endParaRPr lang="en-US" kern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52863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51373"/>
            <a:ext cx="8229600" cy="32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0B9A44-00DF-4C55-8C4B-240337C233DB}" type="datetimeFigureOut">
              <a:rPr lang="en-GB" kern="120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18/10/2019</a:t>
            </a:fld>
            <a:endParaRPr lang="en-GB" kern="120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kern="120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75817E-CFF6-4BC6-9C58-6A82E5EE2449}" type="slidenum">
              <a:rPr lang="en-GB" kern="120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 kern="120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152400"/>
            <a:ext cx="9180513" cy="48577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1">
                <a:defRPr/>
              </a:pPr>
              <a:endParaRPr lang="en-US" kern="12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1">
                <a:defRPr/>
              </a:pPr>
              <a:endParaRPr lang="en-US" kern="1200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49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hyperlink" Target="mailto:Bethany.wright1@nhs.net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mesothelioma.uk.com/information-support/information/symptoms-and-controlling-them/#pa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/>
          <p:cNvSpPr txBox="1">
            <a:spLocks noGrp="1"/>
          </p:cNvSpPr>
          <p:nvPr>
            <p:ph type="ctrTitle"/>
          </p:nvPr>
        </p:nvSpPr>
        <p:spPr>
          <a:xfrm>
            <a:off x="1331640" y="1059582"/>
            <a:ext cx="6408712" cy="1371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4700">
                <a:effectLst>
                  <a:outerShdw blurRad="35814" dist="23876" dir="5400000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 algn="ctr"/>
            <a:r>
              <a:rPr dirty="0"/>
              <a:t>Interventions for intractable cancer pain</a:t>
            </a:r>
          </a:p>
        </p:txBody>
      </p:sp>
      <p:sp>
        <p:nvSpPr>
          <p:cNvPr id="121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3563889" y="3003550"/>
            <a:ext cx="4895900" cy="864344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algn="ctr" defTabSz="859536">
              <a:spcBef>
                <a:spcPts val="500"/>
              </a:spcBef>
              <a:defRPr sz="282"/>
            </a:pPr>
            <a:endParaRPr sz="1504" dirty="0"/>
          </a:p>
          <a:p>
            <a:pPr marR="0" algn="ctr" defTabSz="859536">
              <a:spcBef>
                <a:spcPts val="400"/>
              </a:spcBef>
              <a:defRPr sz="1879"/>
            </a:pPr>
            <a:r>
              <a:rPr dirty="0" err="1"/>
              <a:t>Dr</a:t>
            </a:r>
            <a:r>
              <a:rPr dirty="0"/>
              <a:t> Nilesh </a:t>
            </a:r>
            <a:r>
              <a:rPr dirty="0" smtClean="0"/>
              <a:t>Chauhan</a:t>
            </a:r>
            <a:r>
              <a:rPr sz="1504" dirty="0" smtClean="0"/>
              <a:t> </a:t>
            </a:r>
            <a:endParaRPr lang="en-GB" sz="1504" dirty="0" smtClean="0"/>
          </a:p>
          <a:p>
            <a:pPr marR="0" algn="ctr" defTabSz="859536">
              <a:spcBef>
                <a:spcPts val="400"/>
              </a:spcBef>
              <a:defRPr sz="1879"/>
            </a:pPr>
            <a:r>
              <a:rPr sz="1504" dirty="0" smtClean="0"/>
              <a:t>Consultant </a:t>
            </a:r>
            <a:r>
              <a:rPr sz="1504" dirty="0"/>
              <a:t>In Anaesthesia &amp; Pain management </a:t>
            </a:r>
            <a:r>
              <a:rPr sz="1504" dirty="0" smtClean="0"/>
              <a:t>UHB</a:t>
            </a:r>
            <a:endParaRPr sz="1504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F21697E4-BD2E-4A5A-BD1F-5274987C77F5-L0-001.png" descr="F21697E4-BD2E-4A5A-BD1F-5274987C77F5-L0-001.png"/>
          <p:cNvPicPr>
            <a:picLocks noChangeAspect="1"/>
          </p:cNvPicPr>
          <p:nvPr/>
        </p:nvPicPr>
        <p:blipFill rotWithShape="1">
          <a:blip r:embed="rId2">
            <a:extLst/>
          </a:blip>
          <a:srcRect t="16185" b="8626"/>
          <a:stretch/>
        </p:blipFill>
        <p:spPr>
          <a:xfrm>
            <a:off x="2483768" y="843558"/>
            <a:ext cx="7128792" cy="401999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95536" y="483521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Side effects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3BA18D1A-1D4B-48DC-B74E-5B5037458601-L0-001.png" descr="3BA18D1A-1D4B-48DC-B74E-5B5037458601-L0-001.png"/>
          <p:cNvPicPr>
            <a:picLocks noChangeAspect="1"/>
          </p:cNvPicPr>
          <p:nvPr/>
        </p:nvPicPr>
        <p:blipFill rotWithShape="1">
          <a:blip r:embed="rId2">
            <a:extLst/>
          </a:blip>
          <a:srcRect t="19104" b="13840"/>
          <a:stretch/>
        </p:blipFill>
        <p:spPr>
          <a:xfrm>
            <a:off x="1739501" y="1419677"/>
            <a:ext cx="7404505" cy="37238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395536" y="483521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Survival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907704" y="4948014"/>
            <a:ext cx="1584176" cy="36933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onstant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CD9C24D2-E05D-4E6F-9D26-30084587C949-L0-001.png" descr="CD9C24D2-E05D-4E6F-9D26-30084587C949-L0-001.png"/>
          <p:cNvPicPr>
            <a:picLocks noChangeAspect="1"/>
          </p:cNvPicPr>
          <p:nvPr/>
        </p:nvPicPr>
        <p:blipFill>
          <a:blip r:embed="rId2">
            <a:extLst/>
          </a:blip>
          <a:srcRect t="5032" b="8388"/>
          <a:stretch>
            <a:fillRect/>
          </a:stretch>
        </p:blipFill>
        <p:spPr>
          <a:xfrm>
            <a:off x="1070570" y="627535"/>
            <a:ext cx="7002894" cy="44404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xfrm>
            <a:off x="251520" y="514099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ITDD – eligible criteria</a:t>
            </a:r>
          </a:p>
        </p:txBody>
      </p:sp>
      <p:sp>
        <p:nvSpPr>
          <p:cNvPr id="16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450975"/>
            <a:ext cx="8229600" cy="35687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rPr dirty="0"/>
              <a:t>Severe pain of known origin that has failed to be satisfactorily managed despite conventional and </a:t>
            </a:r>
            <a:r>
              <a:rPr dirty="0" err="1"/>
              <a:t>specialised</a:t>
            </a:r>
            <a:r>
              <a:rPr dirty="0"/>
              <a:t> pain management </a:t>
            </a:r>
            <a:r>
              <a:rPr i="1" dirty="0"/>
              <a:t>or </a:t>
            </a:r>
            <a:r>
              <a:rPr dirty="0"/>
              <a:t>where that pain control is partially achieved but with unacceptable side effects. </a:t>
            </a:r>
          </a:p>
          <a:p>
            <a:pPr>
              <a:defRPr sz="500"/>
            </a:pPr>
            <a:endParaRPr dirty="0"/>
          </a:p>
          <a:p>
            <a:pPr>
              <a:spcBef>
                <a:spcPts val="400"/>
              </a:spcBef>
              <a:defRPr sz="2000"/>
            </a:pPr>
            <a:r>
              <a:rPr dirty="0"/>
              <a:t>Pain usually perceived below the diaphragm (e.g. spinal, pelvic or lower limb </a:t>
            </a:r>
            <a:r>
              <a:rPr dirty="0" err="1"/>
              <a:t>tumour</a:t>
            </a:r>
            <a:r>
              <a:rPr dirty="0"/>
              <a:t>). </a:t>
            </a:r>
          </a:p>
          <a:p>
            <a:pPr>
              <a:defRPr sz="500"/>
            </a:pPr>
            <a:endParaRPr dirty="0"/>
          </a:p>
          <a:p>
            <a:pPr>
              <a:spcBef>
                <a:spcPts val="400"/>
              </a:spcBef>
              <a:defRPr sz="2000"/>
            </a:pPr>
            <a:r>
              <a:rPr dirty="0"/>
              <a:t>A trial of properly managed oral/transdermal opioids has achieved some pain reduction however continued use is limited by high opioid toxicity.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9" y="195487"/>
            <a:ext cx="4264075" cy="63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434514"/>
            <a:ext cx="8229600" cy="356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73050" marR="0" indent="-2730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●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nstantia"/>
              </a:defRPr>
            </a:lvl1pPr>
            <a:lvl2pPr marL="660268" marR="0" indent="-266568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5000"/>
              <a:buFontTx/>
              <a:buChar char="●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nstantia"/>
              </a:defRPr>
            </a:lvl2pPr>
            <a:lvl3pPr marL="972986" marR="0" indent="-30464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0000"/>
              <a:buFontTx/>
              <a:buChar char="●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nstantia"/>
              </a:defRPr>
            </a:lvl3pPr>
            <a:lvl4pPr marL="1250314" marR="0" indent="-272414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65000"/>
              <a:buFontTx/>
              <a:buChar char="●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nstantia"/>
              </a:defRPr>
            </a:lvl4pPr>
            <a:lvl5pPr marL="1524952" marR="0" indent="-272414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65000"/>
              <a:buFontTx/>
              <a:buChar char="●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nstantia"/>
              </a:defRPr>
            </a:lvl5pPr>
            <a:lvl6pPr marL="1830832" marR="0" indent="-303783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Char char="●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nstantia"/>
              </a:defRPr>
            </a:lvl6pPr>
            <a:lvl7pPr marL="2034539" marR="0" indent="-29717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Char char="●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nstantia"/>
              </a:defRPr>
            </a:lvl7pPr>
            <a:lvl8pPr marL="2308860" marR="0" indent="-29717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nstantia"/>
              </a:defRPr>
            </a:lvl8pPr>
            <a:lvl9pPr marL="2625634" marR="0" indent="-339634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onstantia"/>
              </a:defRPr>
            </a:lvl9pPr>
          </a:lstStyle>
          <a:p>
            <a:pPr hangingPunct="1">
              <a:spcBef>
                <a:spcPts val="400"/>
              </a:spcBef>
              <a:defRPr sz="2000"/>
            </a:pPr>
            <a:r>
              <a:rPr lang="en-GB" sz="2000" dirty="0" smtClean="0"/>
              <a:t>Consideration of social and medical support systems </a:t>
            </a:r>
          </a:p>
          <a:p>
            <a:pPr hangingPunct="1">
              <a:defRPr sz="500"/>
            </a:pPr>
            <a:endParaRPr lang="en-GB" sz="500" dirty="0" smtClean="0"/>
          </a:p>
          <a:p>
            <a:pPr hangingPunct="1">
              <a:spcBef>
                <a:spcPts val="400"/>
              </a:spcBef>
              <a:defRPr sz="2000"/>
            </a:pPr>
            <a:r>
              <a:rPr lang="en-GB" sz="2000" dirty="0" smtClean="0"/>
              <a:t>Within reasonable distance of UHB and St Peter’s hospice to attend appointments, </a:t>
            </a:r>
          </a:p>
          <a:p>
            <a:pPr hangingPunct="1">
              <a:defRPr sz="500"/>
            </a:pPr>
            <a:endParaRPr lang="en-GB" sz="500" dirty="0" smtClean="0"/>
          </a:p>
          <a:p>
            <a:pPr hangingPunct="1">
              <a:spcBef>
                <a:spcPts val="400"/>
              </a:spcBef>
              <a:defRPr sz="2000"/>
            </a:pPr>
            <a:r>
              <a:rPr lang="en-GB" sz="2000" dirty="0" smtClean="0"/>
              <a:t>Prognosis and life expectancy (&gt;3-6 months), </a:t>
            </a:r>
          </a:p>
          <a:p>
            <a:pPr hangingPunct="1">
              <a:defRPr sz="500"/>
            </a:pPr>
            <a:endParaRPr lang="en-GB" sz="500" dirty="0" smtClean="0"/>
          </a:p>
          <a:p>
            <a:pPr hangingPunct="1">
              <a:spcBef>
                <a:spcPts val="400"/>
              </a:spcBef>
              <a:defRPr sz="2000"/>
            </a:pPr>
            <a:r>
              <a:rPr lang="en-GB" sz="2000" dirty="0" smtClean="0"/>
              <a:t>Fitness to undergo surgery and anaesthesia. </a:t>
            </a:r>
            <a:endParaRPr lang="en-GB" sz="2000" dirty="0"/>
          </a:p>
        </p:txBody>
      </p:sp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xfrm>
            <a:off x="251520" y="514099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ITDD – </a:t>
            </a:r>
            <a:r>
              <a:rPr lang="en-GB" sz="3600" dirty="0" smtClean="0"/>
              <a:t>other</a:t>
            </a:r>
            <a:r>
              <a:rPr sz="3600" dirty="0" smtClean="0"/>
              <a:t> </a:t>
            </a:r>
            <a:r>
              <a:rPr sz="3600" dirty="0"/>
              <a:t>criteria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9" y="195487"/>
            <a:ext cx="4264075" cy="63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2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xfrm>
            <a:off x="251520" y="531238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ITDD – eligible criteria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9" y="195487"/>
            <a:ext cx="4264075" cy="63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457200" y="1450977"/>
            <a:ext cx="8229600" cy="2241550"/>
          </a:xfrm>
          <a:prstGeom prst="rect">
            <a:avLst/>
          </a:prstGeom>
        </p:spPr>
        <p:txBody>
          <a:bodyPr/>
          <a:lstStyle/>
          <a:p>
            <a:pPr marL="341312" indent="-341312">
              <a:lnSpc>
                <a:spcPct val="125000"/>
              </a:lnSpc>
              <a:spcBef>
                <a:spcPts val="400"/>
              </a:spcBef>
              <a:defRPr sz="2500">
                <a:solidFill>
                  <a:srgbClr val="D71A16"/>
                </a:solidFill>
              </a:defRPr>
            </a:pPr>
            <a:r>
              <a:rPr dirty="0"/>
              <a:t>Intractable cancer pain</a:t>
            </a:r>
          </a:p>
          <a:p>
            <a:pPr marL="341312" indent="-341312">
              <a:lnSpc>
                <a:spcPct val="125000"/>
              </a:lnSpc>
              <a:spcBef>
                <a:spcPts val="400"/>
              </a:spcBef>
              <a:defRPr sz="2500">
                <a:solidFill>
                  <a:srgbClr val="D71A16"/>
                </a:solidFill>
              </a:defRPr>
            </a:pPr>
            <a:r>
              <a:rPr dirty="0"/>
              <a:t>VAS &gt; 4 despite 200mg/day oral morphine equivalent</a:t>
            </a:r>
          </a:p>
          <a:p>
            <a:pPr marL="341312" indent="-341312">
              <a:lnSpc>
                <a:spcPct val="125000"/>
              </a:lnSpc>
              <a:spcBef>
                <a:spcPts val="400"/>
              </a:spcBef>
              <a:defRPr sz="2500">
                <a:solidFill>
                  <a:srgbClr val="D71A16"/>
                </a:solidFill>
              </a:defRPr>
            </a:pPr>
            <a:r>
              <a:rPr dirty="0"/>
              <a:t>Prognosis &gt; 3 months</a:t>
            </a:r>
          </a:p>
        </p:txBody>
      </p:sp>
    </p:spTree>
    <p:extLst>
      <p:ext uri="{BB962C8B-B14F-4D97-AF65-F5344CB8AC3E}">
        <p14:creationId xmlns:p14="http://schemas.microsoft.com/office/powerpoint/2010/main" val="31183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xfrm>
            <a:off x="251520" y="514099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ITDD – </a:t>
            </a:r>
            <a:r>
              <a:rPr lang="en-GB" sz="3600" dirty="0" smtClean="0"/>
              <a:t>contraindications</a:t>
            </a:r>
            <a:endParaRPr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9" y="195487"/>
            <a:ext cx="4264075" cy="63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450975"/>
            <a:ext cx="8229600" cy="35687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rPr dirty="0"/>
              <a:t>Pregnancy or nursing mother or planning to get pregnant, 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Any concomitant treatment or medical condition that would render ITDD administration hazardous, 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Infection, 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Un-correctable bleeding disorder, 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Logistical difficulties with after care including pump refills, funding of ongoing ITDD. </a:t>
            </a:r>
          </a:p>
        </p:txBody>
      </p:sp>
    </p:spTree>
    <p:extLst>
      <p:ext uri="{BB962C8B-B14F-4D97-AF65-F5344CB8AC3E}">
        <p14:creationId xmlns:p14="http://schemas.microsoft.com/office/powerpoint/2010/main" val="318181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"/>
          <p:cNvGrpSpPr/>
          <p:nvPr/>
        </p:nvGrpSpPr>
        <p:grpSpPr>
          <a:xfrm>
            <a:off x="188910" y="416649"/>
            <a:ext cx="6764434" cy="790650"/>
            <a:chOff x="9399" y="371557"/>
            <a:chExt cx="6764432" cy="790648"/>
          </a:xfrm>
        </p:grpSpPr>
        <p:sp>
          <p:nvSpPr>
            <p:cNvPr id="174" name="Rounded Rectangle"/>
            <p:cNvSpPr/>
            <p:nvPr/>
          </p:nvSpPr>
          <p:spPr>
            <a:xfrm>
              <a:off x="9399" y="371557"/>
              <a:ext cx="6764432" cy="790648"/>
            </a:xfrm>
            <a:prstGeom prst="roundRect">
              <a:avLst>
                <a:gd name="adj" fmla="val 10000"/>
              </a:avLst>
            </a:prstGeom>
            <a:solidFill>
              <a:srgbClr val="073763"/>
            </a:solidFill>
            <a:ln w="12700" cap="flat">
              <a:noFill/>
              <a:miter lim="400000"/>
            </a:ln>
            <a:effectLst>
              <a:outerShdw blurRad="63500" dist="38100" dir="5400000" rotWithShape="0">
                <a:srgbClr val="032544">
                  <a:alpha val="4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ts val="1300"/>
                </a:spcBef>
                <a:defRPr sz="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5" name="Eligible patients to be discussed by the MDT palliative care team – work up to include bloods, MRI head and whole spine"/>
            <p:cNvSpPr txBox="1"/>
            <p:nvPr/>
          </p:nvSpPr>
          <p:spPr>
            <a:xfrm>
              <a:off x="41751" y="466032"/>
              <a:ext cx="6097522" cy="6016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4769" tIns="64769" rIns="64769" bIns="64769" numCol="1" anchor="ctr">
              <a:spAutoFit/>
            </a:bodyPr>
            <a:lstStyle>
              <a:lvl1pPr defTabSz="755650">
                <a:lnSpc>
                  <a:spcPct val="90000"/>
                </a:lnSpc>
                <a:spcBef>
                  <a:spcPts val="700"/>
                </a:spcBef>
                <a:defRPr sz="17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Eligible patients to be discussed by the MDT palliative care team – work up to include bloods, MRI head and whole spine </a:t>
              </a:r>
            </a:p>
          </p:txBody>
        </p:sp>
      </p:grpSp>
      <p:grpSp>
        <p:nvGrpSpPr>
          <p:cNvPr id="181" name="Group"/>
          <p:cNvGrpSpPr/>
          <p:nvPr/>
        </p:nvGrpSpPr>
        <p:grpSpPr>
          <a:xfrm>
            <a:off x="684655" y="992517"/>
            <a:ext cx="6764435" cy="1113497"/>
            <a:chOff x="0" y="0"/>
            <a:chExt cx="6764433" cy="1113496"/>
          </a:xfrm>
        </p:grpSpPr>
        <p:grpSp>
          <p:nvGrpSpPr>
            <p:cNvPr id="179" name="Group"/>
            <p:cNvGrpSpPr/>
            <p:nvPr/>
          </p:nvGrpSpPr>
          <p:grpSpPr>
            <a:xfrm>
              <a:off x="0" y="322847"/>
              <a:ext cx="6764433" cy="790649"/>
              <a:chOff x="0" y="0"/>
              <a:chExt cx="6764432" cy="790647"/>
            </a:xfrm>
          </p:grpSpPr>
          <p:sp>
            <p:nvSpPr>
              <p:cNvPr id="177" name="Rounded Rectangle"/>
              <p:cNvSpPr/>
              <p:nvPr/>
            </p:nvSpPr>
            <p:spPr>
              <a:xfrm>
                <a:off x="0" y="0"/>
                <a:ext cx="6764432" cy="790647"/>
              </a:xfrm>
              <a:prstGeom prst="roundRect">
                <a:avLst>
                  <a:gd name="adj" fmla="val 10000"/>
                </a:avLst>
              </a:prstGeom>
              <a:solidFill>
                <a:srgbClr val="000099"/>
              </a:solidFill>
              <a:ln w="12700" cap="flat">
                <a:noFill/>
                <a:miter lim="400000"/>
              </a:ln>
              <a:effectLst>
                <a:outerShdw blurRad="63500" dist="38100" dir="5400000" rotWithShape="0">
                  <a:srgbClr val="032544">
                    <a:alpha val="4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55650">
                  <a:lnSpc>
                    <a:spcPct val="90000"/>
                  </a:lnSpc>
                  <a:spcBef>
                    <a:spcPts val="1300"/>
                  </a:spcBef>
                  <a:defRPr sz="17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8" name="Referral for Pain Clinic assessment"/>
              <p:cNvSpPr txBox="1"/>
              <p:nvPr/>
            </p:nvSpPr>
            <p:spPr>
              <a:xfrm>
                <a:off x="23157" y="212199"/>
                <a:ext cx="5699060" cy="3662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>
                <a:lvl1pPr defTabSz="755650">
                  <a:lnSpc>
                    <a:spcPct val="90000"/>
                  </a:lnSpc>
                  <a:spcBef>
                    <a:spcPts val="700"/>
                  </a:spcBef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r>
                  <a:t>Referral for Pain Clinic assessment</a:t>
                </a:r>
              </a:p>
            </p:txBody>
          </p:sp>
        </p:grpSp>
        <p:sp>
          <p:nvSpPr>
            <p:cNvPr id="180" name="Shape"/>
            <p:cNvSpPr/>
            <p:nvPr/>
          </p:nvSpPr>
          <p:spPr>
            <a:xfrm>
              <a:off x="5745373" y="0"/>
              <a:ext cx="513921" cy="51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0"/>
                  </a:moveTo>
                  <a:lnTo>
                    <a:pt x="4860" y="11880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1880"/>
                  </a:lnTo>
                  <a:lnTo>
                    <a:pt x="21600" y="118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CAD4EA">
                <a:alpha val="99000"/>
              </a:srgbClr>
            </a:solidFill>
            <a:ln w="9525" cap="flat">
              <a:solidFill>
                <a:srgbClr val="CAD4EA">
                  <a:alpha val="90000"/>
                </a:srgbClr>
              </a:solidFill>
              <a:prstDash val="solid"/>
              <a:round/>
            </a:ln>
            <a:effectLst>
              <a:outerShdw blurRad="63500" dist="38100" dir="5400000" rotWithShape="0">
                <a:srgbClr val="43474F">
                  <a:alpha val="4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ts val="1300"/>
                </a:spcBef>
                <a:defRPr sz="2300"/>
              </a:pPr>
              <a:endParaRPr/>
            </a:p>
          </p:txBody>
        </p:sp>
      </p:grpSp>
      <p:grpSp>
        <p:nvGrpSpPr>
          <p:cNvPr id="186" name="Group"/>
          <p:cNvGrpSpPr/>
          <p:nvPr/>
        </p:nvGrpSpPr>
        <p:grpSpPr>
          <a:xfrm>
            <a:off x="1189789" y="1924399"/>
            <a:ext cx="6764435" cy="1113497"/>
            <a:chOff x="0" y="0"/>
            <a:chExt cx="6764433" cy="1113496"/>
          </a:xfrm>
        </p:grpSpPr>
        <p:grpSp>
          <p:nvGrpSpPr>
            <p:cNvPr id="184" name="Group"/>
            <p:cNvGrpSpPr/>
            <p:nvPr/>
          </p:nvGrpSpPr>
          <p:grpSpPr>
            <a:xfrm>
              <a:off x="0" y="322847"/>
              <a:ext cx="6764433" cy="790649"/>
              <a:chOff x="0" y="0"/>
              <a:chExt cx="6764432" cy="790647"/>
            </a:xfrm>
          </p:grpSpPr>
          <p:sp>
            <p:nvSpPr>
              <p:cNvPr id="182" name="Rounded Rectangle"/>
              <p:cNvSpPr/>
              <p:nvPr/>
            </p:nvSpPr>
            <p:spPr>
              <a:xfrm>
                <a:off x="0" y="0"/>
                <a:ext cx="6764432" cy="790647"/>
              </a:xfrm>
              <a:prstGeom prst="roundRect">
                <a:avLst>
                  <a:gd name="adj" fmla="val 10000"/>
                </a:avLst>
              </a:prstGeom>
              <a:solidFill>
                <a:srgbClr val="003399"/>
              </a:solidFill>
              <a:ln w="12700" cap="flat">
                <a:noFill/>
                <a:miter lim="400000"/>
              </a:ln>
              <a:effectLst>
                <a:outerShdw blurRad="63500" dist="38100" dir="5400000" rotWithShape="0">
                  <a:srgbClr val="032544">
                    <a:alpha val="4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55650">
                  <a:lnSpc>
                    <a:spcPct val="90000"/>
                  </a:lnSpc>
                  <a:spcBef>
                    <a:spcPts val="1300"/>
                  </a:spcBef>
                  <a:defRPr sz="17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3" name="Admission to BRI for trial"/>
              <p:cNvSpPr txBox="1"/>
              <p:nvPr/>
            </p:nvSpPr>
            <p:spPr>
              <a:xfrm>
                <a:off x="23157" y="212199"/>
                <a:ext cx="5699060" cy="3662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>
                <a:lvl1pPr defTabSz="755650">
                  <a:lnSpc>
                    <a:spcPct val="90000"/>
                  </a:lnSpc>
                  <a:spcBef>
                    <a:spcPts val="700"/>
                  </a:spcBef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r>
                  <a:t>Admission to BRI for trial</a:t>
                </a:r>
              </a:p>
            </p:txBody>
          </p:sp>
        </p:grpSp>
        <p:sp>
          <p:nvSpPr>
            <p:cNvPr id="185" name="Shape"/>
            <p:cNvSpPr/>
            <p:nvPr/>
          </p:nvSpPr>
          <p:spPr>
            <a:xfrm>
              <a:off x="5745374" y="0"/>
              <a:ext cx="513921" cy="51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0"/>
                  </a:moveTo>
                  <a:lnTo>
                    <a:pt x="4860" y="11880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1880"/>
                  </a:lnTo>
                  <a:lnTo>
                    <a:pt x="21600" y="118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CAD4EA">
                <a:alpha val="99000"/>
              </a:srgbClr>
            </a:solidFill>
            <a:ln w="9525" cap="flat">
              <a:solidFill>
                <a:srgbClr val="CAD4EA">
                  <a:alpha val="90000"/>
                </a:srgbClr>
              </a:solidFill>
              <a:prstDash val="solid"/>
              <a:round/>
            </a:ln>
            <a:effectLst>
              <a:outerShdw blurRad="63500" dist="38100" dir="5400000" rotWithShape="0">
                <a:srgbClr val="43474F">
                  <a:alpha val="4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ts val="1300"/>
                </a:spcBef>
                <a:defRPr sz="2300"/>
              </a:pPr>
              <a:endParaRPr/>
            </a:p>
          </p:txBody>
        </p:sp>
      </p:grpSp>
      <p:grpSp>
        <p:nvGrpSpPr>
          <p:cNvPr id="191" name="Group"/>
          <p:cNvGrpSpPr/>
          <p:nvPr/>
        </p:nvGrpSpPr>
        <p:grpSpPr>
          <a:xfrm>
            <a:off x="1694924" y="2834545"/>
            <a:ext cx="6764435" cy="1126676"/>
            <a:chOff x="0" y="0"/>
            <a:chExt cx="6764433" cy="1126673"/>
          </a:xfrm>
        </p:grpSpPr>
        <p:grpSp>
          <p:nvGrpSpPr>
            <p:cNvPr id="189" name="Group"/>
            <p:cNvGrpSpPr/>
            <p:nvPr/>
          </p:nvGrpSpPr>
          <p:grpSpPr>
            <a:xfrm>
              <a:off x="0" y="336024"/>
              <a:ext cx="6764433" cy="790649"/>
              <a:chOff x="0" y="0"/>
              <a:chExt cx="6764432" cy="790647"/>
            </a:xfrm>
          </p:grpSpPr>
          <p:sp>
            <p:nvSpPr>
              <p:cNvPr id="187" name="Rounded Rectangle"/>
              <p:cNvSpPr/>
              <p:nvPr/>
            </p:nvSpPr>
            <p:spPr>
              <a:xfrm>
                <a:off x="0" y="0"/>
                <a:ext cx="6764432" cy="790647"/>
              </a:xfrm>
              <a:prstGeom prst="roundRect">
                <a:avLst>
                  <a:gd name="adj" fmla="val 10000"/>
                </a:avLst>
              </a:prstGeom>
              <a:solidFill>
                <a:srgbClr val="0033CC"/>
              </a:solidFill>
              <a:ln w="12700" cap="flat">
                <a:noFill/>
                <a:miter lim="400000"/>
              </a:ln>
              <a:effectLst>
                <a:outerShdw blurRad="63500" dist="38100" dir="5400000" rotWithShape="0">
                  <a:srgbClr val="032544">
                    <a:alpha val="4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55650">
                  <a:lnSpc>
                    <a:spcPct val="90000"/>
                  </a:lnSpc>
                  <a:spcBef>
                    <a:spcPts val="1300"/>
                  </a:spcBef>
                  <a:defRPr sz="17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8" name="Admission to BRI for implantation by neurosurgeons"/>
              <p:cNvSpPr txBox="1"/>
              <p:nvPr/>
            </p:nvSpPr>
            <p:spPr>
              <a:xfrm>
                <a:off x="23157" y="212196"/>
                <a:ext cx="5699060" cy="3662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>
                <a:lvl1pPr defTabSz="755650">
                  <a:lnSpc>
                    <a:spcPct val="90000"/>
                  </a:lnSpc>
                  <a:spcBef>
                    <a:spcPts val="700"/>
                  </a:spcBef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r>
                  <a:t>Admission to BRI for implantation by neurosurgeons</a:t>
                </a:r>
              </a:p>
            </p:txBody>
          </p:sp>
        </p:grpSp>
        <p:sp>
          <p:nvSpPr>
            <p:cNvPr id="190" name="Shape"/>
            <p:cNvSpPr/>
            <p:nvPr/>
          </p:nvSpPr>
          <p:spPr>
            <a:xfrm>
              <a:off x="5745374" y="0"/>
              <a:ext cx="513921" cy="51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0"/>
                  </a:moveTo>
                  <a:lnTo>
                    <a:pt x="4860" y="11880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1880"/>
                  </a:lnTo>
                  <a:lnTo>
                    <a:pt x="21600" y="118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CAD4EA">
                <a:alpha val="99000"/>
              </a:srgbClr>
            </a:solidFill>
            <a:ln w="9525" cap="flat">
              <a:solidFill>
                <a:srgbClr val="CAD4EA">
                  <a:alpha val="90000"/>
                </a:srgbClr>
              </a:solidFill>
              <a:prstDash val="solid"/>
              <a:round/>
            </a:ln>
            <a:effectLst>
              <a:outerShdw blurRad="63500" dist="38100" dir="5400000" rotWithShape="0">
                <a:srgbClr val="43474F">
                  <a:alpha val="4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ts val="1300"/>
                </a:spcBef>
                <a:defRPr sz="2300"/>
              </a:pPr>
              <a:endParaRPr/>
            </a:p>
          </p:txBody>
        </p:sp>
      </p:grpSp>
      <p:pic>
        <p:nvPicPr>
          <p:cNvPr id="19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3170572"/>
            <a:ext cx="1481954" cy="10081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" name="Group"/>
          <p:cNvGrpSpPr/>
          <p:nvPr/>
        </p:nvGrpSpPr>
        <p:grpSpPr>
          <a:xfrm>
            <a:off x="2223218" y="3745623"/>
            <a:ext cx="6764435" cy="1117890"/>
            <a:chOff x="0" y="0"/>
            <a:chExt cx="6764433" cy="1117889"/>
          </a:xfrm>
        </p:grpSpPr>
        <p:grpSp>
          <p:nvGrpSpPr>
            <p:cNvPr id="195" name="Group"/>
            <p:cNvGrpSpPr/>
            <p:nvPr/>
          </p:nvGrpSpPr>
          <p:grpSpPr>
            <a:xfrm>
              <a:off x="0" y="327240"/>
              <a:ext cx="6764433" cy="790649"/>
              <a:chOff x="0" y="0"/>
              <a:chExt cx="6764432" cy="790647"/>
            </a:xfrm>
          </p:grpSpPr>
          <p:sp>
            <p:nvSpPr>
              <p:cNvPr id="193" name="Rounded Rectangle"/>
              <p:cNvSpPr/>
              <p:nvPr/>
            </p:nvSpPr>
            <p:spPr>
              <a:xfrm>
                <a:off x="0" y="0"/>
                <a:ext cx="6764432" cy="790647"/>
              </a:xfrm>
              <a:prstGeom prst="roundRect">
                <a:avLst>
                  <a:gd name="adj" fmla="val 10000"/>
                </a:avLst>
              </a:prstGeom>
              <a:solidFill>
                <a:srgbClr val="0066FF"/>
              </a:solidFill>
              <a:ln w="12700" cap="flat">
                <a:noFill/>
                <a:miter lim="400000"/>
              </a:ln>
              <a:effectLst>
                <a:outerShdw blurRad="63500" dist="38100" dir="5400000" rotWithShape="0">
                  <a:srgbClr val="032544">
                    <a:alpha val="4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55650">
                  <a:lnSpc>
                    <a:spcPct val="90000"/>
                  </a:lnSpc>
                  <a:spcBef>
                    <a:spcPts val="1300"/>
                  </a:spcBef>
                  <a:defRPr sz="17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4" name="Outpatient refills at Pain Clinic (Central Health Clinic)"/>
              <p:cNvSpPr txBox="1"/>
              <p:nvPr/>
            </p:nvSpPr>
            <p:spPr>
              <a:xfrm>
                <a:off x="23157" y="212199"/>
                <a:ext cx="5699061" cy="3662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>
                <a:lvl1pPr defTabSz="755650">
                  <a:lnSpc>
                    <a:spcPct val="90000"/>
                  </a:lnSpc>
                  <a:spcBef>
                    <a:spcPts val="700"/>
                  </a:spcBef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r>
                  <a:t>Outpatient refills at Pain Clinic (Central Health Clinic)</a:t>
                </a:r>
              </a:p>
            </p:txBody>
          </p:sp>
        </p:grpSp>
        <p:sp>
          <p:nvSpPr>
            <p:cNvPr id="196" name="Shape"/>
            <p:cNvSpPr/>
            <p:nvPr/>
          </p:nvSpPr>
          <p:spPr>
            <a:xfrm>
              <a:off x="5745374" y="0"/>
              <a:ext cx="513921" cy="51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0"/>
                  </a:moveTo>
                  <a:lnTo>
                    <a:pt x="4860" y="11880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1880"/>
                  </a:lnTo>
                  <a:lnTo>
                    <a:pt x="21600" y="118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CAD4EA">
                <a:alpha val="99000"/>
              </a:srgbClr>
            </a:solidFill>
            <a:ln w="9525" cap="flat">
              <a:solidFill>
                <a:srgbClr val="CAD4EA">
                  <a:alpha val="90000"/>
                </a:srgbClr>
              </a:solidFill>
              <a:prstDash val="solid"/>
              <a:round/>
            </a:ln>
            <a:effectLst>
              <a:outerShdw blurRad="63500" dist="38100" dir="5400000" rotWithShape="0">
                <a:srgbClr val="43474F">
                  <a:alpha val="4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ts val="1300"/>
                </a:spcBef>
                <a:defRPr sz="2300"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1" animBg="1" advAuto="0"/>
      <p:bldP spid="181" grpId="2" animBg="1" advAuto="0"/>
      <p:bldP spid="186" grpId="3" animBg="1" advAuto="0"/>
      <p:bldP spid="191" grpId="4" animBg="1" advAuto="0"/>
      <p:bldP spid="197" grpId="6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85" y="699542"/>
            <a:ext cx="2736618" cy="3916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641" y="1347614"/>
            <a:ext cx="415894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918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Complications</a:t>
            </a:r>
          </a:p>
        </p:txBody>
      </p:sp>
      <p:sp>
        <p:nvSpPr>
          <p:cNvPr id="20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44500" y="1450978"/>
            <a:ext cx="8229600" cy="3292475"/>
          </a:xfrm>
          <a:prstGeom prst="rect">
            <a:avLst/>
          </a:prstGeom>
        </p:spPr>
        <p:txBody>
          <a:bodyPr/>
          <a:lstStyle/>
          <a:p>
            <a:r>
              <a:rPr dirty="0"/>
              <a:t>Overall 3% for lifetime of implant:</a:t>
            </a:r>
          </a:p>
          <a:p>
            <a:pPr marL="666750" lvl="1" indent="-273050">
              <a:buSzPct val="95000"/>
            </a:pPr>
            <a:r>
              <a:rPr dirty="0"/>
              <a:t>Drug infusion related</a:t>
            </a:r>
          </a:p>
          <a:p>
            <a:pPr marL="666750" lvl="1" indent="-273050">
              <a:buSzPct val="95000"/>
            </a:pPr>
            <a:r>
              <a:rPr dirty="0"/>
              <a:t>Neurological – requiring urgent investigation</a:t>
            </a:r>
          </a:p>
          <a:p>
            <a:pPr marL="666750" lvl="1" indent="-273050">
              <a:buSzPct val="95000"/>
            </a:pPr>
            <a:r>
              <a:rPr dirty="0"/>
              <a:t>Infection</a:t>
            </a:r>
          </a:p>
          <a:p>
            <a:pPr marL="666750" lvl="1" indent="-273050">
              <a:buSzPct val="95000"/>
            </a:pPr>
            <a:r>
              <a:rPr dirty="0"/>
              <a:t>CSF leak</a:t>
            </a:r>
          </a:p>
          <a:p>
            <a:pPr marL="666750" lvl="1" indent="-273050">
              <a:buSzPct val="95000"/>
            </a:pPr>
            <a:r>
              <a:rPr dirty="0"/>
              <a:t>Catheter displacement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352" y="896940"/>
            <a:ext cx="2789239" cy="1782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68660" y="2052026"/>
            <a:ext cx="2108102" cy="2564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6" descr="Picture 6"/>
          <p:cNvPicPr>
            <a:picLocks noChangeAspect="1"/>
          </p:cNvPicPr>
          <p:nvPr/>
        </p:nvPicPr>
        <p:blipFill rotWithShape="1">
          <a:blip r:embed="rId4">
            <a:extLst/>
          </a:blip>
          <a:srcRect l="3091" t="3464" r="2470" b="3718"/>
          <a:stretch/>
        </p:blipFill>
        <p:spPr>
          <a:xfrm>
            <a:off x="3599645" y="785611"/>
            <a:ext cx="1957589" cy="1339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rcRect l="17085" r="15459"/>
          <a:stretch>
            <a:fillRect/>
          </a:stretch>
        </p:blipFill>
        <p:spPr>
          <a:xfrm>
            <a:off x="5155746" y="2859783"/>
            <a:ext cx="1712914" cy="1160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rcRect l="67519"/>
          <a:stretch>
            <a:fillRect/>
          </a:stretch>
        </p:blipFill>
        <p:spPr>
          <a:xfrm>
            <a:off x="2915816" y="2571750"/>
            <a:ext cx="1823432" cy="1406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30" y="630865"/>
            <a:ext cx="1219959" cy="119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40015"/>
            <a:ext cx="2170641" cy="1442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7A71FC81-45D7-4F3A-B615-B7310434B506-L0-001.png" descr="7A71FC81-45D7-4F3A-B615-B7310434B506-L0-001.png"/>
          <p:cNvPicPr>
            <a:picLocks noChangeAspect="1"/>
          </p:cNvPicPr>
          <p:nvPr/>
        </p:nvPicPr>
        <p:blipFill>
          <a:blip r:embed="rId2">
            <a:extLst/>
          </a:blip>
          <a:srcRect l="6990" t="6920" r="6990" b="2621"/>
          <a:stretch>
            <a:fillRect/>
          </a:stretch>
        </p:blipFill>
        <p:spPr>
          <a:xfrm>
            <a:off x="2610835" y="78426"/>
            <a:ext cx="5031617" cy="7055005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xfrm>
            <a:off x="251520" y="531238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ITDD – eligible criteria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9" y="195487"/>
            <a:ext cx="4264075" cy="63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457200" y="1450977"/>
            <a:ext cx="8229600" cy="2241550"/>
          </a:xfrm>
          <a:prstGeom prst="rect">
            <a:avLst/>
          </a:prstGeom>
        </p:spPr>
        <p:txBody>
          <a:bodyPr/>
          <a:lstStyle/>
          <a:p>
            <a:pPr marL="341312" indent="-341312">
              <a:lnSpc>
                <a:spcPct val="125000"/>
              </a:lnSpc>
              <a:spcBef>
                <a:spcPts val="400"/>
              </a:spcBef>
              <a:defRPr sz="2500">
                <a:solidFill>
                  <a:srgbClr val="D71A16"/>
                </a:solidFill>
              </a:defRPr>
            </a:pPr>
            <a:r>
              <a:rPr dirty="0"/>
              <a:t>Intractable cancer pain</a:t>
            </a:r>
          </a:p>
          <a:p>
            <a:pPr marL="341312" indent="-341312">
              <a:lnSpc>
                <a:spcPct val="125000"/>
              </a:lnSpc>
              <a:spcBef>
                <a:spcPts val="400"/>
              </a:spcBef>
              <a:defRPr sz="2500">
                <a:solidFill>
                  <a:srgbClr val="D71A16"/>
                </a:solidFill>
              </a:defRPr>
            </a:pPr>
            <a:r>
              <a:rPr dirty="0"/>
              <a:t>VAS &gt; 4 despite 200mg/day oral morphine equivalent</a:t>
            </a:r>
          </a:p>
          <a:p>
            <a:pPr marL="341312" indent="-341312">
              <a:lnSpc>
                <a:spcPct val="125000"/>
              </a:lnSpc>
              <a:spcBef>
                <a:spcPts val="400"/>
              </a:spcBef>
              <a:defRPr sz="2500">
                <a:solidFill>
                  <a:srgbClr val="D71A16"/>
                </a:solidFill>
              </a:defRPr>
            </a:pPr>
            <a:r>
              <a:rPr dirty="0"/>
              <a:t>Prognosis &gt; 3 months</a:t>
            </a:r>
          </a:p>
        </p:txBody>
      </p:sp>
    </p:spTree>
    <p:extLst>
      <p:ext uri="{BB962C8B-B14F-4D97-AF65-F5344CB8AC3E}">
        <p14:creationId xmlns:p14="http://schemas.microsoft.com/office/powerpoint/2010/main" val="33139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5802" y="1106319"/>
            <a:ext cx="1677534" cy="1296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7814"/>
            <a:ext cx="1198704" cy="117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73262"/>
            <a:ext cx="1944216" cy="254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01" y="2847130"/>
            <a:ext cx="1570140" cy="1668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46665" y="1079282"/>
            <a:ext cx="8305800" cy="278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400" dirty="0" smtClean="0"/>
              <a:t>  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800" b="1" dirty="0"/>
              <a:t>CHRONIC PAIN MANAGEMENT CLINIC</a:t>
            </a:r>
            <a:r>
              <a:rPr lang="en-GB" sz="2800" dirty="0"/>
              <a:t>	</a:t>
            </a:r>
          </a:p>
          <a:p>
            <a:pPr algn="ctr"/>
            <a:r>
              <a:rPr lang="en-GB" sz="2800" b="1" dirty="0"/>
              <a:t>Central Health Clinic, Tower Hill, </a:t>
            </a:r>
            <a:endParaRPr lang="en-GB" sz="2800" b="1" dirty="0" smtClean="0"/>
          </a:p>
          <a:p>
            <a:pPr algn="ctr"/>
            <a:r>
              <a:rPr lang="en-GB" sz="2800" b="1" dirty="0" smtClean="0"/>
              <a:t>Bristol </a:t>
            </a:r>
            <a:r>
              <a:rPr lang="en-GB" sz="2800" b="1" dirty="0"/>
              <a:t>BS2 </a:t>
            </a:r>
            <a:r>
              <a:rPr lang="en-GB" sz="2800" b="1" dirty="0" smtClean="0"/>
              <a:t>0JD</a:t>
            </a:r>
          </a:p>
          <a:p>
            <a:pPr algn="ctr"/>
            <a:endParaRPr lang="en-GB" sz="2800" dirty="0"/>
          </a:p>
          <a:p>
            <a:pPr algn="ctr"/>
            <a:r>
              <a:rPr lang="en-GB" sz="2800" b="1" dirty="0"/>
              <a:t>Tel:  0117 342 7575</a:t>
            </a: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16341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65" y="1079282"/>
            <a:ext cx="8305800" cy="142046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100" b="1" dirty="0" smtClean="0"/>
              <a:t>1</a:t>
            </a:r>
            <a:r>
              <a:rPr lang="en-GB" sz="3100" b="1" baseline="30000" dirty="0" smtClean="0"/>
              <a:t>st</a:t>
            </a:r>
            <a:r>
              <a:rPr lang="en-GB" sz="3100" b="1" dirty="0" smtClean="0"/>
              <a:t> Wednesdays of the month 8.30 - 9.30am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400" dirty="0" smtClean="0"/>
              <a:t>  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700" dirty="0" smtClean="0"/>
              <a:t>Rotates between St peter’s Hospice &amp; UHB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100" dirty="0" smtClean="0"/>
              <a:t>next meeting St </a:t>
            </a:r>
            <a:r>
              <a:rPr lang="en-GB" sz="3100" smtClean="0"/>
              <a:t>Peter’s Hospice: 6</a:t>
            </a:r>
            <a:r>
              <a:rPr lang="en-GB" sz="3100" baseline="30000" smtClean="0"/>
              <a:t>th</a:t>
            </a:r>
            <a:r>
              <a:rPr lang="en-GB" sz="3100" smtClean="0"/>
              <a:t> Nov</a:t>
            </a:r>
            <a:endParaRPr lang="en-GB" sz="31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4765" y="555526"/>
            <a:ext cx="8305800" cy="595764"/>
          </a:xfrm>
          <a:prstGeom prst="rect">
            <a:avLst/>
          </a:prstGeom>
        </p:spPr>
        <p:txBody>
          <a:bodyPr lIns="0" rIns="0" bIns="0" anchor="b">
            <a:normAutofit fontScale="9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b="1" dirty="0" smtClean="0">
                <a:solidFill>
                  <a:srgbClr val="0F6FC6">
                    <a:lumMod val="75000"/>
                  </a:srgbClr>
                </a:solidFill>
              </a:rPr>
              <a:t>Complex cancer pain – MDT</a:t>
            </a:r>
            <a:endParaRPr lang="en-GB" b="1" dirty="0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3" y="2787774"/>
            <a:ext cx="7868095" cy="1672309"/>
          </a:xfrm>
          <a:prstGeom prst="rect">
            <a:avLst/>
          </a:prstGeom>
        </p:spPr>
        <p:txBody>
          <a:bodyPr lIns="0" rIns="0" bIns="0" anchor="b">
            <a:normAutofit fontScale="7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solidFill>
                  <a:srgbClr val="04617B"/>
                </a:solidFill>
              </a:rPr>
              <a:t>Forum to discuss any difficult to manage cancer pain patients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solidFill>
                  <a:srgbClr val="04617B"/>
                </a:solidFill>
              </a:rPr>
              <a:t>Consideration of interventional procedures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solidFill>
                  <a:srgbClr val="04617B"/>
                </a:solidFill>
              </a:rPr>
              <a:t>Palliative care, interventional radiologist and pain specialist presence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solidFill>
                  <a:srgbClr val="04617B"/>
                </a:solidFill>
              </a:rPr>
              <a:t>All welcome</a:t>
            </a:r>
          </a:p>
          <a:p>
            <a:pPr>
              <a:defRPr/>
            </a:pPr>
            <a:endParaRPr lang="en-GB" sz="2200" dirty="0" smtClean="0">
              <a:solidFill>
                <a:srgbClr val="04617B"/>
              </a:solidFill>
            </a:endParaRPr>
          </a:p>
          <a:p>
            <a:pPr algn="ctr">
              <a:defRPr/>
            </a:pPr>
            <a:r>
              <a:rPr lang="en-GB" sz="1600" dirty="0" smtClean="0">
                <a:solidFill>
                  <a:srgbClr val="04617B"/>
                </a:solidFill>
              </a:rPr>
              <a:t>If </a:t>
            </a:r>
            <a:r>
              <a:rPr lang="en-GB" sz="1600" dirty="0">
                <a:solidFill>
                  <a:srgbClr val="04617B"/>
                </a:solidFill>
              </a:rPr>
              <a:t>you would like </a:t>
            </a:r>
            <a:r>
              <a:rPr lang="en-GB" sz="1600" dirty="0" smtClean="0">
                <a:solidFill>
                  <a:srgbClr val="04617B"/>
                </a:solidFill>
              </a:rPr>
              <a:t>discuss a patient at </a:t>
            </a:r>
            <a:r>
              <a:rPr lang="en-GB" sz="1600" dirty="0">
                <a:solidFill>
                  <a:srgbClr val="04617B"/>
                </a:solidFill>
              </a:rPr>
              <a:t>the meeting, please </a:t>
            </a:r>
            <a:r>
              <a:rPr lang="en-GB" sz="1600" dirty="0" smtClean="0">
                <a:solidFill>
                  <a:srgbClr val="04617B"/>
                </a:solidFill>
              </a:rPr>
              <a:t>email </a:t>
            </a:r>
          </a:p>
          <a:p>
            <a:pPr algn="ctr">
              <a:defRPr/>
            </a:pPr>
            <a:r>
              <a:rPr lang="en-GB" sz="1600" dirty="0" smtClean="0">
                <a:solidFill>
                  <a:srgbClr val="04617B"/>
                </a:solidFill>
                <a:hlinkClick r:id="rId2"/>
              </a:rPr>
              <a:t>Bethany.wright1@nhs.net</a:t>
            </a:r>
            <a:endParaRPr lang="en-GB" sz="1600" dirty="0" smtClean="0">
              <a:solidFill>
                <a:srgbClr val="04617B"/>
              </a:solidFill>
            </a:endParaRPr>
          </a:p>
          <a:p>
            <a:pPr algn="ctr">
              <a:defRPr/>
            </a:pPr>
            <a:endParaRPr lang="en-GB" sz="1600" dirty="0" smtClean="0">
              <a:solidFill>
                <a:srgbClr val="04617B"/>
              </a:solidFill>
            </a:endParaRPr>
          </a:p>
          <a:p>
            <a:pPr algn="ctr">
              <a:defRPr/>
            </a:pPr>
            <a:r>
              <a:rPr lang="en-GB" sz="1600" dirty="0" smtClean="0">
                <a:solidFill>
                  <a:srgbClr val="04617B"/>
                </a:solidFill>
              </a:rPr>
              <a:t>Regular meetings take place 1</a:t>
            </a:r>
            <a:r>
              <a:rPr lang="en-GB" sz="1600" baseline="30000" dirty="0" smtClean="0">
                <a:solidFill>
                  <a:srgbClr val="04617B"/>
                </a:solidFill>
              </a:rPr>
              <a:t>st</a:t>
            </a:r>
            <a:r>
              <a:rPr lang="en-GB" sz="1600" dirty="0" smtClean="0">
                <a:solidFill>
                  <a:srgbClr val="04617B"/>
                </a:solidFill>
              </a:rPr>
              <a:t> Wednesday of every month (venues will rotate)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200" dirty="0">
              <a:solidFill>
                <a:srgbClr val="04617B"/>
              </a:solidFill>
            </a:endParaRPr>
          </a:p>
        </p:txBody>
      </p:sp>
      <p:pic>
        <p:nvPicPr>
          <p:cNvPr id="7" name="Picture 4" descr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r="12278"/>
          <a:stretch/>
        </p:blipFill>
        <p:spPr bwMode="auto">
          <a:xfrm>
            <a:off x="8194634" y="1779662"/>
            <a:ext cx="693782" cy="49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Picture 8" descr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9"/>
          <a:stretch>
            <a:fillRect/>
          </a:stretch>
        </p:blipFill>
        <p:spPr bwMode="auto">
          <a:xfrm>
            <a:off x="7975603" y="2787774"/>
            <a:ext cx="912813" cy="52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" name="Picture 5" descr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5" y="3723878"/>
            <a:ext cx="942975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7" y="4523940"/>
            <a:ext cx="1474787" cy="40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27741"/>
          <a:stretch/>
        </p:blipFill>
        <p:spPr>
          <a:xfrm>
            <a:off x="6394719" y="4523939"/>
            <a:ext cx="1164442" cy="512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8" y="4523940"/>
            <a:ext cx="2176703" cy="45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7830" y="1172245"/>
            <a:ext cx="3016823" cy="3168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Neurolytic Saddle block</a:t>
            </a:r>
          </a:p>
        </p:txBody>
      </p:sp>
      <p:sp>
        <p:nvSpPr>
          <p:cNvPr id="13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450978"/>
            <a:ext cx="8075240" cy="32924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200"/>
            </a:pPr>
            <a:r>
              <a:rPr dirty="0"/>
              <a:t>For intractable perineal /saddle area </a:t>
            </a:r>
            <a:r>
              <a:rPr dirty="0" smtClean="0"/>
              <a:t>pain</a:t>
            </a:r>
            <a:r>
              <a:rPr lang="en-GB" dirty="0" smtClean="0"/>
              <a:t> – difficulty sitting</a:t>
            </a:r>
            <a:endParaRPr dirty="0"/>
          </a:p>
          <a:p>
            <a:pPr>
              <a:spcBef>
                <a:spcPts val="500"/>
              </a:spcBef>
              <a:defRPr sz="2200"/>
            </a:pPr>
            <a:r>
              <a:rPr dirty="0" smtClean="0"/>
              <a:t>Spinal </a:t>
            </a:r>
            <a:r>
              <a:rPr dirty="0"/>
              <a:t>injection with phenol whilst sitting (can start in lying position if unable to sit)</a:t>
            </a:r>
          </a:p>
          <a:p>
            <a:pPr>
              <a:spcBef>
                <a:spcPts val="500"/>
              </a:spcBef>
              <a:defRPr sz="2200"/>
            </a:pPr>
            <a:r>
              <a:rPr lang="en-GB" dirty="0" smtClean="0"/>
              <a:t>Catheter/Stoma/loss of function preferable</a:t>
            </a:r>
            <a:endParaRPr lang="en-GB" dirty="0"/>
          </a:p>
          <a:p>
            <a:pPr>
              <a:spcBef>
                <a:spcPts val="500"/>
              </a:spcBef>
              <a:defRPr sz="2200"/>
            </a:pPr>
            <a:r>
              <a:rPr dirty="0" smtClean="0"/>
              <a:t>Limited </a:t>
            </a:r>
            <a:r>
              <a:rPr dirty="0"/>
              <a:t>life expectancy</a:t>
            </a:r>
          </a:p>
          <a:p>
            <a:pPr>
              <a:spcBef>
                <a:spcPts val="500"/>
              </a:spcBef>
              <a:defRPr sz="2200"/>
            </a:pPr>
            <a:r>
              <a:rPr lang="en-GB" dirty="0" smtClean="0"/>
              <a:t>Maybe easier to do whilst patient still an inpatient                     at BRI otherwise need to be able to travel to SBCH</a:t>
            </a:r>
          </a:p>
          <a:p>
            <a:pPr>
              <a:spcBef>
                <a:spcPts val="500"/>
              </a:spcBef>
              <a:defRPr sz="2200"/>
            </a:pPr>
            <a:r>
              <a:rPr lang="en-GB" dirty="0" smtClean="0"/>
              <a:t>Check anticoagulants/platelet meds</a:t>
            </a:r>
          </a:p>
          <a:p>
            <a:pPr>
              <a:spcBef>
                <a:spcPts val="500"/>
              </a:spcBef>
              <a:defRPr sz="2200"/>
            </a:pPr>
            <a:endParaRPr dirty="0"/>
          </a:p>
        </p:txBody>
      </p:sp>
      <p:pic>
        <p:nvPicPr>
          <p:cNvPr id="13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6188" y="519115"/>
            <a:ext cx="1233488" cy="728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10" y="2427736"/>
            <a:ext cx="163235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89677" y="2571750"/>
            <a:ext cx="624241" cy="36933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onstant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uiExpand="1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Neurolytic Saddle block</a:t>
            </a:r>
          </a:p>
        </p:txBody>
      </p:sp>
      <p:pic>
        <p:nvPicPr>
          <p:cNvPr id="13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6188" y="519115"/>
            <a:ext cx="1233488" cy="728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4006"/>
            <a:ext cx="2376264" cy="3406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34006"/>
            <a:ext cx="2736304" cy="3486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Neurolytic Saddle block</a:t>
            </a:r>
          </a:p>
        </p:txBody>
      </p:sp>
      <p:pic>
        <p:nvPicPr>
          <p:cNvPr id="13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6188" y="519115"/>
            <a:ext cx="1233488" cy="728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4" y="1635648"/>
            <a:ext cx="6343177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75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Cordotomy</a:t>
            </a:r>
          </a:p>
        </p:txBody>
      </p:sp>
      <p:sp>
        <p:nvSpPr>
          <p:cNvPr id="14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68313" y="1563690"/>
            <a:ext cx="7926386" cy="28082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400"/>
              </a:spcBef>
              <a:defRPr sz="2000"/>
            </a:pPr>
            <a:r>
              <a:rPr dirty="0"/>
              <a:t>Unilateral pain below C4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Uncontrolled, or likely to become so 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Limited life expectancy (&lt; 2 </a:t>
            </a:r>
            <a:r>
              <a:rPr dirty="0" err="1"/>
              <a:t>yrs</a:t>
            </a:r>
            <a:r>
              <a:rPr dirty="0"/>
              <a:t>)  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Must be able to lie flat for an hour for procedure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Able to travel to Portsmouth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Best results - </a:t>
            </a:r>
          </a:p>
          <a:p>
            <a:pPr marL="666750" lvl="1" indent="-273050">
              <a:spcBef>
                <a:spcPts val="400"/>
              </a:spcBef>
              <a:buSzPct val="95000"/>
              <a:defRPr sz="2000"/>
            </a:pPr>
            <a:r>
              <a:rPr dirty="0"/>
              <a:t>Chest wall (mesothelioma), arm (brachial plexus)</a:t>
            </a:r>
            <a:br>
              <a:rPr dirty="0"/>
            </a:br>
            <a:endParaRPr dirty="0"/>
          </a:p>
        </p:txBody>
      </p:sp>
      <p:pic>
        <p:nvPicPr>
          <p:cNvPr id="14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5825" y="573090"/>
            <a:ext cx="1371600" cy="919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5799E8E1-9728-4DF0-B62F-B4054C1D732E-L0-001.png" descr="5799E8E1-9728-4DF0-B62F-B4054C1D732E-L0-001.png"/>
          <p:cNvPicPr>
            <a:picLocks noChangeAspect="1"/>
          </p:cNvPicPr>
          <p:nvPr/>
        </p:nvPicPr>
        <p:blipFill>
          <a:blip r:embed="rId3">
            <a:extLst/>
          </a:blip>
          <a:srcRect l="51119" t="15308" r="1496"/>
          <a:stretch>
            <a:fillRect/>
          </a:stretch>
        </p:blipFill>
        <p:spPr>
          <a:xfrm>
            <a:off x="7160418" y="2825950"/>
            <a:ext cx="1522296" cy="204067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315144" y="4447157"/>
            <a:ext cx="676875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hlinkClick r:id="rId4"/>
              </a:rPr>
              <a:t>https://www.mesothelioma.uk.com/information-support/information/symptoms-and-controlling-them/#</a:t>
            </a:r>
            <a:r>
              <a:rPr lang="en-GB" sz="1050" dirty="0" smtClean="0">
                <a:hlinkClick r:id="rId4"/>
              </a:rPr>
              <a:t>pain</a:t>
            </a:r>
            <a:endParaRPr lang="en-GB" sz="105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11341" r="150" b="-40779"/>
          <a:stretch/>
        </p:blipFill>
        <p:spPr bwMode="auto">
          <a:xfrm>
            <a:off x="5292080" y="915566"/>
            <a:ext cx="1522895" cy="21058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uiExpand="1" build="p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title"/>
          </p:nvPr>
        </p:nvSpPr>
        <p:spPr>
          <a:xfrm>
            <a:off x="179393" y="484190"/>
            <a:ext cx="8229601" cy="85725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Intrathecal Drug Delivery (ITDD)</a:t>
            </a:r>
          </a:p>
        </p:txBody>
      </p:sp>
      <p:pic>
        <p:nvPicPr>
          <p:cNvPr id="14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630" y="1518481"/>
            <a:ext cx="2330451" cy="3292475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4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97550" y="1476508"/>
            <a:ext cx="1349376" cy="1641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99993" y="1517651"/>
            <a:ext cx="2346325" cy="3343275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ITDD</a:t>
            </a:r>
          </a:p>
        </p:txBody>
      </p:sp>
      <p:sp>
        <p:nvSpPr>
          <p:cNvPr id="15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27767" y="1464713"/>
            <a:ext cx="8488466" cy="35687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rPr dirty="0"/>
              <a:t>5-15% of cancer patients have refractory pain</a:t>
            </a:r>
          </a:p>
          <a:p>
            <a:pPr marL="0" indent="0">
              <a:buSzTx/>
              <a:buFont typeface="Wingdings 2"/>
              <a:buNone/>
              <a:defRPr sz="500"/>
            </a:pPr>
            <a:endParaRPr dirty="0"/>
          </a:p>
          <a:p>
            <a:pPr>
              <a:spcBef>
                <a:spcPts val="400"/>
              </a:spcBef>
              <a:defRPr sz="2000"/>
            </a:pPr>
            <a:r>
              <a:rPr dirty="0"/>
              <a:t>systemic drugs may relieve pain but may also have serious </a:t>
            </a:r>
            <a:r>
              <a:rPr lang="en-GB" dirty="0" smtClean="0"/>
              <a:t>                     </a:t>
            </a:r>
            <a:r>
              <a:rPr dirty="0" smtClean="0"/>
              <a:t>side </a:t>
            </a:r>
            <a:r>
              <a:rPr dirty="0"/>
              <a:t>effects</a:t>
            </a:r>
          </a:p>
          <a:p>
            <a:pPr marL="0" indent="0">
              <a:buSzTx/>
              <a:buFont typeface="Wingdings 2"/>
              <a:buNone/>
              <a:defRPr sz="500"/>
            </a:pPr>
            <a:endParaRPr dirty="0"/>
          </a:p>
          <a:p>
            <a:pPr>
              <a:spcBef>
                <a:spcPts val="400"/>
              </a:spcBef>
              <a:defRPr sz="2000"/>
            </a:pPr>
            <a:r>
              <a:rPr dirty="0"/>
              <a:t>Placing a catheter in the cerebrospinal fluid, ITDD allows </a:t>
            </a:r>
            <a:r>
              <a:rPr dirty="0" smtClean="0"/>
              <a:t>smaller </a:t>
            </a:r>
            <a:r>
              <a:rPr lang="en-GB" dirty="0" smtClean="0"/>
              <a:t>     </a:t>
            </a:r>
            <a:r>
              <a:rPr dirty="0" smtClean="0"/>
              <a:t>doses </a:t>
            </a:r>
            <a:r>
              <a:rPr dirty="0"/>
              <a:t>of drugs to be applied directly to the receptors of the CNS</a:t>
            </a:r>
          </a:p>
          <a:p>
            <a:pPr marL="0" indent="0">
              <a:buSzTx/>
              <a:buFont typeface="Wingdings 2"/>
              <a:buNone/>
              <a:defRPr sz="500"/>
            </a:pPr>
            <a:endParaRPr dirty="0"/>
          </a:p>
          <a:p>
            <a:pPr>
              <a:spcBef>
                <a:spcPts val="400"/>
              </a:spcBef>
              <a:defRPr sz="2000"/>
            </a:pPr>
            <a:r>
              <a:rPr dirty="0"/>
              <a:t>Cost-effective alternative to systemic, IV or external infusion devices for cancer patients who require pain management for 3 months or more</a:t>
            </a:r>
          </a:p>
        </p:txBody>
      </p:sp>
      <p:sp>
        <p:nvSpPr>
          <p:cNvPr id="2" name="Rectangle 1"/>
          <p:cNvSpPr/>
          <p:nvPr/>
        </p:nvSpPr>
        <p:spPr>
          <a:xfrm>
            <a:off x="4067944" y="627537"/>
            <a:ext cx="4968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dirty="0">
              <a:latin typeface="Arial"/>
            </a:endParaRPr>
          </a:p>
          <a:p>
            <a:r>
              <a:rPr lang="en-GB" sz="800" dirty="0">
                <a:latin typeface="Arial"/>
              </a:rPr>
              <a:t>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Clinical Commissioning Policy: Intrathecal Pumps for Treatment of Severe Cancer Pain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84" y="447516"/>
            <a:ext cx="53544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3"/>
          <a:stretch/>
        </p:blipFill>
        <p:spPr bwMode="auto">
          <a:xfrm>
            <a:off x="7970673" y="1700898"/>
            <a:ext cx="993821" cy="137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79712590-240C-4198-A921-A19B2AA6499C-L0-001.png" descr="79712590-240C-4198-A921-A19B2AA6499C-L0-001.png"/>
          <p:cNvPicPr>
            <a:picLocks noChangeAspect="1"/>
          </p:cNvPicPr>
          <p:nvPr/>
        </p:nvPicPr>
        <p:blipFill>
          <a:blip r:embed="rId3">
            <a:extLst/>
          </a:blip>
          <a:srcRect t="7423" b="7423"/>
          <a:stretch>
            <a:fillRect/>
          </a:stretch>
        </p:blipFill>
        <p:spPr>
          <a:xfrm>
            <a:off x="1230114" y="664019"/>
            <a:ext cx="6683626" cy="42684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Flow">
      <a:majorFont>
        <a:latin typeface="Helvetica"/>
        <a:ea typeface="Helvetica"/>
        <a:cs typeface="Helvetica"/>
      </a:majorFont>
      <a:minorFont>
        <a:latin typeface="Constantia"/>
        <a:ea typeface="Constantia"/>
        <a:cs typeface="Constantia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38100" dir="5400000" rotWithShape="0">
              <a:srgbClr val="032544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032544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02474A">
                <a:alpha val="4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032544">
              <a:alpha val="4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032544">
              <a:alpha val="4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Flow">
      <a:majorFont>
        <a:latin typeface="Helvetica"/>
        <a:ea typeface="Helvetica"/>
        <a:cs typeface="Helvetica"/>
      </a:majorFont>
      <a:minorFont>
        <a:latin typeface="Constantia"/>
        <a:ea typeface="Constantia"/>
        <a:cs typeface="Constantia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38100" dir="5400000" rotWithShape="0">
              <a:srgbClr val="032544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032544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02474A">
                <a:alpha val="4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032544">
              <a:alpha val="4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032544">
              <a:alpha val="4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593</Words>
  <Application>Microsoft Office PowerPoint</Application>
  <PresentationFormat>On-screen Show (16:9)</PresentationFormat>
  <Paragraphs>95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Flow</vt:lpstr>
      <vt:lpstr>1_Flow</vt:lpstr>
      <vt:lpstr>Interventions for intractable cancer pain</vt:lpstr>
      <vt:lpstr>PowerPoint Presentation</vt:lpstr>
      <vt:lpstr>Neurolytic Saddle block</vt:lpstr>
      <vt:lpstr>Neurolytic Saddle block</vt:lpstr>
      <vt:lpstr>Neurolytic Saddle block</vt:lpstr>
      <vt:lpstr>Cordotomy</vt:lpstr>
      <vt:lpstr>Intrathecal Drug Delivery (ITDD)</vt:lpstr>
      <vt:lpstr>ITDD</vt:lpstr>
      <vt:lpstr>PowerPoint Presentation</vt:lpstr>
      <vt:lpstr>Side effects</vt:lpstr>
      <vt:lpstr>Survival</vt:lpstr>
      <vt:lpstr>PowerPoint Presentation</vt:lpstr>
      <vt:lpstr>ITDD – eligible criteria</vt:lpstr>
      <vt:lpstr>ITDD – other criteria</vt:lpstr>
      <vt:lpstr>ITDD – eligible criteria</vt:lpstr>
      <vt:lpstr>ITDD – contraindications</vt:lpstr>
      <vt:lpstr>PowerPoint Presentation</vt:lpstr>
      <vt:lpstr>PowerPoint Presentation</vt:lpstr>
      <vt:lpstr>Complications</vt:lpstr>
      <vt:lpstr>PowerPoint Presentation</vt:lpstr>
      <vt:lpstr>ITDD – eligible criteria</vt:lpstr>
      <vt:lpstr>PowerPoint Presentation</vt:lpstr>
      <vt:lpstr>PowerPoint Presentation</vt:lpstr>
      <vt:lpstr>1st Wednesdays of the month 8.30 - 9.30am     Rotates between St peter’s Hospice &amp; UHB next meeting St Peter’s Hospice: 6th Nov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Interventions for intractable cancer pain</dc:title>
  <dc:creator>Chauhan, Nilesh</dc:creator>
  <cp:lastModifiedBy>Dunderdale, Helen</cp:lastModifiedBy>
  <cp:revision>17</cp:revision>
  <dcterms:modified xsi:type="dcterms:W3CDTF">2019-10-18T14:22:45Z</dcterms:modified>
</cp:coreProperties>
</file>