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506" r:id="rId3"/>
    <p:sldId id="440" r:id="rId4"/>
    <p:sldId id="496" r:id="rId5"/>
    <p:sldId id="394" r:id="rId6"/>
    <p:sldId id="455" r:id="rId7"/>
    <p:sldId id="413" r:id="rId8"/>
    <p:sldId id="497" r:id="rId9"/>
    <p:sldId id="494" r:id="rId10"/>
    <p:sldId id="503" r:id="rId11"/>
    <p:sldId id="512" r:id="rId12"/>
    <p:sldId id="498" r:id="rId13"/>
    <p:sldId id="508" r:id="rId14"/>
    <p:sldId id="467" r:id="rId15"/>
    <p:sldId id="490" r:id="rId16"/>
    <p:sldId id="509" r:id="rId17"/>
    <p:sldId id="510" r:id="rId18"/>
    <p:sldId id="511" r:id="rId19"/>
    <p:sldId id="468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38" autoAdjust="0"/>
  </p:normalViewPr>
  <p:slideViewPr>
    <p:cSldViewPr>
      <p:cViewPr>
        <p:scale>
          <a:sx n="92" d="100"/>
          <a:sy n="92" d="100"/>
        </p:scale>
        <p:origin x="-21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00053-B920-4C41-B846-D772CA7FD25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CDFCB317-2EF2-4557-9B2C-033DC9B1DACB}">
      <dgm:prSet phldrT="[Text]"/>
      <dgm:spPr/>
      <dgm:t>
        <a:bodyPr/>
        <a:lstStyle/>
        <a:p>
          <a:r>
            <a:rPr lang="en-GB" dirty="0"/>
            <a:t>Genomic Laboratory Hubs </a:t>
          </a:r>
        </a:p>
      </dgm:t>
    </dgm:pt>
    <dgm:pt modelId="{3140A046-B0E7-4E55-B390-A0FA716B12F9}" type="parTrans" cxnId="{5C75D424-2117-485F-95A5-EEADF1D9FBFB}">
      <dgm:prSet/>
      <dgm:spPr/>
      <dgm:t>
        <a:bodyPr/>
        <a:lstStyle/>
        <a:p>
          <a:endParaRPr lang="en-GB"/>
        </a:p>
      </dgm:t>
    </dgm:pt>
    <dgm:pt modelId="{5D7E5CD1-5865-471D-BD73-A533DC2D679E}" type="sibTrans" cxnId="{5C75D424-2117-485F-95A5-EEADF1D9FBFB}">
      <dgm:prSet/>
      <dgm:spPr/>
      <dgm:t>
        <a:bodyPr/>
        <a:lstStyle/>
        <a:p>
          <a:endParaRPr lang="en-GB"/>
        </a:p>
      </dgm:t>
    </dgm:pt>
    <dgm:pt modelId="{245715C5-22BA-4844-84DC-644D0E564D22}">
      <dgm:prSet phldrT="[Text]"/>
      <dgm:spPr/>
      <dgm:t>
        <a:bodyPr/>
        <a:lstStyle/>
        <a:p>
          <a:r>
            <a:rPr lang="en-GB" dirty="0"/>
            <a:t>Clinical Genetics Services</a:t>
          </a:r>
        </a:p>
      </dgm:t>
    </dgm:pt>
    <dgm:pt modelId="{A0F0994C-07CC-48E1-9FC0-452561DC25A8}" type="parTrans" cxnId="{DAC88C5C-D2F6-4DAC-9882-E066D9058E9B}">
      <dgm:prSet/>
      <dgm:spPr/>
      <dgm:t>
        <a:bodyPr/>
        <a:lstStyle/>
        <a:p>
          <a:endParaRPr lang="en-GB"/>
        </a:p>
      </dgm:t>
    </dgm:pt>
    <dgm:pt modelId="{90DAF220-DC72-4AAE-BBD2-34CE056D66A8}" type="sibTrans" cxnId="{DAC88C5C-D2F6-4DAC-9882-E066D9058E9B}">
      <dgm:prSet/>
      <dgm:spPr/>
      <dgm:t>
        <a:bodyPr/>
        <a:lstStyle/>
        <a:p>
          <a:endParaRPr lang="en-GB"/>
        </a:p>
      </dgm:t>
    </dgm:pt>
    <dgm:pt modelId="{3A52F01E-85D5-41AD-B540-70C71000BAB0}">
      <dgm:prSet phldrT="[Text]"/>
      <dgm:spPr/>
      <dgm:t>
        <a:bodyPr/>
        <a:lstStyle/>
        <a:p>
          <a:r>
            <a:rPr lang="en-GB" dirty="0"/>
            <a:t>Genomic Medicine Centres</a:t>
          </a:r>
        </a:p>
      </dgm:t>
    </dgm:pt>
    <dgm:pt modelId="{A8526664-87D8-4506-B805-5871B2978E2C}" type="parTrans" cxnId="{882F5BEE-8625-4E73-830D-8452B3D4E971}">
      <dgm:prSet/>
      <dgm:spPr/>
      <dgm:t>
        <a:bodyPr/>
        <a:lstStyle/>
        <a:p>
          <a:endParaRPr lang="en-GB"/>
        </a:p>
      </dgm:t>
    </dgm:pt>
    <dgm:pt modelId="{750A01C2-9E10-43FB-A76A-82EF5A970A66}" type="sibTrans" cxnId="{882F5BEE-8625-4E73-830D-8452B3D4E971}">
      <dgm:prSet/>
      <dgm:spPr/>
      <dgm:t>
        <a:bodyPr/>
        <a:lstStyle/>
        <a:p>
          <a:endParaRPr lang="en-GB"/>
        </a:p>
      </dgm:t>
    </dgm:pt>
    <dgm:pt modelId="{AF8D8D28-D99F-40B8-AF44-E12FFE12676D}">
      <dgm:prSet phldrT="[Text]"/>
      <dgm:spPr/>
      <dgm:t>
        <a:bodyPr/>
        <a:lstStyle/>
        <a:p>
          <a:r>
            <a:rPr lang="en-GB"/>
            <a:t>Cancer </a:t>
          </a:r>
          <a:r>
            <a:rPr lang="en-GB" dirty="0"/>
            <a:t>Services</a:t>
          </a:r>
        </a:p>
      </dgm:t>
    </dgm:pt>
    <dgm:pt modelId="{434C1FF0-95EF-466B-B0BC-1C97B0FE7674}" type="parTrans" cxnId="{2F70F56D-467D-46CE-B643-1117FBBE94C0}">
      <dgm:prSet/>
      <dgm:spPr/>
      <dgm:t>
        <a:bodyPr/>
        <a:lstStyle/>
        <a:p>
          <a:endParaRPr lang="en-GB"/>
        </a:p>
      </dgm:t>
    </dgm:pt>
    <dgm:pt modelId="{F22CAF12-097F-4DBF-95EA-BFA7FB83FB65}" type="sibTrans" cxnId="{2F70F56D-467D-46CE-B643-1117FBBE94C0}">
      <dgm:prSet/>
      <dgm:spPr/>
      <dgm:t>
        <a:bodyPr/>
        <a:lstStyle/>
        <a:p>
          <a:endParaRPr lang="en-GB"/>
        </a:p>
      </dgm:t>
    </dgm:pt>
    <dgm:pt modelId="{371E9D66-E9F6-4599-A744-9EC07C08F2BE}" type="pres">
      <dgm:prSet presAssocID="{CA500053-B920-4C41-B846-D772CA7FD25F}" presName="compositeShape" presStyleCnt="0">
        <dgm:presLayoutVars>
          <dgm:chMax val="7"/>
          <dgm:dir/>
          <dgm:resizeHandles val="exact"/>
        </dgm:presLayoutVars>
      </dgm:prSet>
      <dgm:spPr/>
    </dgm:pt>
    <dgm:pt modelId="{ED1FF812-98ED-489C-94EE-424FBD3E13B6}" type="pres">
      <dgm:prSet presAssocID="{CDFCB317-2EF2-4557-9B2C-033DC9B1DACB}" presName="circ1" presStyleLbl="vennNode1" presStyleIdx="0" presStyleCnt="4"/>
      <dgm:spPr/>
      <dgm:t>
        <a:bodyPr/>
        <a:lstStyle/>
        <a:p>
          <a:endParaRPr lang="en-GB"/>
        </a:p>
      </dgm:t>
    </dgm:pt>
    <dgm:pt modelId="{0BB9EC56-D1C2-4004-884D-8B5829B0BAEA}" type="pres">
      <dgm:prSet presAssocID="{CDFCB317-2EF2-4557-9B2C-033DC9B1DAC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BCFD95-32F6-470C-AF30-24E875314489}" type="pres">
      <dgm:prSet presAssocID="{245715C5-22BA-4844-84DC-644D0E564D22}" presName="circ2" presStyleLbl="vennNode1" presStyleIdx="1" presStyleCnt="4"/>
      <dgm:spPr/>
      <dgm:t>
        <a:bodyPr/>
        <a:lstStyle/>
        <a:p>
          <a:endParaRPr lang="en-GB"/>
        </a:p>
      </dgm:t>
    </dgm:pt>
    <dgm:pt modelId="{20474D7A-B1A9-4E08-B4B8-4CE74C16AB37}" type="pres">
      <dgm:prSet presAssocID="{245715C5-22BA-4844-84DC-644D0E564D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852B21-B85D-4652-B9DC-5041FAB2E370}" type="pres">
      <dgm:prSet presAssocID="{3A52F01E-85D5-41AD-B540-70C71000BAB0}" presName="circ3" presStyleLbl="vennNode1" presStyleIdx="2" presStyleCnt="4"/>
      <dgm:spPr/>
      <dgm:t>
        <a:bodyPr/>
        <a:lstStyle/>
        <a:p>
          <a:endParaRPr lang="en-GB"/>
        </a:p>
      </dgm:t>
    </dgm:pt>
    <dgm:pt modelId="{3B53563B-093F-45E4-9F0A-A3668F485D69}" type="pres">
      <dgm:prSet presAssocID="{3A52F01E-85D5-41AD-B540-70C71000BAB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226E65-2F46-4632-83FE-8D9C55C187A3}" type="pres">
      <dgm:prSet presAssocID="{AF8D8D28-D99F-40B8-AF44-E12FFE12676D}" presName="circ4" presStyleLbl="vennNode1" presStyleIdx="3" presStyleCnt="4"/>
      <dgm:spPr/>
      <dgm:t>
        <a:bodyPr/>
        <a:lstStyle/>
        <a:p>
          <a:endParaRPr lang="en-GB"/>
        </a:p>
      </dgm:t>
    </dgm:pt>
    <dgm:pt modelId="{AE13BC88-D0A7-4A47-87D9-37C9B449B782}" type="pres">
      <dgm:prSet presAssocID="{AF8D8D28-D99F-40B8-AF44-E12FFE12676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2D950A7-BE06-4BCD-A1F1-9579A6BD1836}" type="presOf" srcId="{CDFCB317-2EF2-4557-9B2C-033DC9B1DACB}" destId="{ED1FF812-98ED-489C-94EE-424FBD3E13B6}" srcOrd="1" destOrd="0" presId="urn:microsoft.com/office/officeart/2005/8/layout/venn1"/>
    <dgm:cxn modelId="{A7ABE703-C27B-453E-B74E-EA13826DC5F6}" type="presOf" srcId="{AF8D8D28-D99F-40B8-AF44-E12FFE12676D}" destId="{B4226E65-2F46-4632-83FE-8D9C55C187A3}" srcOrd="1" destOrd="0" presId="urn:microsoft.com/office/officeart/2005/8/layout/venn1"/>
    <dgm:cxn modelId="{6FC35723-4A51-4B68-872F-07EDE6E8910F}" type="presOf" srcId="{3A52F01E-85D5-41AD-B540-70C71000BAB0}" destId="{3B53563B-093F-45E4-9F0A-A3668F485D69}" srcOrd="0" destOrd="0" presId="urn:microsoft.com/office/officeart/2005/8/layout/venn1"/>
    <dgm:cxn modelId="{882F5BEE-8625-4E73-830D-8452B3D4E971}" srcId="{CA500053-B920-4C41-B846-D772CA7FD25F}" destId="{3A52F01E-85D5-41AD-B540-70C71000BAB0}" srcOrd="2" destOrd="0" parTransId="{A8526664-87D8-4506-B805-5871B2978E2C}" sibTransId="{750A01C2-9E10-43FB-A76A-82EF5A970A66}"/>
    <dgm:cxn modelId="{C53E7247-95F4-4240-964B-9D95DDC09414}" type="presOf" srcId="{AF8D8D28-D99F-40B8-AF44-E12FFE12676D}" destId="{AE13BC88-D0A7-4A47-87D9-37C9B449B782}" srcOrd="0" destOrd="0" presId="urn:microsoft.com/office/officeart/2005/8/layout/venn1"/>
    <dgm:cxn modelId="{A84DE993-D76F-430B-91FE-B168F93880B8}" type="presOf" srcId="{CA500053-B920-4C41-B846-D772CA7FD25F}" destId="{371E9D66-E9F6-4599-A744-9EC07C08F2BE}" srcOrd="0" destOrd="0" presId="urn:microsoft.com/office/officeart/2005/8/layout/venn1"/>
    <dgm:cxn modelId="{9353DC92-2ABC-4D97-83D6-8B546702EAAC}" type="presOf" srcId="{CDFCB317-2EF2-4557-9B2C-033DC9B1DACB}" destId="{0BB9EC56-D1C2-4004-884D-8B5829B0BAEA}" srcOrd="0" destOrd="0" presId="urn:microsoft.com/office/officeart/2005/8/layout/venn1"/>
    <dgm:cxn modelId="{7D4838F8-5949-490E-82E2-5EDD9010C42D}" type="presOf" srcId="{245715C5-22BA-4844-84DC-644D0E564D22}" destId="{20474D7A-B1A9-4E08-B4B8-4CE74C16AB37}" srcOrd="0" destOrd="0" presId="urn:microsoft.com/office/officeart/2005/8/layout/venn1"/>
    <dgm:cxn modelId="{FDBC5B13-3431-4FB8-AA61-CA8A58EEA90B}" type="presOf" srcId="{245715C5-22BA-4844-84DC-644D0E564D22}" destId="{30BCFD95-32F6-470C-AF30-24E875314489}" srcOrd="1" destOrd="0" presId="urn:microsoft.com/office/officeart/2005/8/layout/venn1"/>
    <dgm:cxn modelId="{DAC88C5C-D2F6-4DAC-9882-E066D9058E9B}" srcId="{CA500053-B920-4C41-B846-D772CA7FD25F}" destId="{245715C5-22BA-4844-84DC-644D0E564D22}" srcOrd="1" destOrd="0" parTransId="{A0F0994C-07CC-48E1-9FC0-452561DC25A8}" sibTransId="{90DAF220-DC72-4AAE-BBD2-34CE056D66A8}"/>
    <dgm:cxn modelId="{5C75D424-2117-485F-95A5-EEADF1D9FBFB}" srcId="{CA500053-B920-4C41-B846-D772CA7FD25F}" destId="{CDFCB317-2EF2-4557-9B2C-033DC9B1DACB}" srcOrd="0" destOrd="0" parTransId="{3140A046-B0E7-4E55-B390-A0FA716B12F9}" sibTransId="{5D7E5CD1-5865-471D-BD73-A533DC2D679E}"/>
    <dgm:cxn modelId="{559BC9C3-6E89-430A-A7D0-A9D6A7A501A1}" type="presOf" srcId="{3A52F01E-85D5-41AD-B540-70C71000BAB0}" destId="{A3852B21-B85D-4652-B9DC-5041FAB2E370}" srcOrd="1" destOrd="0" presId="urn:microsoft.com/office/officeart/2005/8/layout/venn1"/>
    <dgm:cxn modelId="{2F70F56D-467D-46CE-B643-1117FBBE94C0}" srcId="{CA500053-B920-4C41-B846-D772CA7FD25F}" destId="{AF8D8D28-D99F-40B8-AF44-E12FFE12676D}" srcOrd="3" destOrd="0" parTransId="{434C1FF0-95EF-466B-B0BC-1C97B0FE7674}" sibTransId="{F22CAF12-097F-4DBF-95EA-BFA7FB83FB65}"/>
    <dgm:cxn modelId="{75BA789C-B8BE-46AF-9231-544C03609F00}" type="presParOf" srcId="{371E9D66-E9F6-4599-A744-9EC07C08F2BE}" destId="{ED1FF812-98ED-489C-94EE-424FBD3E13B6}" srcOrd="0" destOrd="0" presId="urn:microsoft.com/office/officeart/2005/8/layout/venn1"/>
    <dgm:cxn modelId="{F56C2245-72E1-4EA4-B8AC-355D12C59798}" type="presParOf" srcId="{371E9D66-E9F6-4599-A744-9EC07C08F2BE}" destId="{0BB9EC56-D1C2-4004-884D-8B5829B0BAEA}" srcOrd="1" destOrd="0" presId="urn:microsoft.com/office/officeart/2005/8/layout/venn1"/>
    <dgm:cxn modelId="{48A15E6E-9403-4784-8365-04FA06C3D108}" type="presParOf" srcId="{371E9D66-E9F6-4599-A744-9EC07C08F2BE}" destId="{30BCFD95-32F6-470C-AF30-24E875314489}" srcOrd="2" destOrd="0" presId="urn:microsoft.com/office/officeart/2005/8/layout/venn1"/>
    <dgm:cxn modelId="{5FAB784C-EFC2-4BAC-8F80-2B494684F632}" type="presParOf" srcId="{371E9D66-E9F6-4599-A744-9EC07C08F2BE}" destId="{20474D7A-B1A9-4E08-B4B8-4CE74C16AB37}" srcOrd="3" destOrd="0" presId="urn:microsoft.com/office/officeart/2005/8/layout/venn1"/>
    <dgm:cxn modelId="{3CF3C1AE-06EA-4DE8-8037-16E59FE04790}" type="presParOf" srcId="{371E9D66-E9F6-4599-A744-9EC07C08F2BE}" destId="{A3852B21-B85D-4652-B9DC-5041FAB2E370}" srcOrd="4" destOrd="0" presId="urn:microsoft.com/office/officeart/2005/8/layout/venn1"/>
    <dgm:cxn modelId="{C47CA35F-79AC-46E2-9CD4-16E5CAA0398E}" type="presParOf" srcId="{371E9D66-E9F6-4599-A744-9EC07C08F2BE}" destId="{3B53563B-093F-45E4-9F0A-A3668F485D69}" srcOrd="5" destOrd="0" presId="urn:microsoft.com/office/officeart/2005/8/layout/venn1"/>
    <dgm:cxn modelId="{C55144ED-1693-46DA-8681-39AAAC1C0DAB}" type="presParOf" srcId="{371E9D66-E9F6-4599-A744-9EC07C08F2BE}" destId="{B4226E65-2F46-4632-83FE-8D9C55C187A3}" srcOrd="6" destOrd="0" presId="urn:microsoft.com/office/officeart/2005/8/layout/venn1"/>
    <dgm:cxn modelId="{957CD647-7C7B-43CD-A9B3-4752314350CF}" type="presParOf" srcId="{371E9D66-E9F6-4599-A744-9EC07C08F2BE}" destId="{AE13BC88-D0A7-4A47-87D9-37C9B449B78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4142C-D408-418A-B5BC-88DBD89E0D50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65673-6020-43F6-ACFC-00660444F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86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BD1C4-D218-49B2-A774-E732A14BB6C1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6BBD2-E987-4094-89A8-6D3606617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7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95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Stress importance of all individuals involved in the pathway being involved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263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68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54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474A-E9F5-4836-8419-D76CE60A81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1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of 1</a:t>
            </a:r>
            <a:r>
              <a:rPr lang="en-GB" baseline="30000" dirty="0"/>
              <a:t>st</a:t>
            </a:r>
            <a:r>
              <a:rPr lang="en-GB" dirty="0"/>
              <a:t> October</a:t>
            </a:r>
            <a:r>
              <a:rPr lang="en-GB" baseline="0" dirty="0"/>
              <a:t> there are: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7 Genomic Laboratory Hubs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A national directory of tests dictating which tests will be funded nationally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GMCs will exist with a transformation, governance and potential project based remit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To support this there is a review of clinical genetics services as potential impact on their work will be critical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9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672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67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26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94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8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5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3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4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4D96-40B8-4531-87DB-4CBCED8B8B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26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 national coverage – not all providers contributing</a:t>
            </a:r>
            <a:r>
              <a:rPr lang="en-GB" baseline="0" dirty="0"/>
              <a:t> but aim was national coverage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8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9862F6-9401-1C49-B2F0-F51A5FAB9BAE}" type="slidenum">
              <a:rPr lang="en-US" sz="1200">
                <a:latin typeface="Calibri" charset="0"/>
              </a:rPr>
              <a:pPr/>
              <a:t>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86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23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BBD2-E987-4094-89A8-6D3606617F1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0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0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0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0451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15095"/>
            <a:ext cx="2133600" cy="365125"/>
          </a:xfrm>
        </p:spPr>
        <p:txBody>
          <a:bodyPr/>
          <a:lstStyle/>
          <a:p>
            <a:fld id="{7BA822E9-1B73-AF45-9565-CA9B24DE48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25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4"/>
            <a:ext cx="8356600" cy="5012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04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BFA6-CBD3-ED46-B8EF-742E0436037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0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84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8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1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3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9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5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BBFA6-CBD3-ED46-B8EF-742E0436037F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WE GMC Quarterly Review – 09/11/2016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2706-BFBC-4E0A-A7D5-AC2D039DA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2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9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Carpenter-Clawson@nbt.nhs.u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bh-tr.wegmc@nhs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74999"/>
            <a:ext cx="7992888" cy="1470025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Mainstreaming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Genomic Medicine</a:t>
            </a:r>
            <a:b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 100,000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Genomes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149080"/>
            <a:ext cx="7088832" cy="1800200"/>
          </a:xfrm>
        </p:spPr>
        <p:txBody>
          <a:bodyPr>
            <a:normAutofit/>
          </a:bodyPr>
          <a:lstStyle/>
          <a:p>
            <a:r>
              <a:rPr lang="en-GB" sz="4100" b="1" dirty="0">
                <a:solidFill>
                  <a:schemeClr val="tx1"/>
                </a:solidFill>
              </a:rPr>
              <a:t>Update </a:t>
            </a:r>
            <a:r>
              <a:rPr lang="en-GB" sz="4100" b="1" dirty="0" smtClean="0">
                <a:solidFill>
                  <a:schemeClr val="tx1"/>
                </a:solidFill>
              </a:rPr>
              <a:t>– Haem SSG </a:t>
            </a:r>
          </a:p>
          <a:p>
            <a:r>
              <a:rPr lang="en-GB" sz="4100" b="1" dirty="0" smtClean="0">
                <a:solidFill>
                  <a:schemeClr val="tx1"/>
                </a:solidFill>
              </a:rPr>
              <a:t>Nov 2018</a:t>
            </a:r>
            <a:endParaRPr lang="en-GB" sz="41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DD5914-C305-45A6-B6DA-76776EC8DD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5765"/>
            <a:ext cx="3471788" cy="15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23677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90528" y="6079827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19528" y="6079827"/>
            <a:ext cx="2133600" cy="365125"/>
          </a:xfrm>
        </p:spPr>
        <p:txBody>
          <a:bodyPr/>
          <a:lstStyle/>
          <a:p>
            <a:fld id="{C21C2706-BFBC-4E0A-A7D5-AC2D039DA3D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2" y="140304"/>
            <a:ext cx="8352928" cy="652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60648"/>
            <a:ext cx="8229600" cy="86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What did it mean for staff to support the </a:t>
            </a:r>
            <a:br>
              <a:rPr lang="en-US" sz="2000" b="1" dirty="0"/>
            </a:br>
            <a:r>
              <a:rPr lang="en-US" sz="2000" b="1" dirty="0"/>
              <a:t>100,000 Genomes Project?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1645949-0FC7-473C-8F90-E5D982147A51}"/>
              </a:ext>
            </a:extLst>
          </p:cNvPr>
          <p:cNvSpPr/>
          <p:nvPr/>
        </p:nvSpPr>
        <p:spPr>
          <a:xfrm>
            <a:off x="323528" y="404664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Patient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142928" y="623222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Introduction to the 100,000 Genomes Project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328" y="5435500"/>
            <a:ext cx="36724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How do you develop a pathway? – the key is engagement at every step of the pathway…..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5832" y="2260761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Nursing staff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4624" y="1864717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Consultants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5442" y="3362027"/>
            <a:ext cx="118138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Research team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22013" y="3845988"/>
            <a:ext cx="118138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Theatre team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42856" y="3815964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Clinic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0842" y="5033069"/>
            <a:ext cx="86161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IT experts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22776" y="5943331"/>
            <a:ext cx="12961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Blood laboratory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39000" y="5879707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Tumour laboratory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18919" y="4168973"/>
            <a:ext cx="2060115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Specimen transport team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05600" y="691397"/>
            <a:ext cx="5343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GPs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69588" y="1557379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Imaging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69588" y="1269347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Pathology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48061" y="6212057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Managers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71588" y="4031988"/>
            <a:ext cx="1546931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MDT co-ordinators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40328" y="2675811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Specialists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58480" y="2891835"/>
            <a:ext cx="1514296" cy="235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Breast Care Nurses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49708" y="6320069"/>
            <a:ext cx="1069211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Reception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71319" y="6320069"/>
            <a:ext cx="1069211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Processing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0530" y="1648693"/>
            <a:ext cx="108012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Surgeons</a:t>
            </a: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6571928" y="6232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6BFF4-9173-45A6-8C43-4CD98F01207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671788" cy="190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Data from 100k genome project Oct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Recruitment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88640"/>
            <a:ext cx="889635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3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Genetics and genomics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Background to 100,000 Genomes Project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Project progress</a:t>
            </a:r>
          </a:p>
          <a:p>
            <a:pPr>
              <a:lnSpc>
                <a:spcPct val="200000"/>
              </a:lnSpc>
            </a:pPr>
            <a:r>
              <a:rPr lang="en-GB" dirty="0"/>
              <a:t>What next? Mainstreaming Genomic Medicine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973" y="116632"/>
            <a:ext cx="8416584" cy="924080"/>
          </a:xfrm>
        </p:spPr>
        <p:txBody>
          <a:bodyPr>
            <a:noAutofit/>
          </a:bodyPr>
          <a:lstStyle/>
          <a:p>
            <a:r>
              <a:rPr lang="en-GB" sz="3600" b="1" dirty="0"/>
              <a:t>The national infrastructure for </a:t>
            </a:r>
            <a:br>
              <a:rPr lang="en-GB" sz="3600" b="1" dirty="0"/>
            </a:br>
            <a:r>
              <a:rPr lang="en-GB" sz="3600" b="1" dirty="0"/>
              <a:t>genomic medicine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8185" y="2028741"/>
            <a:ext cx="1273545" cy="1259433"/>
            <a:chOff x="157170" y="1918760"/>
            <a:chExt cx="1298790" cy="1282227"/>
          </a:xfrm>
        </p:grpSpPr>
        <p:sp>
          <p:nvSpPr>
            <p:cNvPr id="20" name="Rounded Rectangle 19"/>
            <p:cNvSpPr/>
            <p:nvPr/>
          </p:nvSpPr>
          <p:spPr>
            <a:xfrm>
              <a:off x="157170" y="1918760"/>
              <a:ext cx="1298790" cy="128222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en-GB" sz="1275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Strategic Oversight</a:t>
              </a:r>
            </a:p>
          </p:txBody>
        </p:sp>
        <p:pic>
          <p:nvPicPr>
            <p:cNvPr id="22" name="Picture 2" descr="Image result for &quot;nhs england&quot; 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9603" y="2117090"/>
              <a:ext cx="727899" cy="554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181649" y="1417092"/>
            <a:ext cx="2588800" cy="4672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prstClr val="white"/>
                </a:solidFill>
                <a:latin typeface="Arial Narrow" panose="020B0606020202030204" pitchFamily="34" charset="0"/>
              </a:rPr>
              <a:t>Political oversight: </a:t>
            </a:r>
            <a:br>
              <a:rPr lang="en-GB" sz="1350" b="1" dirty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en-GB" sz="1350" dirty="0">
                <a:solidFill>
                  <a:prstClr val="white"/>
                </a:solidFill>
                <a:latin typeface="Arial Narrow" panose="020B0606020202030204" pitchFamily="34" charset="0"/>
              </a:rPr>
              <a:t>Dept. of Health &amp; Ministerial Board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91730" y="1417092"/>
            <a:ext cx="7631306" cy="5315886"/>
            <a:chOff x="1711364" y="1762814"/>
            <a:chExt cx="7351747" cy="4076849"/>
          </a:xfrm>
        </p:grpSpPr>
        <p:sp>
          <p:nvSpPr>
            <p:cNvPr id="21" name="Rounded Rectangle 20"/>
            <p:cNvSpPr/>
            <p:nvPr/>
          </p:nvSpPr>
          <p:spPr>
            <a:xfrm>
              <a:off x="1920240" y="3717006"/>
              <a:ext cx="7142871" cy="7452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11364" y="1762814"/>
              <a:ext cx="7253438" cy="4076849"/>
              <a:chOff x="2904389" y="1207418"/>
              <a:chExt cx="7702260" cy="543579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904389" y="1207418"/>
                <a:ext cx="7278441" cy="5435799"/>
                <a:chOff x="157702" y="1300414"/>
                <a:chExt cx="7841708" cy="5435799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57702" y="1300414"/>
                  <a:ext cx="7841707" cy="1209616"/>
                  <a:chOff x="457201" y="1364776"/>
                  <a:chExt cx="7841707" cy="1378424"/>
                </a:xfrm>
              </p:grpSpPr>
              <p:sp>
                <p:nvSpPr>
                  <p:cNvPr id="2" name="Isosceles Triangle 1"/>
                  <p:cNvSpPr/>
                  <p:nvPr/>
                </p:nvSpPr>
                <p:spPr>
                  <a:xfrm>
                    <a:off x="457201" y="1364776"/>
                    <a:ext cx="7841707" cy="1378424"/>
                  </a:xfrm>
                  <a:prstGeom prst="triangle">
                    <a:avLst/>
                  </a:prstGeom>
                  <a:solidFill>
                    <a:schemeClr val="tx2"/>
                  </a:solidFill>
                  <a:ln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75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125469" y="1763237"/>
                    <a:ext cx="6585045" cy="8392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GB" sz="2400" b="1" dirty="0">
                        <a:solidFill>
                          <a:prstClr val="white"/>
                        </a:solidFill>
                        <a:latin typeface="Arial Narrow" panose="020B0606020202030204" pitchFamily="34" charset="0"/>
                      </a:rPr>
                      <a:t>NHS</a:t>
                    </a:r>
                    <a:br>
                      <a:rPr lang="en-GB" sz="2400" b="1" dirty="0">
                        <a:solidFill>
                          <a:prstClr val="white"/>
                        </a:solidFill>
                        <a:latin typeface="Arial Narrow" panose="020B0606020202030204" pitchFamily="34" charset="0"/>
                      </a:rPr>
                    </a:br>
                    <a:r>
                      <a:rPr lang="en-GB" sz="2400" b="1" dirty="0">
                        <a:solidFill>
                          <a:prstClr val="white"/>
                        </a:solidFill>
                        <a:latin typeface="Arial Narrow" panose="020B0606020202030204" pitchFamily="34" charset="0"/>
                      </a:rPr>
                      <a:t>Genomic Medicine Service</a:t>
                    </a:r>
                  </a:p>
                </p:txBody>
              </p:sp>
            </p:grpSp>
            <p:sp>
              <p:nvSpPr>
                <p:cNvPr id="9" name="Rectangle 8"/>
                <p:cNvSpPr/>
                <p:nvPr/>
              </p:nvSpPr>
              <p:spPr>
                <a:xfrm>
                  <a:off x="157702" y="6205605"/>
                  <a:ext cx="7841708" cy="530608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B" sz="1400" i="1" dirty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Advances in genomic &amp; informatics technologies </a:t>
                  </a:r>
                  <a:br>
                    <a:rPr lang="en-GB" sz="1400" i="1" dirty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</a:br>
                  <a:r>
                    <a:rPr lang="en-GB" sz="1400" i="1" dirty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&amp; other next generation diagnostics informing policy, strategy &amp; regulation </a:t>
                  </a:r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503313" y="5024888"/>
                  <a:ext cx="3473355" cy="1037230"/>
                </a:xfrm>
                <a:prstGeom prst="roundRect">
                  <a:avLst/>
                </a:prstGeom>
                <a:pattFill prst="trellis">
                  <a:fgClr>
                    <a:schemeClr val="tx2">
                      <a:lumMod val="20000"/>
                      <a:lumOff val="80000"/>
                    </a:schemeClr>
                  </a:fgClr>
                  <a:bgClr>
                    <a:schemeClr val="bg2"/>
                  </a:bgClr>
                </a:patt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600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>Workforce development</a:t>
                  </a:r>
                </a:p>
                <a:p>
                  <a:pPr algn="ctr"/>
                  <a:r>
                    <a:rPr lang="en-GB" sz="1000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/>
                  </a:r>
                  <a:br>
                    <a:rPr lang="en-GB" sz="1000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</a:br>
                  <a:r>
                    <a:rPr lang="en-GB" sz="1000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>upskilling of existing staff &amp;  ongoing professional engagement in conjunction with Health Education England</a:t>
                  </a:r>
                  <a:endParaRPr lang="en-GB" sz="1000" b="1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543248" y="3980486"/>
                  <a:ext cx="2268000" cy="844110"/>
                </a:xfrm>
                <a:prstGeom prst="roundRect">
                  <a:avLst/>
                </a:prstGeom>
                <a:pattFill prst="trellis">
                  <a:fgClr>
                    <a:schemeClr val="tx2">
                      <a:lumMod val="40000"/>
                      <a:lumOff val="60000"/>
                    </a:schemeClr>
                  </a:fgClr>
                  <a:bgClr>
                    <a:schemeClr val="accent1">
                      <a:lumMod val="40000"/>
                      <a:lumOff val="60000"/>
                    </a:schemeClr>
                  </a:bgClr>
                </a:patt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B" sz="1600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>Informatics systems</a:t>
                  </a:r>
                  <a:br>
                    <a:rPr lang="en-GB" sz="1600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</a:br>
                  <a:r>
                    <a:rPr lang="en-GB" sz="1600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>&amp; data store</a:t>
                  </a:r>
                  <a:endParaRPr lang="en-GB" b="1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543252" y="2644991"/>
                  <a:ext cx="2605124" cy="1176770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GB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>Genomic Medicine Centres &amp; Genomic Clinical Services</a:t>
                  </a: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4171149" y="5040263"/>
                  <a:ext cx="3523860" cy="1037230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5100" tIns="34290" rIns="3510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GB" sz="1600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>Industry/ academic/ international partnerships 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GB" sz="1000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/>
                  </a:r>
                  <a:br>
                    <a:rPr lang="en-GB" sz="1000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</a:br>
                  <a:r>
                    <a:rPr lang="en-GB" sz="1000" i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>supporting ongoing research &amp; development through clinical care</a:t>
                  </a: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2984493" y="3980486"/>
                  <a:ext cx="2268000" cy="844110"/>
                </a:xfrm>
                <a:prstGeom prst="roundRect">
                  <a:avLst/>
                </a:prstGeom>
                <a:pattFill prst="trellis">
                  <a:fgClr>
                    <a:schemeClr val="tx2">
                      <a:lumMod val="40000"/>
                      <a:lumOff val="60000"/>
                    </a:schemeClr>
                  </a:fgClr>
                  <a:bgClr>
                    <a:schemeClr val="accent1">
                      <a:lumMod val="40000"/>
                      <a:lumOff val="60000"/>
                    </a:schemeClr>
                  </a:bgClr>
                </a:patt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B" sz="1400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>Whole Genome Sequencing Provision</a:t>
                  </a:r>
                  <a:endParaRPr lang="en-GB" sz="900" b="1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3280893" y="2644991"/>
                  <a:ext cx="1675199" cy="1178720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B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>National </a:t>
                  </a:r>
                  <a:br>
                    <a:rPr lang="en-GB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</a:br>
                  <a:r>
                    <a:rPr lang="en-GB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>Network of Genomic  Laboratories</a:t>
                  </a:r>
                  <a:endParaRPr lang="en-GB" sz="1600" dirty="0">
                    <a:solidFill>
                      <a:prstClr val="black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5425737" y="3980486"/>
                  <a:ext cx="2268000" cy="844110"/>
                </a:xfrm>
                <a:prstGeom prst="roundRect">
                  <a:avLst/>
                </a:prstGeom>
                <a:pattFill prst="trellis">
                  <a:fgClr>
                    <a:schemeClr val="tx2">
                      <a:lumMod val="40000"/>
                      <a:lumOff val="60000"/>
                    </a:schemeClr>
                  </a:fgClr>
                  <a:bgClr>
                    <a:schemeClr val="accent1">
                      <a:lumMod val="40000"/>
                      <a:lumOff val="60000"/>
                    </a:schemeClr>
                  </a:bgClr>
                </a:patt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B" sz="1400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>Genomics Data Interpretation</a:t>
                  </a: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5088609" y="2644991"/>
                  <a:ext cx="2606400" cy="1172647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GB" b="1" dirty="0">
                      <a:solidFill>
                        <a:prstClr val="black"/>
                      </a:solidFill>
                      <a:latin typeface="Arial Narrow" panose="020B0606020202030204" pitchFamily="34" charset="0"/>
                    </a:rPr>
                    <a:t>National Testing Directory</a:t>
                  </a: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9989771" y="3835805"/>
                <a:ext cx="616878" cy="6255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GB" sz="1200" i="1" dirty="0">
                    <a:solidFill>
                      <a:srgbClr val="00ADC6">
                        <a:lumMod val="50000"/>
                      </a:srgb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GB" sz="1200" i="1" dirty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with Genomics England</a:t>
                </a:r>
                <a:r>
                  <a:rPr lang="en-GB" sz="1200" dirty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  </a:t>
                </a:r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43" y="4515435"/>
            <a:ext cx="566062" cy="266503"/>
          </a:xfrm>
          <a:prstGeom prst="rect">
            <a:avLst/>
          </a:prstGeom>
        </p:spPr>
      </p:pic>
      <p:sp>
        <p:nvSpPr>
          <p:cNvPr id="25" name="Down Arrow 24"/>
          <p:cNvSpPr/>
          <p:nvPr/>
        </p:nvSpPr>
        <p:spPr>
          <a:xfrm rot="16200000">
            <a:off x="1192347" y="2206535"/>
            <a:ext cx="666206" cy="23021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1537" y="1340768"/>
            <a:ext cx="297246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Slide reproduced from NHS England SRO team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5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BB34B-797B-41A4-B96D-9045F998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Mainstreaming genomic medicine - Beyond 1</a:t>
            </a:r>
            <a:r>
              <a:rPr lang="en-GB" b="1" baseline="30000" dirty="0"/>
              <a:t>st</a:t>
            </a:r>
            <a:r>
              <a:rPr lang="en-GB" b="1" dirty="0"/>
              <a:t> October 2018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1BE648AF-E68F-4D7D-AE26-6D04F2CB6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36280"/>
              </p:ext>
            </p:extLst>
          </p:nvPr>
        </p:nvGraphicFramePr>
        <p:xfrm>
          <a:off x="-972616" y="2708920"/>
          <a:ext cx="6995120" cy="34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BA4D70-B108-401E-9336-754A3067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384" y="6356350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890E9A-8483-46B9-A0CD-550740D9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DE84708-0B1A-49F0-B735-59B7935E89EE}"/>
              </a:ext>
            </a:extLst>
          </p:cNvPr>
          <p:cNvSpPr/>
          <p:nvPr/>
        </p:nvSpPr>
        <p:spPr>
          <a:xfrm>
            <a:off x="261864" y="2339000"/>
            <a:ext cx="4464496" cy="4300587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3057D2-FE14-4A13-B5BB-301183EF65CC}"/>
              </a:ext>
            </a:extLst>
          </p:cNvPr>
          <p:cNvSpPr txBox="1"/>
          <p:nvPr/>
        </p:nvSpPr>
        <p:spPr>
          <a:xfrm>
            <a:off x="-530224" y="177281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Genomic Medicine Service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148911-87F5-4ABB-A9DE-53DE7678C934}"/>
              </a:ext>
            </a:extLst>
          </p:cNvPr>
          <p:cNvSpPr txBox="1"/>
          <p:nvPr/>
        </p:nvSpPr>
        <p:spPr>
          <a:xfrm>
            <a:off x="4860032" y="2204864"/>
            <a:ext cx="4283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Genetics Laboratory Hubs: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7 nationally commissioned laboratory hubs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National Directory for all genetic &amp; genomic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292F12-677B-433C-B09C-73447231940E}"/>
              </a:ext>
            </a:extLst>
          </p:cNvPr>
          <p:cNvSpPr txBox="1"/>
          <p:nvPr/>
        </p:nvSpPr>
        <p:spPr>
          <a:xfrm>
            <a:off x="4993060" y="3836080"/>
            <a:ext cx="4022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Genomic Medicine Centres: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Support transition from project to clinical 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BBC88F-FF9B-4952-890E-6AA76F76DA1E}"/>
              </a:ext>
            </a:extLst>
          </p:cNvPr>
          <p:cNvSpPr txBox="1"/>
          <p:nvPr/>
        </p:nvSpPr>
        <p:spPr>
          <a:xfrm>
            <a:off x="4985453" y="4851743"/>
            <a:ext cx="4022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Clinical Genetics Services:</a:t>
            </a:r>
          </a:p>
          <a:p>
            <a:r>
              <a:rPr lang="en-GB" dirty="0"/>
              <a:t>- Review of services to ensure support and equity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BBC88F-FF9B-4952-890E-6AA76F76DA1E}"/>
              </a:ext>
            </a:extLst>
          </p:cNvPr>
          <p:cNvSpPr txBox="1"/>
          <p:nvPr/>
        </p:nvSpPr>
        <p:spPr>
          <a:xfrm>
            <a:off x="5004048" y="5787261"/>
            <a:ext cx="4022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Cancer Services:</a:t>
            </a:r>
          </a:p>
          <a:p>
            <a:r>
              <a:rPr lang="en-GB" dirty="0"/>
              <a:t>- Supporting 100,000 Genomes patients and future genomics pathways</a:t>
            </a:r>
          </a:p>
        </p:txBody>
      </p:sp>
    </p:spTree>
    <p:extLst>
      <p:ext uri="{BB962C8B-B14F-4D97-AF65-F5344CB8AC3E}">
        <p14:creationId xmlns:p14="http://schemas.microsoft.com/office/powerpoint/2010/main" val="8517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0D7E9-32E8-43F7-A74C-F0E2991E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Genomic Laboratory Hubs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49A775-9514-42A0-BC94-A7BDFA8C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Genomic </a:t>
            </a:r>
            <a:r>
              <a:rPr lang="en-GB" dirty="0"/>
              <a:t>Laboratory Hubs commissioned to deliver a national genomic test directory</a:t>
            </a:r>
          </a:p>
          <a:p>
            <a:r>
              <a:rPr lang="en-GB" dirty="0"/>
              <a:t>Whole genome sequencing in place for a limited number of tumours 	</a:t>
            </a:r>
          </a:p>
          <a:p>
            <a:pPr lvl="1"/>
            <a:r>
              <a:rPr lang="en-GB" dirty="0"/>
              <a:t>Sarcoma, paediatric and acute leukaemia (from </a:t>
            </a:r>
            <a:r>
              <a:rPr lang="en-GB" dirty="0" smtClean="0"/>
              <a:t>Jan 19</a:t>
            </a:r>
            <a:r>
              <a:rPr lang="en-GB" dirty="0"/>
              <a:t>) </a:t>
            </a:r>
          </a:p>
          <a:p>
            <a:r>
              <a:rPr lang="en-GB" dirty="0"/>
              <a:t>Nationally standardised panels for somatic (tumour) variants</a:t>
            </a:r>
          </a:p>
          <a:p>
            <a:r>
              <a:rPr lang="en-GB" dirty="0"/>
              <a:t>Nationally standardised commissioning for germline variants to test cancer susceptibility</a:t>
            </a:r>
          </a:p>
          <a:p>
            <a:r>
              <a:rPr lang="en-GB" dirty="0"/>
              <a:t>Annual review of test directory to update at national level test provision across country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5A4977-565D-44DC-BE21-01C1D30D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A08A3E-DB29-463C-934E-AEF2CF66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2E54B-9221-461D-8A20-1B274935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National Genomic Test Directory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B7BFC1-6317-4CD8-8F75-55CDDEA57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What is it?</a:t>
            </a:r>
            <a:endParaRPr lang="en-GB" dirty="0"/>
          </a:p>
          <a:p>
            <a:pPr lvl="1"/>
            <a:r>
              <a:rPr lang="en-GB" dirty="0" smtClean="0"/>
              <a:t>Directory of tests and technology platform</a:t>
            </a:r>
          </a:p>
          <a:p>
            <a:pPr lvl="1"/>
            <a:r>
              <a:rPr lang="en-GB" dirty="0" smtClean="0"/>
              <a:t>How to access and how funded</a:t>
            </a:r>
          </a:p>
          <a:p>
            <a:r>
              <a:rPr lang="en-GB" dirty="0" smtClean="0"/>
              <a:t>How requested?</a:t>
            </a:r>
          </a:p>
          <a:p>
            <a:pPr lvl="1"/>
            <a:r>
              <a:rPr lang="en-GB" dirty="0" smtClean="0"/>
              <a:t>In cancer, as part of tissue diagnostic work up</a:t>
            </a:r>
          </a:p>
          <a:p>
            <a:r>
              <a:rPr lang="en-GB" dirty="0" smtClean="0"/>
              <a:t>What will be different?</a:t>
            </a:r>
          </a:p>
          <a:p>
            <a:pPr lvl="1"/>
            <a:r>
              <a:rPr lang="en-GB" dirty="0" smtClean="0"/>
              <a:t>Initially not much initially for most tests (current draft directory, update due in early 2019) or funding streams until Apr 2020 when move to central funding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C4C2DB-1904-45D6-B299-8DA519C7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https://www.england.nhs.uk/publication/national-genomic-test-directories/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F4EC6D-F20C-4CDD-AE43-AF4DC3F6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4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Genomic Test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Access to WGS?</a:t>
            </a:r>
          </a:p>
          <a:p>
            <a:pPr lvl="1"/>
            <a:r>
              <a:rPr lang="en-GB" dirty="0" smtClean="0"/>
              <a:t>Initially for AML &amp; ALL</a:t>
            </a:r>
          </a:p>
          <a:p>
            <a:pPr lvl="2"/>
            <a:r>
              <a:rPr lang="en-GB" dirty="0" smtClean="0"/>
              <a:t>Consent process not clear yet, due early 2019</a:t>
            </a:r>
          </a:p>
          <a:p>
            <a:pPr lvl="1"/>
            <a:r>
              <a:rPr lang="en-GB" dirty="0" smtClean="0"/>
              <a:t>Gene panels for myeloid disorders (others will develop)</a:t>
            </a:r>
          </a:p>
          <a:p>
            <a:pPr lvl="2"/>
            <a:r>
              <a:rPr lang="en-GB" dirty="0" smtClean="0"/>
              <a:t>In time anticipated other modalities such as RNA based tests, </a:t>
            </a:r>
            <a:r>
              <a:rPr lang="en-GB" dirty="0" err="1" smtClean="0"/>
              <a:t>cfDNA</a:t>
            </a:r>
            <a:r>
              <a:rPr lang="en-GB" dirty="0" smtClean="0"/>
              <a:t> &amp; proteomics</a:t>
            </a:r>
          </a:p>
          <a:p>
            <a:r>
              <a:rPr lang="en-GB" dirty="0" smtClean="0"/>
              <a:t>How will it work?</a:t>
            </a:r>
          </a:p>
          <a:p>
            <a:pPr lvl="1"/>
            <a:r>
              <a:rPr lang="en-GB" dirty="0" smtClean="0"/>
              <a:t>Nearer to go live date site by site training for consenting, sampling, results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Genomic Test Directory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will I see results?</a:t>
            </a:r>
          </a:p>
          <a:p>
            <a:pPr lvl="1"/>
            <a:r>
              <a:rPr lang="en-GB" dirty="0" smtClean="0"/>
              <a:t>Standardised process of calling variants and assigning significance from WGS testing – evolved from 100k genome project</a:t>
            </a:r>
          </a:p>
          <a:p>
            <a:pPr lvl="1"/>
            <a:r>
              <a:rPr lang="en-GB" dirty="0" smtClean="0"/>
              <a:t>Probably after </a:t>
            </a:r>
            <a:r>
              <a:rPr lang="en-GB" b="1" dirty="0"/>
              <a:t>Genomic Tumour Advisory Board </a:t>
            </a:r>
            <a:r>
              <a:rPr lang="en-GB" dirty="0" smtClean="0"/>
              <a:t>review</a:t>
            </a:r>
          </a:p>
          <a:p>
            <a:pPr lvl="1"/>
            <a:r>
              <a:rPr lang="en-GB" dirty="0" smtClean="0"/>
              <a:t>Preferably integrated into a pathology report</a:t>
            </a:r>
          </a:p>
          <a:p>
            <a:pPr lvl="1"/>
            <a:r>
              <a:rPr lang="en-GB" dirty="0" smtClean="0"/>
              <a:t>In this region via </a:t>
            </a:r>
            <a:r>
              <a:rPr lang="en-GB" dirty="0" err="1" smtClean="0"/>
              <a:t>HiLIS</a:t>
            </a:r>
            <a:r>
              <a:rPr lang="en-GB" dirty="0" smtClean="0"/>
              <a:t> for those that have access or for others an IT feed out to local LIMS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6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92639-6FC9-4046-B295-9522EC7B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GB" b="1" dirty="0"/>
              <a:t>Thanks and any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1899FB-044E-4D1D-B039-06967656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564904"/>
            <a:ext cx="7355160" cy="29851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/>
              <a:t>Catherine Carpenter-Clawson</a:t>
            </a:r>
          </a:p>
          <a:p>
            <a:pPr marL="0" indent="0" algn="ctr">
              <a:buNone/>
            </a:pPr>
            <a:r>
              <a:rPr lang="en-GB" dirty="0"/>
              <a:t>Programme Manager, WE GMC</a:t>
            </a:r>
          </a:p>
          <a:p>
            <a:pPr marL="0" indent="0" algn="ctr">
              <a:buNone/>
            </a:pPr>
            <a:r>
              <a:rPr lang="en-GB" dirty="0"/>
              <a:t>07732 561067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Catherine.Carpenter-Clawson@nbt.nhs.uk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or</a:t>
            </a:r>
          </a:p>
          <a:p>
            <a:pPr marL="0" indent="0" algn="ctr">
              <a:buNone/>
            </a:pPr>
            <a:r>
              <a:rPr lang="en-GB" dirty="0">
                <a:hlinkClick r:id="rId4"/>
              </a:rPr>
              <a:t>Ubh-tr.wegmc@nhs.net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3E7216-356E-42FF-BAB3-009BB82B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FC1B3A-9985-40F1-8EB8-F0747328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Genetics and genomics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Background to 100,000 Genomes Project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Project progress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What next? Mainstreaming Genomic Medicine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6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Genetics vs Genomics</a:t>
            </a:r>
          </a:p>
        </p:txBody>
      </p:sp>
      <p:sp>
        <p:nvSpPr>
          <p:cNvPr id="341" name="Shape 341"/>
          <p:cNvSpPr>
            <a:spLocks noGrp="1"/>
          </p:cNvSpPr>
          <p:nvPr>
            <p:ph idx="1"/>
          </p:nvPr>
        </p:nvSpPr>
        <p:spPr>
          <a:xfrm>
            <a:off x="467544" y="1600470"/>
            <a:ext cx="469086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7338" indent="-287338" defTabSz="766762">
              <a:spcBef>
                <a:spcPts val="500"/>
              </a:spcBef>
              <a:spcAft>
                <a:spcPts val="600"/>
              </a:spcAft>
              <a:defRPr sz="2600"/>
            </a:pPr>
            <a:r>
              <a:rPr sz="2600" dirty="0"/>
              <a:t>Genetic testing = single genes or panels</a:t>
            </a:r>
            <a:r>
              <a:rPr lang="en-GB" sz="2600" dirty="0"/>
              <a:t> (Sanger sequencing)</a:t>
            </a:r>
          </a:p>
          <a:p>
            <a:pPr marL="287338" indent="-287338" defTabSz="766762">
              <a:spcBef>
                <a:spcPts val="500"/>
              </a:spcBef>
              <a:spcAft>
                <a:spcPts val="600"/>
              </a:spcAft>
              <a:defRPr sz="2600"/>
            </a:pPr>
            <a:r>
              <a:rPr lang="en-GB" sz="2600" dirty="0"/>
              <a:t>Exome sequencing = all coding DNA (Next-Gen Sequencing)</a:t>
            </a:r>
            <a:endParaRPr sz="2600" dirty="0"/>
          </a:p>
          <a:p>
            <a:pPr marL="287338" indent="-287338" defTabSz="766762">
              <a:spcBef>
                <a:spcPts val="500"/>
              </a:spcBef>
              <a:spcAft>
                <a:spcPts val="600"/>
              </a:spcAft>
              <a:defRPr sz="2600"/>
            </a:pPr>
            <a:r>
              <a:rPr sz="2600" dirty="0"/>
              <a:t>Genomic</a:t>
            </a:r>
            <a:r>
              <a:rPr lang="en-GB" sz="2600" dirty="0"/>
              <a:t> sequencing</a:t>
            </a:r>
            <a:r>
              <a:rPr sz="2600" dirty="0"/>
              <a:t> = </a:t>
            </a:r>
            <a:r>
              <a:rPr sz="2600" b="1" dirty="0"/>
              <a:t>all</a:t>
            </a:r>
            <a:r>
              <a:rPr sz="2600" dirty="0"/>
              <a:t> coding and non-coding</a:t>
            </a:r>
            <a:r>
              <a:rPr lang="en-GB" sz="2600" dirty="0"/>
              <a:t> DNA (NGS)</a:t>
            </a:r>
            <a:endParaRPr sz="2600" dirty="0"/>
          </a:p>
        </p:txBody>
      </p:sp>
      <p:grpSp>
        <p:nvGrpSpPr>
          <p:cNvPr id="4" name="Diagram 3"/>
          <p:cNvGrpSpPr/>
          <p:nvPr/>
        </p:nvGrpSpPr>
        <p:grpSpPr>
          <a:xfrm>
            <a:off x="4211960" y="2349985"/>
            <a:ext cx="4571132" cy="4064001"/>
            <a:chOff x="447077" y="0"/>
            <a:chExt cx="6296341" cy="5779910"/>
          </a:xfrm>
        </p:grpSpPr>
        <p:sp>
          <p:nvSpPr>
            <p:cNvPr id="5" name="Triangle"/>
            <p:cNvSpPr/>
            <p:nvPr/>
          </p:nvSpPr>
          <p:spPr>
            <a:xfrm>
              <a:off x="447077" y="0"/>
              <a:ext cx="5779911" cy="5779910"/>
            </a:xfrm>
            <a:prstGeom prst="triangle">
              <a:avLst/>
            </a:prstGeom>
            <a:solidFill>
              <a:srgbClr val="4F81BD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914367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" name="Group"/>
            <p:cNvGrpSpPr/>
            <p:nvPr/>
          </p:nvGrpSpPr>
          <p:grpSpPr>
            <a:xfrm>
              <a:off x="2944471" y="828176"/>
              <a:ext cx="3756944" cy="705225"/>
              <a:chOff x="0" y="-10559"/>
              <a:chExt cx="3756943" cy="705224"/>
            </a:xfrm>
          </p:grpSpPr>
          <p:sp>
            <p:nvSpPr>
              <p:cNvPr id="22" name="Rounded Rectangle"/>
              <p:cNvSpPr/>
              <p:nvPr/>
            </p:nvSpPr>
            <p:spPr>
              <a:xfrm>
                <a:off x="0" y="0"/>
                <a:ext cx="3756943" cy="68410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888968">
                  <a:lnSpc>
                    <a:spcPct val="90000"/>
                  </a:lnSpc>
                  <a:spcBef>
                    <a:spcPts val="703"/>
                  </a:spcBef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  <p:sp>
            <p:nvSpPr>
              <p:cNvPr id="23" name="Single gene"/>
              <p:cNvSpPr/>
              <p:nvPr/>
            </p:nvSpPr>
            <p:spPr>
              <a:xfrm>
                <a:off x="33395" y="-10559"/>
                <a:ext cx="3690152" cy="7052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08373" tIns="108373" rIns="108373" bIns="108373" numCol="1" anchor="ctr">
                <a:spAutoFit/>
              </a:bodyPr>
              <a:lstStyle>
                <a:lvl1pPr defTabSz="1264355">
                  <a:lnSpc>
                    <a:spcPct val="90000"/>
                  </a:lnSpc>
                  <a:spcBef>
                    <a:spcPts val="1100"/>
                  </a:spcBef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2000" dirty="0"/>
                  <a:t>Single gene</a:t>
                </a:r>
              </a:p>
            </p:txBody>
          </p:sp>
        </p:grpSp>
        <p:grpSp>
          <p:nvGrpSpPr>
            <p:cNvPr id="7" name="Group"/>
            <p:cNvGrpSpPr/>
            <p:nvPr/>
          </p:nvGrpSpPr>
          <p:grpSpPr>
            <a:xfrm>
              <a:off x="2944471" y="1597794"/>
              <a:ext cx="3756944" cy="705225"/>
              <a:chOff x="0" y="-10560"/>
              <a:chExt cx="3756943" cy="705224"/>
            </a:xfrm>
          </p:grpSpPr>
          <p:sp>
            <p:nvSpPr>
              <p:cNvPr id="20" name="Rounded Rectangle"/>
              <p:cNvSpPr/>
              <p:nvPr/>
            </p:nvSpPr>
            <p:spPr>
              <a:xfrm>
                <a:off x="0" y="0"/>
                <a:ext cx="3756943" cy="68410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888968">
                  <a:lnSpc>
                    <a:spcPct val="90000"/>
                  </a:lnSpc>
                  <a:spcBef>
                    <a:spcPts val="703"/>
                  </a:spcBef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" name="Small panel (5-10)"/>
              <p:cNvSpPr/>
              <p:nvPr/>
            </p:nvSpPr>
            <p:spPr>
              <a:xfrm>
                <a:off x="33395" y="-10560"/>
                <a:ext cx="3690152" cy="7052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08373" tIns="108373" rIns="108373" bIns="108373" numCol="1" anchor="ctr">
                <a:spAutoFit/>
              </a:bodyPr>
              <a:lstStyle>
                <a:lvl1pPr defTabSz="1264355">
                  <a:lnSpc>
                    <a:spcPct val="90000"/>
                  </a:lnSpc>
                  <a:spcBef>
                    <a:spcPts val="1100"/>
                  </a:spcBef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2000"/>
                  <a:t>Small panel (5-10)</a:t>
                </a:r>
              </a:p>
            </p:txBody>
          </p:sp>
        </p:grpSp>
        <p:grpSp>
          <p:nvGrpSpPr>
            <p:cNvPr id="8" name="Group"/>
            <p:cNvGrpSpPr/>
            <p:nvPr/>
          </p:nvGrpSpPr>
          <p:grpSpPr>
            <a:xfrm>
              <a:off x="2944471" y="2367418"/>
              <a:ext cx="3756944" cy="705225"/>
              <a:chOff x="0" y="150422"/>
              <a:chExt cx="3756943" cy="705224"/>
            </a:xfrm>
          </p:grpSpPr>
          <p:sp>
            <p:nvSpPr>
              <p:cNvPr id="18" name="Rounded Rectangle"/>
              <p:cNvSpPr/>
              <p:nvPr/>
            </p:nvSpPr>
            <p:spPr>
              <a:xfrm>
                <a:off x="0" y="160980"/>
                <a:ext cx="3756943" cy="68410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888968">
                  <a:lnSpc>
                    <a:spcPct val="90000"/>
                  </a:lnSpc>
                  <a:spcBef>
                    <a:spcPts val="703"/>
                  </a:spcBef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" name="Larger panel (50-100)"/>
              <p:cNvSpPr/>
              <p:nvPr/>
            </p:nvSpPr>
            <p:spPr>
              <a:xfrm>
                <a:off x="33395" y="150422"/>
                <a:ext cx="3690152" cy="7052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08373" tIns="108373" rIns="108373" bIns="108373" numCol="1" anchor="ctr">
                <a:spAutoFit/>
              </a:bodyPr>
              <a:lstStyle>
                <a:lvl1pPr defTabSz="1264355">
                  <a:lnSpc>
                    <a:spcPct val="90000"/>
                  </a:lnSpc>
                  <a:spcBef>
                    <a:spcPts val="1100"/>
                  </a:spcBef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2000" dirty="0"/>
                  <a:t>Larger panel (50-100)</a:t>
                </a:r>
              </a:p>
            </p:txBody>
          </p:sp>
        </p:grpSp>
        <p:grpSp>
          <p:nvGrpSpPr>
            <p:cNvPr id="9" name="Group"/>
            <p:cNvGrpSpPr/>
            <p:nvPr/>
          </p:nvGrpSpPr>
          <p:grpSpPr>
            <a:xfrm>
              <a:off x="2944471" y="3137038"/>
              <a:ext cx="3756944" cy="705225"/>
              <a:chOff x="0" y="-10559"/>
              <a:chExt cx="3756943" cy="705224"/>
            </a:xfrm>
          </p:grpSpPr>
          <p:sp>
            <p:nvSpPr>
              <p:cNvPr id="16" name="Rounded Rectangle"/>
              <p:cNvSpPr/>
              <p:nvPr/>
            </p:nvSpPr>
            <p:spPr>
              <a:xfrm>
                <a:off x="0" y="0"/>
                <a:ext cx="3756943" cy="68410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888968">
                  <a:lnSpc>
                    <a:spcPct val="90000"/>
                  </a:lnSpc>
                  <a:spcBef>
                    <a:spcPts val="703"/>
                  </a:spcBef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" name="Clinical exome"/>
              <p:cNvSpPr/>
              <p:nvPr/>
            </p:nvSpPr>
            <p:spPr>
              <a:xfrm>
                <a:off x="33395" y="-10559"/>
                <a:ext cx="3690152" cy="7052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08373" tIns="108373" rIns="108373" bIns="108373" numCol="1" anchor="ctr">
                <a:spAutoFit/>
              </a:bodyPr>
              <a:lstStyle>
                <a:lvl1pPr defTabSz="1264355">
                  <a:lnSpc>
                    <a:spcPct val="90000"/>
                  </a:lnSpc>
                  <a:spcBef>
                    <a:spcPts val="1100"/>
                  </a:spcBef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2000"/>
                  <a:t>Clinical exome</a:t>
                </a:r>
              </a:p>
            </p:txBody>
          </p:sp>
        </p:grpSp>
        <p:grpSp>
          <p:nvGrpSpPr>
            <p:cNvPr id="10" name="Group"/>
            <p:cNvGrpSpPr/>
            <p:nvPr/>
          </p:nvGrpSpPr>
          <p:grpSpPr>
            <a:xfrm>
              <a:off x="2986473" y="3894391"/>
              <a:ext cx="3756945" cy="705225"/>
              <a:chOff x="0" y="-10559"/>
              <a:chExt cx="3756943" cy="705224"/>
            </a:xfrm>
          </p:grpSpPr>
          <p:sp>
            <p:nvSpPr>
              <p:cNvPr id="14" name="Rounded Rectangle"/>
              <p:cNvSpPr/>
              <p:nvPr/>
            </p:nvSpPr>
            <p:spPr>
              <a:xfrm>
                <a:off x="0" y="0"/>
                <a:ext cx="3756943" cy="68410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888968">
                  <a:lnSpc>
                    <a:spcPct val="90000"/>
                  </a:lnSpc>
                  <a:spcBef>
                    <a:spcPts val="703"/>
                  </a:spcBef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" name="Whole exome"/>
              <p:cNvSpPr/>
              <p:nvPr/>
            </p:nvSpPr>
            <p:spPr>
              <a:xfrm>
                <a:off x="33395" y="-10559"/>
                <a:ext cx="3690154" cy="7052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08373" tIns="108373" rIns="108373" bIns="108373" numCol="1" anchor="ctr">
                <a:spAutoFit/>
              </a:bodyPr>
              <a:lstStyle>
                <a:lvl1pPr defTabSz="1264355">
                  <a:lnSpc>
                    <a:spcPct val="90000"/>
                  </a:lnSpc>
                  <a:spcBef>
                    <a:spcPts val="1100"/>
                  </a:spcBef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2000"/>
                  <a:t>Whole exome</a:t>
                </a:r>
              </a:p>
            </p:txBody>
          </p:sp>
        </p:grpSp>
        <p:grpSp>
          <p:nvGrpSpPr>
            <p:cNvPr id="11" name="Group"/>
            <p:cNvGrpSpPr/>
            <p:nvPr/>
          </p:nvGrpSpPr>
          <p:grpSpPr>
            <a:xfrm>
              <a:off x="2944471" y="4676276"/>
              <a:ext cx="3756944" cy="705225"/>
              <a:chOff x="0" y="-10561"/>
              <a:chExt cx="3756943" cy="705224"/>
            </a:xfrm>
          </p:grpSpPr>
          <p:sp>
            <p:nvSpPr>
              <p:cNvPr id="12" name="Rounded Rectangle"/>
              <p:cNvSpPr/>
              <p:nvPr/>
            </p:nvSpPr>
            <p:spPr>
              <a:xfrm>
                <a:off x="0" y="0"/>
                <a:ext cx="3756943" cy="68410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888968">
                  <a:lnSpc>
                    <a:spcPct val="90000"/>
                  </a:lnSpc>
                  <a:spcBef>
                    <a:spcPts val="703"/>
                  </a:spcBef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  <p:sp>
            <p:nvSpPr>
              <p:cNvPr id="13" name="Whole genome"/>
              <p:cNvSpPr/>
              <p:nvPr/>
            </p:nvSpPr>
            <p:spPr>
              <a:xfrm>
                <a:off x="33395" y="-10561"/>
                <a:ext cx="3690152" cy="7052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08373" tIns="108373" rIns="108373" bIns="108373" numCol="1" anchor="ctr">
                <a:spAutoFit/>
              </a:bodyPr>
              <a:lstStyle>
                <a:lvl1pPr defTabSz="1264355">
                  <a:lnSpc>
                    <a:spcPct val="90000"/>
                  </a:lnSpc>
                  <a:spcBef>
                    <a:spcPts val="1100"/>
                  </a:spcBef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2000" dirty="0"/>
                  <a:t>Whole genome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7336865" y="6505599"/>
            <a:ext cx="1771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Courtesy of HEE E&amp;T Group </a:t>
            </a:r>
          </a:p>
        </p:txBody>
      </p:sp>
    </p:spTree>
    <p:extLst>
      <p:ext uri="{BB962C8B-B14F-4D97-AF65-F5344CB8AC3E}">
        <p14:creationId xmlns:p14="http://schemas.microsoft.com/office/powerpoint/2010/main" val="38536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Genetics and genomics</a:t>
            </a:r>
          </a:p>
          <a:p>
            <a:pPr>
              <a:lnSpc>
                <a:spcPct val="200000"/>
              </a:lnSpc>
            </a:pPr>
            <a:r>
              <a:rPr lang="en-GB" dirty="0"/>
              <a:t>Background to 100,000 Genomes Project</a:t>
            </a:r>
            <a:endParaRPr lang="en-GB" sz="2000" dirty="0"/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Project progress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What next? Mainstreaming Genomic Medicine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3777" y="476672"/>
            <a:ext cx="758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100,000 Genomes Project: Setting up</a:t>
            </a:r>
          </a:p>
        </p:txBody>
      </p:sp>
      <p:pic>
        <p:nvPicPr>
          <p:cNvPr id="1028" name="Picture 4" descr="Image result for olympic rings 2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9" y="2224885"/>
            <a:ext cx="2365412" cy="12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" y="4317939"/>
            <a:ext cx="3929848" cy="213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03" y="4425295"/>
            <a:ext cx="3050174" cy="14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87624" y="1342508"/>
            <a:ext cx="572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December 2012</a:t>
            </a:r>
            <a:r>
              <a:rPr lang="en-GB" dirty="0"/>
              <a:t>: David Cameron announces plans for the 100,000 Genomes Project as part of the Olympic legacy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30482" y="2946271"/>
            <a:ext cx="4643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December 2014</a:t>
            </a:r>
            <a:r>
              <a:rPr lang="en-GB" dirty="0"/>
              <a:t>: 11 NHS Genomic Medicine Centres are announced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31840" y="1988241"/>
            <a:ext cx="464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July 2013</a:t>
            </a:r>
            <a:r>
              <a:rPr lang="en-GB" dirty="0"/>
              <a:t>: Jeremy Hunt launches Genomics England, a company established to deliver the 100,000 Genomes Project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0388" y="3571565"/>
            <a:ext cx="441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December 2015</a:t>
            </a:r>
            <a:r>
              <a:rPr lang="en-GB" dirty="0"/>
              <a:t>: WE GMC announced as one of 2 final NHS Genomic Medicine Centres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86" y="5691219"/>
            <a:ext cx="3381614" cy="77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36865" y="6505599"/>
            <a:ext cx="1771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Courtesy of HEE E&amp;T Group </a:t>
            </a:r>
          </a:p>
        </p:txBody>
      </p:sp>
    </p:spTree>
    <p:extLst>
      <p:ext uri="{BB962C8B-B14F-4D97-AF65-F5344CB8AC3E}">
        <p14:creationId xmlns:p14="http://schemas.microsoft.com/office/powerpoint/2010/main" val="26716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04856" cy="95089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NHS Genomic Medicine Centres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67539" t="28484" r="17768" b="20809"/>
          <a:stretch/>
        </p:blipFill>
        <p:spPr bwMode="auto">
          <a:xfrm>
            <a:off x="2238233" y="1500337"/>
            <a:ext cx="4667534" cy="5166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500119"/>
            <a:ext cx="198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NHS Genomic Medicine Centres (NHS GMCs) : mapped against AHSN boundaries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8224" y="3760003"/>
            <a:ext cx="2304256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b="1" i="1" dirty="0">
                <a:solidFill>
                  <a:srgbClr val="0070C0"/>
                </a:solidFill>
              </a:rPr>
              <a:t>NHS GMCs work in partnership with academia, patients and industry through the AHSNs </a:t>
            </a:r>
            <a:r>
              <a:rPr lang="en-GB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7285621" y="6453336"/>
            <a:ext cx="1835876" cy="365125"/>
          </a:xfrm>
        </p:spPr>
        <p:txBody>
          <a:bodyPr/>
          <a:lstStyle/>
          <a:p>
            <a:pPr>
              <a:defRPr/>
            </a:pPr>
            <a:r>
              <a:rPr lang="en-GB" sz="1050" i="1" dirty="0">
                <a:solidFill>
                  <a:schemeClr val="tx1"/>
                </a:solidFill>
              </a:rPr>
              <a:t>Courtesy of Genomics England</a:t>
            </a:r>
            <a:endParaRPr lang="en-US" sz="105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" r="870"/>
          <a:stretch>
            <a:fillRect/>
          </a:stretch>
        </p:blipFill>
        <p:spPr bwMode="auto">
          <a:xfrm>
            <a:off x="395288" y="1484313"/>
            <a:ext cx="842486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97725" y="1010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What samples </a:t>
            </a:r>
            <a:r>
              <a:rPr lang="en-US" sz="4000" b="1" dirty="0" smtClean="0"/>
              <a:t>were taken</a:t>
            </a:r>
            <a:r>
              <a:rPr lang="en-US" sz="4000" b="1" dirty="0"/>
              <a:t>?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7285621" y="6381328"/>
            <a:ext cx="1835876" cy="365125"/>
          </a:xfrm>
        </p:spPr>
        <p:txBody>
          <a:bodyPr/>
          <a:lstStyle/>
          <a:p>
            <a:pPr>
              <a:defRPr/>
            </a:pPr>
            <a:r>
              <a:rPr lang="en-GB" sz="1050" i="1" dirty="0">
                <a:solidFill>
                  <a:schemeClr val="tx1"/>
                </a:solidFill>
              </a:rPr>
              <a:t>Courtesy of Genomics England</a:t>
            </a:r>
            <a:endParaRPr lang="en-US" sz="105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/>
              <a:t>Types of cancer eligible for inclusion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75" y="2420888"/>
            <a:ext cx="1114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635896" y="1748404"/>
            <a:ext cx="864096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Brain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58971" y="2139688"/>
            <a:ext cx="1073069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Head &amp; Neck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59767" y="3550940"/>
            <a:ext cx="1073069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Prostate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17519" y="3313540"/>
            <a:ext cx="1073069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Lung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35" y="2036436"/>
            <a:ext cx="9239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451259" y="4241332"/>
            <a:ext cx="1073069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Ovarian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91091" y="3991372"/>
            <a:ext cx="1073069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Testicular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09281" y="2530972"/>
            <a:ext cx="1073069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Breast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07243" y="3802106"/>
            <a:ext cx="1073069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Endometrium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54054" y="4487392"/>
            <a:ext cx="1073069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Colorectal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31912" y="5661248"/>
            <a:ext cx="1073069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Sarcoma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09281" y="3704824"/>
            <a:ext cx="1073069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Renal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58971" y="4096108"/>
            <a:ext cx="1073069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Bladder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169881" y="2922256"/>
            <a:ext cx="1073069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Upper GI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07099" y="5269960"/>
            <a:ext cx="1073069" cy="288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Melanoma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43634" y="4878676"/>
            <a:ext cx="1322694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Haematological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404FB-3CE2-4016-8942-914DCCAC1594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2" r="6565"/>
          <a:stretch/>
        </p:blipFill>
        <p:spPr bwMode="auto">
          <a:xfrm>
            <a:off x="7853710" y="3568030"/>
            <a:ext cx="67873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6838690" y="5277182"/>
            <a:ext cx="1073069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Paediatric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968446" y="6021288"/>
            <a:ext cx="2043714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Carcinoma Unknown Primary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33236" y="1628566"/>
            <a:ext cx="1068080" cy="5277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833447" y="1964426"/>
            <a:ext cx="1068080" cy="5277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812160" y="5150123"/>
            <a:ext cx="1068080" cy="5277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132202" y="2376215"/>
            <a:ext cx="1068080" cy="5277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25004" y="3547078"/>
            <a:ext cx="1068080" cy="5277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369581" y="5557992"/>
            <a:ext cx="1068080" cy="5277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312088" y="5188033"/>
            <a:ext cx="1068080" cy="5277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989341" y="4742255"/>
            <a:ext cx="1068080" cy="5277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160949" y="4340308"/>
            <a:ext cx="1068080" cy="5277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Genetics and genomics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Background to 100,000 Genomes Project</a:t>
            </a:r>
            <a:endParaRPr lang="en-GB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GB" dirty="0"/>
              <a:t>Project progress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What next? Mainstreaming Genomic Medicine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706-BFBC-4E0A-A7D5-AC2D039DA3D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2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7135</TotalTime>
  <Words>833</Words>
  <Application>Microsoft Office PowerPoint</Application>
  <PresentationFormat>On-screen Show (4:3)</PresentationFormat>
  <Paragraphs>198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Mainstreaming  Genomic Medicine post 100,000 Genomes Project</vt:lpstr>
      <vt:lpstr>Contents</vt:lpstr>
      <vt:lpstr>Genetics vs Genomics</vt:lpstr>
      <vt:lpstr>Contents</vt:lpstr>
      <vt:lpstr>PowerPoint Presentation</vt:lpstr>
      <vt:lpstr>NHS Genomic Medicine Centres </vt:lpstr>
      <vt:lpstr>PowerPoint Presentation</vt:lpstr>
      <vt:lpstr>Types of cancer eligible for inclusion</vt:lpstr>
      <vt:lpstr>Contents</vt:lpstr>
      <vt:lpstr>PowerPoint Presentation</vt:lpstr>
      <vt:lpstr>Recruitment</vt:lpstr>
      <vt:lpstr>Contents</vt:lpstr>
      <vt:lpstr>The national infrastructure for  genomic medicine</vt:lpstr>
      <vt:lpstr>Mainstreaming genomic medicine - Beyond 1st October 2018</vt:lpstr>
      <vt:lpstr>National Genomic Laboratory Hubs</vt:lpstr>
      <vt:lpstr>National Genomic Test Directory</vt:lpstr>
      <vt:lpstr>National Genomic Test Directory</vt:lpstr>
      <vt:lpstr>National Genomic Test Directory</vt:lpstr>
      <vt:lpstr>Thanks and any questions</vt:lpstr>
    </vt:vector>
  </TitlesOfParts>
  <Company>NBT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Dunderdale, Helen</cp:lastModifiedBy>
  <cp:revision>411</cp:revision>
  <cp:lastPrinted>2018-11-06T14:17:47Z</cp:lastPrinted>
  <dcterms:created xsi:type="dcterms:W3CDTF">2016-07-12T10:01:41Z</dcterms:created>
  <dcterms:modified xsi:type="dcterms:W3CDTF">2018-11-06T16:22:59Z</dcterms:modified>
</cp:coreProperties>
</file>