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57" r:id="rId3"/>
    <p:sldId id="258" r:id="rId4"/>
    <p:sldId id="259" r:id="rId5"/>
    <p:sldId id="260" r:id="rId6"/>
    <p:sldId id="261" r:id="rId7"/>
    <p:sldId id="264" r:id="rId8"/>
    <p:sldId id="276" r:id="rId9"/>
    <p:sldId id="277" r:id="rId10"/>
    <p:sldId id="275" r:id="rId11"/>
    <p:sldId id="267" r:id="rId12"/>
    <p:sldId id="268" r:id="rId13"/>
    <p:sldId id="274" r:id="rId14"/>
    <p:sldId id="273" r:id="rId15"/>
    <p:sldId id="272" r:id="rId16"/>
    <p:sldId id="270" r:id="rId17"/>
    <p:sldId id="271" r:id="rId1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3192"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33396D-021C-4D7B-AAE0-8371ED5A0413}" type="datetimeFigureOut">
              <a:rPr lang="en-GB" smtClean="0"/>
              <a:t>26/06/2018</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DBE78-1498-4D81-B0CD-182219C87D6F}" type="slidenum">
              <a:rPr lang="en-GB" smtClean="0"/>
              <a:t>‹#›</a:t>
            </a:fld>
            <a:endParaRPr lang="en-GB"/>
          </a:p>
        </p:txBody>
      </p:sp>
    </p:spTree>
    <p:extLst>
      <p:ext uri="{BB962C8B-B14F-4D97-AF65-F5344CB8AC3E}">
        <p14:creationId xmlns:p14="http://schemas.microsoft.com/office/powerpoint/2010/main" val="3741128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Pan vanguard best practice colorectal times pathway</a:t>
            </a:r>
            <a:endParaRPr lang="en-GB" dirty="0"/>
          </a:p>
        </p:txBody>
      </p:sp>
      <p:sp>
        <p:nvSpPr>
          <p:cNvPr id="4" name="Slide Number Placeholder 3"/>
          <p:cNvSpPr>
            <a:spLocks noGrp="1"/>
          </p:cNvSpPr>
          <p:nvPr>
            <p:ph type="sldNum" sz="quarter" idx="10"/>
          </p:nvPr>
        </p:nvSpPr>
        <p:spPr/>
        <p:txBody>
          <a:bodyPr/>
          <a:lstStyle/>
          <a:p>
            <a:fld id="{056DBE78-1498-4D81-B0CD-182219C87D6F}" type="slidenum">
              <a:rPr lang="en-GB" smtClean="0"/>
              <a:t>16</a:t>
            </a:fld>
            <a:endParaRPr lang="en-GB"/>
          </a:p>
        </p:txBody>
      </p:sp>
    </p:spTree>
    <p:extLst>
      <p:ext uri="{BB962C8B-B14F-4D97-AF65-F5344CB8AC3E}">
        <p14:creationId xmlns:p14="http://schemas.microsoft.com/office/powerpoint/2010/main" val="234861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12801"/>
            <a:ext cx="5829300" cy="56896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028700" y="6604000"/>
            <a:ext cx="4800600" cy="1625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24AB21E-73CA-4736-8DD3-78BDA00A80A8}" type="datetimeFigureOut">
              <a:rPr lang="en-GB" smtClean="0"/>
              <a:t>26/06/2018</a:t>
            </a:fld>
            <a:endParaRPr lang="en-GB"/>
          </a:p>
        </p:txBody>
      </p:sp>
      <p:sp>
        <p:nvSpPr>
          <p:cNvPr id="8" name="Slide Number Placeholder 7"/>
          <p:cNvSpPr>
            <a:spLocks noGrp="1"/>
          </p:cNvSpPr>
          <p:nvPr>
            <p:ph type="sldNum" sz="quarter" idx="11"/>
          </p:nvPr>
        </p:nvSpPr>
        <p:spPr/>
        <p:txBody>
          <a:bodyPr/>
          <a:lstStyle/>
          <a:p>
            <a:fld id="{4ABB480F-698B-4640-8B85-063AE5A83CC2}"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AB21E-73CA-4736-8DD3-78BDA00A80A8}"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B480F-698B-4640-8B85-063AE5A83CC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AB21E-73CA-4736-8DD3-78BDA00A80A8}"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B480F-698B-4640-8B85-063AE5A83CC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24AB21E-73CA-4736-8DD3-78BDA00A80A8}"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B480F-698B-4640-8B85-063AE5A83CC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1828801"/>
            <a:ext cx="5829300" cy="3340100"/>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541735" y="5425018"/>
            <a:ext cx="5829300" cy="1509183"/>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AB21E-73CA-4736-8DD3-78BDA00A80A8}"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BB480F-698B-4640-8B85-063AE5A83CC2}" type="slidenum">
              <a:rPr lang="en-GB" smtClean="0"/>
              <a:t>‹#›</a:t>
            </a:fld>
            <a:endParaRPr lang="en-GB"/>
          </a:p>
        </p:txBody>
      </p:sp>
      <p:sp>
        <p:nvSpPr>
          <p:cNvPr id="7" name="Oval 6"/>
          <p:cNvSpPr/>
          <p:nvPr/>
        </p:nvSpPr>
        <p:spPr>
          <a:xfrm>
            <a:off x="3371850"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21869"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222546" y="5232400"/>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3486150" y="2133601"/>
            <a:ext cx="3028950" cy="6034617"/>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24AB21E-73CA-4736-8DD3-78BDA00A80A8}" type="datetimeFigureOut">
              <a:rPr lang="en-GB" smtClean="0"/>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B480F-698B-4640-8B85-063AE5A83CC2}" type="slidenum">
              <a:rPr lang="en-GB" smtClean="0"/>
              <a:t>‹#›</a:t>
            </a:fld>
            <a:endParaRPr lang="en-GB"/>
          </a:p>
        </p:txBody>
      </p:sp>
      <p:sp>
        <p:nvSpPr>
          <p:cNvPr id="9" name="Content Placeholder 8"/>
          <p:cNvSpPr>
            <a:spLocks noGrp="1"/>
          </p:cNvSpPr>
          <p:nvPr>
            <p:ph sz="quarter" idx="13"/>
          </p:nvPr>
        </p:nvSpPr>
        <p:spPr>
          <a:xfrm>
            <a:off x="274320" y="2133600"/>
            <a:ext cx="3031236" cy="60350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133600"/>
            <a:ext cx="3030141" cy="8128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486151" y="2133600"/>
            <a:ext cx="3031331" cy="8128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4AB21E-73CA-4736-8DD3-78BDA00A80A8}" type="datetimeFigureOut">
              <a:rPr lang="en-GB" smtClean="0"/>
              <a:t>26/06/2018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BB480F-698B-4640-8B85-063AE5A83CC2}" type="slidenum">
              <a:rPr lang="en-GB" smtClean="0"/>
              <a:t>‹#›</a:t>
            </a:fld>
            <a:endParaRPr lang="en-GB"/>
          </a:p>
        </p:txBody>
      </p:sp>
      <p:sp>
        <p:nvSpPr>
          <p:cNvPr id="11" name="Content Placeholder 10"/>
          <p:cNvSpPr>
            <a:spLocks noGrp="1"/>
          </p:cNvSpPr>
          <p:nvPr>
            <p:ph sz="quarter" idx="13"/>
          </p:nvPr>
        </p:nvSpPr>
        <p:spPr>
          <a:xfrm>
            <a:off x="342900" y="2950464"/>
            <a:ext cx="3031236" cy="5218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3504438" y="2950465"/>
            <a:ext cx="3031236" cy="52175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4AB21E-73CA-4736-8DD3-78BDA00A80A8}" type="datetimeFigureOut">
              <a:rPr lang="en-GB" smtClean="0"/>
              <a:t>26/06/2018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BB480F-698B-4640-8B85-063AE5A83CC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AB21E-73CA-4736-8DD3-78BDA00A80A8}" type="datetimeFigureOut">
              <a:rPr lang="en-GB" smtClean="0"/>
              <a:t>26/06/2018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BB480F-698B-4640-8B85-063AE5A83CC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0316" y="355600"/>
            <a:ext cx="2256235" cy="27940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539353" y="364067"/>
            <a:ext cx="3746897"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430316" y="3251201"/>
            <a:ext cx="2256235" cy="4917017"/>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AB21E-73CA-4736-8DD3-78BDA00A80A8}" type="datetimeFigureOut">
              <a:rPr lang="en-GB" smtClean="0"/>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B480F-698B-4640-8B85-063AE5A83CC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2" y="304800"/>
            <a:ext cx="4283868" cy="119380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131095" y="1524000"/>
            <a:ext cx="4541043" cy="6054725"/>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59682" y="7747000"/>
            <a:ext cx="4283868" cy="7112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AB21E-73CA-4736-8DD3-78BDA00A80A8}" type="datetimeFigureOut">
              <a:rPr lang="en-GB" smtClean="0"/>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BB480F-698B-4640-8B85-063AE5A83CC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0"/>
            <a:ext cx="6172200" cy="21336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772511" y="8475134"/>
            <a:ext cx="1564481" cy="486833"/>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24AB21E-73CA-4736-8DD3-78BDA00A80A8}" type="datetimeFigureOut">
              <a:rPr lang="en-GB" smtClean="0"/>
              <a:t>26/06/2018</a:t>
            </a:fld>
            <a:endParaRPr lang="en-GB"/>
          </a:p>
        </p:txBody>
      </p:sp>
      <p:sp>
        <p:nvSpPr>
          <p:cNvPr id="5" name="Footer Placeholder 4"/>
          <p:cNvSpPr>
            <a:spLocks noGrp="1"/>
          </p:cNvSpPr>
          <p:nvPr>
            <p:ph type="ftr" sz="quarter" idx="3"/>
          </p:nvPr>
        </p:nvSpPr>
        <p:spPr>
          <a:xfrm>
            <a:off x="494374" y="8475134"/>
            <a:ext cx="2135981" cy="486833"/>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6407459" y="8475134"/>
            <a:ext cx="421481" cy="486833"/>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ABB480F-698B-4640-8B85-063AE5A83CC2}" type="slidenum">
              <a:rPr lang="en-GB" smtClean="0"/>
              <a:t>‹#›</a:t>
            </a:fld>
            <a:endParaRPr lang="en-GB"/>
          </a:p>
        </p:txBody>
      </p:sp>
      <p:sp>
        <p:nvSpPr>
          <p:cNvPr id="7" name="Oval 6"/>
          <p:cNvSpPr/>
          <p:nvPr/>
        </p:nvSpPr>
        <p:spPr>
          <a:xfrm>
            <a:off x="6343320" y="8665846"/>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426839" y="8665846"/>
            <a:ext cx="63579" cy="113029"/>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1403648"/>
            <a:ext cx="4800600" cy="2976331"/>
          </a:xfrm>
        </p:spPr>
        <p:txBody>
          <a:bodyPr>
            <a:noAutofit/>
          </a:bodyPr>
          <a:lstStyle/>
          <a:p>
            <a:r>
              <a:rPr lang="en-GB" sz="4000" b="1" dirty="0"/>
              <a:t>Clinical Advice for the Commissioning of the Whole Bowel Cancer Pathway</a:t>
            </a:r>
          </a:p>
        </p:txBody>
      </p:sp>
      <p:sp>
        <p:nvSpPr>
          <p:cNvPr id="3" name="Subtitle 2"/>
          <p:cNvSpPr>
            <a:spLocks noGrp="1"/>
          </p:cNvSpPr>
          <p:nvPr>
            <p:ph type="subTitle" idx="1"/>
          </p:nvPr>
        </p:nvSpPr>
        <p:spPr>
          <a:xfrm>
            <a:off x="1052736" y="5628117"/>
            <a:ext cx="4800600" cy="1016000"/>
          </a:xfrm>
        </p:spPr>
        <p:txBody>
          <a:bodyPr>
            <a:normAutofit fontScale="92500" lnSpcReduction="20000"/>
          </a:bodyPr>
          <a:lstStyle/>
          <a:p>
            <a:endParaRPr lang="en-GB" dirty="0" smtClean="0"/>
          </a:p>
          <a:p>
            <a:r>
              <a:rPr lang="en-GB" sz="2300" b="1" dirty="0" smtClean="0"/>
              <a:t>Mr Michael Thomas, Colorectal Cancer SSG, 27</a:t>
            </a:r>
            <a:r>
              <a:rPr lang="en-GB" sz="2300" b="1" baseline="30000" dirty="0" smtClean="0"/>
              <a:t>th</a:t>
            </a:r>
            <a:r>
              <a:rPr lang="en-GB" sz="2300" b="1" dirty="0" smtClean="0"/>
              <a:t> June 2018</a:t>
            </a:r>
          </a:p>
          <a:p>
            <a:endParaRPr lang="en-GB" dirty="0"/>
          </a:p>
        </p:txBody>
      </p:sp>
    </p:spTree>
    <p:extLst>
      <p:ext uri="{BB962C8B-B14F-4D97-AF65-F5344CB8AC3E}">
        <p14:creationId xmlns:p14="http://schemas.microsoft.com/office/powerpoint/2010/main" val="1624487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64" y="179512"/>
            <a:ext cx="6172200" cy="1017984"/>
          </a:xfrm>
        </p:spPr>
        <p:txBody>
          <a:bodyPr/>
          <a:lstStyle/>
          <a:p>
            <a:r>
              <a:rPr lang="en-GB" sz="3600" dirty="0" smtClean="0"/>
              <a:t>Multidisciplinary Team</a:t>
            </a:r>
            <a:endParaRPr lang="en-GB" sz="3600" dirty="0"/>
          </a:p>
        </p:txBody>
      </p:sp>
      <p:sp>
        <p:nvSpPr>
          <p:cNvPr id="3" name="Content Placeholder 2"/>
          <p:cNvSpPr>
            <a:spLocks noGrp="1"/>
          </p:cNvSpPr>
          <p:nvPr>
            <p:ph idx="1"/>
          </p:nvPr>
        </p:nvSpPr>
        <p:spPr>
          <a:xfrm>
            <a:off x="342900" y="1115617"/>
            <a:ext cx="6172200" cy="7052602"/>
          </a:xfrm>
        </p:spPr>
        <p:txBody>
          <a:bodyPr>
            <a:normAutofit fontScale="92500" lnSpcReduction="20000"/>
          </a:bodyPr>
          <a:lstStyle/>
          <a:p>
            <a:pPr marL="0" indent="0">
              <a:buNone/>
            </a:pPr>
            <a:r>
              <a:rPr lang="en-GB" b="1" dirty="0" smtClean="0"/>
              <a:t>Clinical nurse specialists</a:t>
            </a:r>
          </a:p>
          <a:p>
            <a:pPr marL="0" indent="0">
              <a:buNone/>
            </a:pPr>
            <a:endParaRPr lang="en-GB" b="1" dirty="0" smtClean="0"/>
          </a:p>
          <a:p>
            <a:r>
              <a:rPr lang="en-GB" b="1" dirty="0" smtClean="0"/>
              <a:t>The </a:t>
            </a:r>
            <a:r>
              <a:rPr lang="en-GB" b="1" dirty="0"/>
              <a:t>workload of the CNSs should be reviewed by the Trust and shared with the Cancer Alliance annually to ensure the needs of patients can be </a:t>
            </a:r>
            <a:r>
              <a:rPr lang="en-GB" b="1" dirty="0" smtClean="0"/>
              <a:t>met</a:t>
            </a:r>
          </a:p>
          <a:p>
            <a:endParaRPr lang="en-GB" b="1" dirty="0"/>
          </a:p>
          <a:p>
            <a:pPr marL="0" indent="0">
              <a:buNone/>
            </a:pPr>
            <a:r>
              <a:rPr lang="en-GB" b="1" dirty="0"/>
              <a:t>• The importance of CNSs with patient care and patient experience should be recognised by Trusts by providing designated administrative support for </a:t>
            </a:r>
            <a:r>
              <a:rPr lang="en-GB" b="1" dirty="0" smtClean="0"/>
              <a:t>CNSs</a:t>
            </a:r>
          </a:p>
          <a:p>
            <a:pPr marL="0" indent="0">
              <a:buNone/>
            </a:pPr>
            <a:endParaRPr lang="en-GB" b="1" dirty="0"/>
          </a:p>
          <a:p>
            <a:pPr marL="0" indent="0">
              <a:buNone/>
            </a:pPr>
            <a:r>
              <a:rPr lang="en-GB" b="1" dirty="0"/>
              <a:t>• There should be an adequate establishment of CNSs to allow for cover arrangements for annual leave and study </a:t>
            </a:r>
            <a:r>
              <a:rPr lang="en-GB" b="1" dirty="0" smtClean="0"/>
              <a:t>leave</a:t>
            </a:r>
          </a:p>
          <a:p>
            <a:pPr marL="0" indent="0">
              <a:buNone/>
            </a:pPr>
            <a:endParaRPr lang="en-GB" b="1" dirty="0"/>
          </a:p>
          <a:p>
            <a:pPr marL="0" indent="0">
              <a:buNone/>
            </a:pPr>
            <a:r>
              <a:rPr lang="en-GB" b="1" dirty="0"/>
              <a:t>• There should be sufficient CNS staffing to support seamless transition of the patient along the different steps of the pathway: diagnosis, </a:t>
            </a:r>
            <a:r>
              <a:rPr lang="en-GB" b="1" dirty="0" err="1"/>
              <a:t>peri</a:t>
            </a:r>
            <a:r>
              <a:rPr lang="en-GB" b="1" dirty="0"/>
              <a:t>-operative, adjuvant therapy, living with and beyond, and palliative care.</a:t>
            </a:r>
          </a:p>
        </p:txBody>
      </p:sp>
    </p:spTree>
    <p:extLst>
      <p:ext uri="{BB962C8B-B14F-4D97-AF65-F5344CB8AC3E}">
        <p14:creationId xmlns:p14="http://schemas.microsoft.com/office/powerpoint/2010/main" val="3893218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Information</a:t>
            </a:r>
          </a:p>
        </p:txBody>
      </p:sp>
      <p:sp>
        <p:nvSpPr>
          <p:cNvPr id="3" name="Content Placeholder 2"/>
          <p:cNvSpPr>
            <a:spLocks noGrp="1"/>
          </p:cNvSpPr>
          <p:nvPr>
            <p:ph idx="1"/>
          </p:nvPr>
        </p:nvSpPr>
        <p:spPr/>
        <p:txBody>
          <a:bodyPr/>
          <a:lstStyle/>
          <a:p>
            <a:endParaRPr lang="en-GB" dirty="0"/>
          </a:p>
          <a:p>
            <a:r>
              <a:rPr lang="en-GB" b="1" dirty="0"/>
              <a:t>GPs will be notified of new patients diagnosed with cancer the next working day after the patient has been </a:t>
            </a:r>
            <a:r>
              <a:rPr lang="en-GB" b="1" dirty="0" smtClean="0"/>
              <a:t>informed</a:t>
            </a:r>
          </a:p>
          <a:p>
            <a:pPr marL="0" indent="0">
              <a:buNone/>
            </a:pPr>
            <a:endParaRPr lang="en-GB" b="1" dirty="0"/>
          </a:p>
          <a:p>
            <a:r>
              <a:rPr lang="en-GB" b="1" dirty="0" smtClean="0"/>
              <a:t>The </a:t>
            </a:r>
            <a:r>
              <a:rPr lang="en-GB" b="1" dirty="0"/>
              <a:t>GP will be informed within 24 hours of the MDT decision, following discussion with the patient in the presence of a CNS and core member of the </a:t>
            </a:r>
            <a:r>
              <a:rPr lang="en-GB" b="1" dirty="0" smtClean="0"/>
              <a:t>MDT</a:t>
            </a:r>
            <a:r>
              <a:rPr lang="en-GB" b="1" dirty="0"/>
              <a:t>. This will require an establishment of colorectal CNSs to cover a 52 week service.</a:t>
            </a:r>
          </a:p>
          <a:p>
            <a:endParaRPr lang="en-GB" dirty="0"/>
          </a:p>
        </p:txBody>
      </p:sp>
    </p:spTree>
    <p:extLst>
      <p:ext uri="{BB962C8B-B14F-4D97-AF65-F5344CB8AC3E}">
        <p14:creationId xmlns:p14="http://schemas.microsoft.com/office/powerpoint/2010/main" val="2954190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34" y="251520"/>
            <a:ext cx="6434472" cy="1269504"/>
          </a:xfrm>
        </p:spPr>
        <p:txBody>
          <a:bodyPr/>
          <a:lstStyle/>
          <a:p>
            <a:r>
              <a:rPr lang="en-GB" sz="2800" dirty="0"/>
              <a:t>Investigation protocol for primary colorectal </a:t>
            </a:r>
            <a:r>
              <a:rPr lang="en-GB" sz="2800" dirty="0" smtClean="0"/>
              <a:t> cancer</a:t>
            </a:r>
            <a:endParaRPr lang="en-GB" sz="2800" dirty="0"/>
          </a:p>
        </p:txBody>
      </p:sp>
      <p:sp>
        <p:nvSpPr>
          <p:cNvPr id="3" name="Content Placeholder 2"/>
          <p:cNvSpPr>
            <a:spLocks noGrp="1"/>
          </p:cNvSpPr>
          <p:nvPr>
            <p:ph idx="1"/>
          </p:nvPr>
        </p:nvSpPr>
        <p:spPr>
          <a:xfrm>
            <a:off x="342900" y="1499659"/>
            <a:ext cx="6172200" cy="7392821"/>
          </a:xfrm>
        </p:spPr>
        <p:txBody>
          <a:bodyPr>
            <a:normAutofit fontScale="62500" lnSpcReduction="20000"/>
          </a:bodyPr>
          <a:lstStyle/>
          <a:p>
            <a:r>
              <a:rPr lang="en-GB" b="1" dirty="0"/>
              <a:t>The preferred method for making the initial diagnosis of a large bowel primary cancer is by </a:t>
            </a:r>
            <a:r>
              <a:rPr lang="en-GB" b="1" dirty="0" smtClean="0"/>
              <a:t>colonoscopy</a:t>
            </a:r>
          </a:p>
          <a:p>
            <a:endParaRPr lang="en-GB" b="1" dirty="0"/>
          </a:p>
          <a:p>
            <a:r>
              <a:rPr lang="en-GB" b="1" dirty="0" smtClean="0"/>
              <a:t>Complete </a:t>
            </a:r>
            <a:r>
              <a:rPr lang="en-GB" b="1" dirty="0"/>
              <a:t>examination of the large bowel by either total colonoscopy or CT </a:t>
            </a:r>
            <a:r>
              <a:rPr lang="en-GB" b="1" dirty="0" err="1"/>
              <a:t>pneumocolon</a:t>
            </a:r>
            <a:r>
              <a:rPr lang="en-GB" b="1" dirty="0"/>
              <a:t> should be performed before </a:t>
            </a:r>
            <a:r>
              <a:rPr lang="en-GB" b="1" dirty="0" smtClean="0"/>
              <a:t>treatment</a:t>
            </a:r>
          </a:p>
          <a:p>
            <a:endParaRPr lang="en-GB" b="1" dirty="0"/>
          </a:p>
          <a:p>
            <a:r>
              <a:rPr lang="en-GB" b="1" dirty="0" smtClean="0"/>
              <a:t>All </a:t>
            </a:r>
            <a:r>
              <a:rPr lang="en-GB" b="1" dirty="0"/>
              <a:t>endoscopy units recognised for colorectal cancer diagnosis should be Joint Advisory Group on GI endoscopy (JAG) </a:t>
            </a:r>
            <a:r>
              <a:rPr lang="en-GB" b="1" dirty="0" smtClean="0"/>
              <a:t>accredited</a:t>
            </a:r>
          </a:p>
          <a:p>
            <a:endParaRPr lang="en-GB" b="1" dirty="0"/>
          </a:p>
          <a:p>
            <a:r>
              <a:rPr lang="en-GB" b="1" dirty="0" smtClean="0"/>
              <a:t> </a:t>
            </a:r>
            <a:r>
              <a:rPr lang="en-GB" b="1" dirty="0"/>
              <a:t>All patients with a colorectal primary should have a contrast-enhanced CT of chest, abdomen and pelvis to stage the </a:t>
            </a:r>
            <a:r>
              <a:rPr lang="en-GB" b="1" dirty="0" smtClean="0"/>
              <a:t>disease</a:t>
            </a:r>
          </a:p>
          <a:p>
            <a:endParaRPr lang="en-GB" b="1" dirty="0"/>
          </a:p>
          <a:p>
            <a:r>
              <a:rPr lang="en-GB" b="1" dirty="0" smtClean="0"/>
              <a:t>In </a:t>
            </a:r>
            <a:r>
              <a:rPr lang="en-GB" b="1" dirty="0"/>
              <a:t>addition, when not contra-indicated, rectal cancers require local staging by MRI. </a:t>
            </a:r>
            <a:r>
              <a:rPr lang="en-GB" b="1" dirty="0" err="1"/>
              <a:t>Transrectal</a:t>
            </a:r>
            <a:r>
              <a:rPr lang="en-GB" b="1" dirty="0"/>
              <a:t> ultrasound may also be used as an additional modality in early rectal </a:t>
            </a:r>
            <a:r>
              <a:rPr lang="en-GB" b="1" dirty="0" smtClean="0"/>
              <a:t>cancer</a:t>
            </a:r>
          </a:p>
          <a:p>
            <a:endParaRPr lang="en-GB" b="1" dirty="0"/>
          </a:p>
          <a:p>
            <a:r>
              <a:rPr lang="en-GB" b="1" dirty="0" smtClean="0"/>
              <a:t>Radiology </a:t>
            </a:r>
            <a:r>
              <a:rPr lang="en-GB" b="1" dirty="0"/>
              <a:t>reporting standards must comply with the recommendations from the British Society of Gastrointestinal and Abdominal Radiology and the Royal College of Radiologists. A proforma report of the radiology with CT and MRI should be </a:t>
            </a:r>
            <a:r>
              <a:rPr lang="en-GB" b="1" dirty="0" smtClean="0"/>
              <a:t>provided</a:t>
            </a:r>
          </a:p>
          <a:p>
            <a:endParaRPr lang="en-GB" b="1" dirty="0"/>
          </a:p>
          <a:p>
            <a:r>
              <a:rPr lang="en-GB" b="1" dirty="0" smtClean="0"/>
              <a:t>Blood </a:t>
            </a:r>
            <a:r>
              <a:rPr lang="en-GB" b="1" dirty="0"/>
              <a:t>investigations should include haemoglobin, electrolytes, creatinine, liver function test and pre-operative carcinoembryonic antigen (CEA) </a:t>
            </a:r>
            <a:r>
              <a:rPr lang="en-GB" b="1" dirty="0" smtClean="0"/>
              <a:t>level</a:t>
            </a:r>
          </a:p>
          <a:p>
            <a:endParaRPr lang="en-GB" b="1" dirty="0"/>
          </a:p>
          <a:p>
            <a:r>
              <a:rPr lang="en-GB" b="1" dirty="0" smtClean="0"/>
              <a:t>Biopsy </a:t>
            </a:r>
            <a:r>
              <a:rPr lang="en-GB" b="1" dirty="0"/>
              <a:t>providing histological proof of malignancy is required in most cases of colorectal cancers treated electively.</a:t>
            </a:r>
          </a:p>
        </p:txBody>
      </p:sp>
    </p:spTree>
    <p:extLst>
      <p:ext uri="{BB962C8B-B14F-4D97-AF65-F5344CB8AC3E}">
        <p14:creationId xmlns:p14="http://schemas.microsoft.com/office/powerpoint/2010/main" val="3632364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56" y="323528"/>
            <a:ext cx="6172200" cy="945976"/>
          </a:xfrm>
        </p:spPr>
        <p:txBody>
          <a:bodyPr/>
          <a:lstStyle/>
          <a:p>
            <a:r>
              <a:rPr lang="en-GB" sz="3600" dirty="0"/>
              <a:t>Staging and reporting</a:t>
            </a:r>
          </a:p>
        </p:txBody>
      </p:sp>
      <p:sp>
        <p:nvSpPr>
          <p:cNvPr id="3" name="Content Placeholder 2"/>
          <p:cNvSpPr>
            <a:spLocks noGrp="1"/>
          </p:cNvSpPr>
          <p:nvPr>
            <p:ph idx="1"/>
          </p:nvPr>
        </p:nvSpPr>
        <p:spPr>
          <a:xfrm>
            <a:off x="342900" y="1331641"/>
            <a:ext cx="6172200" cy="6836578"/>
          </a:xfrm>
        </p:spPr>
        <p:txBody>
          <a:bodyPr/>
          <a:lstStyle/>
          <a:p>
            <a:endParaRPr lang="en-GB" dirty="0"/>
          </a:p>
          <a:p>
            <a:r>
              <a:rPr lang="en-GB" b="1" dirty="0"/>
              <a:t>In line with NICE guidance (DG27), all colorectal cancer patients should be tested for molecular features of Lynch syndrome, at diagnosis of colorectal cancer. Adherence to this guidance should be regularly audited and patients should be informed of the result and possible </a:t>
            </a:r>
            <a:r>
              <a:rPr lang="en-GB" b="1" dirty="0" smtClean="0"/>
              <a:t>implications</a:t>
            </a:r>
            <a:endParaRPr lang="en-GB" b="1" dirty="0"/>
          </a:p>
          <a:p>
            <a:endParaRPr lang="en-GB" b="1" dirty="0"/>
          </a:p>
          <a:p>
            <a:r>
              <a:rPr lang="en-GB" b="1" dirty="0" smtClean="0"/>
              <a:t>Patients </a:t>
            </a:r>
            <a:r>
              <a:rPr lang="en-GB" b="1" dirty="0"/>
              <a:t>identified with suspected Lynch syndrome and Familial Adenomatous Polyposis (FAP) should be discussed at the MDT meeting and referred to appropriate genetic counselling services. </a:t>
            </a:r>
          </a:p>
          <a:p>
            <a:endParaRPr lang="en-GB" dirty="0"/>
          </a:p>
        </p:txBody>
      </p:sp>
    </p:spTree>
    <p:extLst>
      <p:ext uri="{BB962C8B-B14F-4D97-AF65-F5344CB8AC3E}">
        <p14:creationId xmlns:p14="http://schemas.microsoft.com/office/powerpoint/2010/main" val="3948329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64" y="179512"/>
            <a:ext cx="6172200" cy="1162000"/>
          </a:xfrm>
        </p:spPr>
        <p:txBody>
          <a:bodyPr/>
          <a:lstStyle/>
          <a:p>
            <a:r>
              <a:rPr lang="en-GB" sz="3600" dirty="0"/>
              <a:t>Surveillance</a:t>
            </a:r>
          </a:p>
        </p:txBody>
      </p:sp>
      <p:sp>
        <p:nvSpPr>
          <p:cNvPr id="3" name="Content Placeholder 2"/>
          <p:cNvSpPr>
            <a:spLocks noGrp="1"/>
          </p:cNvSpPr>
          <p:nvPr>
            <p:ph idx="1"/>
          </p:nvPr>
        </p:nvSpPr>
        <p:spPr>
          <a:xfrm>
            <a:off x="342900" y="1331641"/>
            <a:ext cx="6172200" cy="6836578"/>
          </a:xfrm>
        </p:spPr>
        <p:txBody>
          <a:bodyPr>
            <a:normAutofit lnSpcReduction="10000"/>
          </a:bodyPr>
          <a:lstStyle/>
          <a:p>
            <a:r>
              <a:rPr lang="en-GB" b="1" dirty="0"/>
              <a:t>Patients who contact any member of the colorectal specialist team with worrying symptoms will be seen by the appropriate team within two weeks and if necessary, the case will be discussed at the MDT </a:t>
            </a:r>
            <a:r>
              <a:rPr lang="en-GB" b="1" dirty="0" smtClean="0"/>
              <a:t>meeting</a:t>
            </a:r>
          </a:p>
          <a:p>
            <a:endParaRPr lang="en-GB" b="1" dirty="0"/>
          </a:p>
          <a:p>
            <a:r>
              <a:rPr lang="en-GB" b="1" dirty="0" smtClean="0"/>
              <a:t>All </a:t>
            </a:r>
            <a:r>
              <a:rPr lang="en-GB" b="1" dirty="0"/>
              <a:t>patients following initial treatment for colorectal cancer, will be given information about self-care and surveillance. A list of symptoms that could be a cause for concern and a contact number for the Colorectal CNS will be given as part of the information pack developed by </a:t>
            </a:r>
            <a:r>
              <a:rPr lang="en-GB" b="1" dirty="0" smtClean="0"/>
              <a:t>Trusts</a:t>
            </a:r>
          </a:p>
          <a:p>
            <a:pPr marL="0" indent="0">
              <a:buNone/>
            </a:pPr>
            <a:endParaRPr lang="en-GB" b="1" dirty="0"/>
          </a:p>
          <a:p>
            <a:r>
              <a:rPr lang="en-GB" b="1" dirty="0" smtClean="0"/>
              <a:t>GPs </a:t>
            </a:r>
            <a:r>
              <a:rPr lang="en-GB" b="1" dirty="0"/>
              <a:t>and patients should also be given information on symptoms which may indicate recurrence.</a:t>
            </a:r>
          </a:p>
        </p:txBody>
      </p:sp>
    </p:spTree>
    <p:extLst>
      <p:ext uri="{BB962C8B-B14F-4D97-AF65-F5344CB8AC3E}">
        <p14:creationId xmlns:p14="http://schemas.microsoft.com/office/powerpoint/2010/main" val="366877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64" y="107504"/>
            <a:ext cx="6172200" cy="1450032"/>
          </a:xfrm>
        </p:spPr>
        <p:txBody>
          <a:bodyPr/>
          <a:lstStyle/>
          <a:p>
            <a:r>
              <a:rPr lang="en-GB" sz="3600" dirty="0"/>
              <a:t>Systemic chemotherapy for potentially operable disease</a:t>
            </a:r>
          </a:p>
        </p:txBody>
      </p:sp>
      <p:sp>
        <p:nvSpPr>
          <p:cNvPr id="3" name="Content Placeholder 2"/>
          <p:cNvSpPr>
            <a:spLocks noGrp="1"/>
          </p:cNvSpPr>
          <p:nvPr>
            <p:ph idx="1"/>
          </p:nvPr>
        </p:nvSpPr>
        <p:spPr>
          <a:xfrm>
            <a:off x="342900" y="1619673"/>
            <a:ext cx="6172200" cy="7272808"/>
          </a:xfrm>
        </p:spPr>
        <p:txBody>
          <a:bodyPr>
            <a:normAutofit/>
          </a:bodyPr>
          <a:lstStyle/>
          <a:p>
            <a:r>
              <a:rPr lang="en-GB" b="1" dirty="0"/>
              <a:t>Prior to chemotherapy the pathological sample should be used to determine the genetic status of the tumour (RAS/BRAF). This will be used to guide </a:t>
            </a:r>
            <a:r>
              <a:rPr lang="en-GB" b="1" dirty="0" smtClean="0"/>
              <a:t>the oncologist </a:t>
            </a:r>
            <a:r>
              <a:rPr lang="en-GB" b="1" dirty="0"/>
              <a:t>as to whether a patient may benefit from an EGFR inhibitor such as </a:t>
            </a:r>
            <a:r>
              <a:rPr lang="en-GB" b="1" dirty="0" err="1"/>
              <a:t>cetuximab</a:t>
            </a:r>
            <a:r>
              <a:rPr lang="en-GB" b="1" dirty="0"/>
              <a:t> or </a:t>
            </a:r>
            <a:r>
              <a:rPr lang="en-GB" b="1" dirty="0" err="1" smtClean="0"/>
              <a:t>panitumumab</a:t>
            </a:r>
            <a:endParaRPr lang="en-GB" b="1" dirty="0" smtClean="0"/>
          </a:p>
          <a:p>
            <a:endParaRPr lang="en-GB" b="1" dirty="0" smtClean="0"/>
          </a:p>
          <a:p>
            <a:r>
              <a:rPr lang="en-GB" b="1" dirty="0" smtClean="0"/>
              <a:t>Each </a:t>
            </a:r>
            <a:r>
              <a:rPr lang="en-GB" b="1" dirty="0"/>
              <a:t>patient receiving chemotherapy should be given a contact number for a chemotherapy </a:t>
            </a:r>
            <a:r>
              <a:rPr lang="en-GB" b="1" dirty="0" smtClean="0"/>
              <a:t>CNS</a:t>
            </a:r>
          </a:p>
          <a:p>
            <a:endParaRPr lang="en-GB" b="1" dirty="0"/>
          </a:p>
          <a:p>
            <a:r>
              <a:rPr lang="en-GB" b="1" dirty="0" smtClean="0"/>
              <a:t>All </a:t>
            </a:r>
            <a:r>
              <a:rPr lang="en-GB" b="1" dirty="0"/>
              <a:t>Trusts admitting emergency patients, should have established and specialist acute oncology team and an electronic flagging system for chemotherapy patients within A&amp;E. </a:t>
            </a:r>
          </a:p>
          <a:p>
            <a:endParaRPr lang="en-GB" b="1" dirty="0"/>
          </a:p>
          <a:p>
            <a:endParaRPr lang="en-GB" dirty="0"/>
          </a:p>
        </p:txBody>
      </p:sp>
    </p:spTree>
    <p:extLst>
      <p:ext uri="{BB962C8B-B14F-4D97-AF65-F5344CB8AC3E}">
        <p14:creationId xmlns:p14="http://schemas.microsoft.com/office/powerpoint/2010/main" val="2872046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4206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6891505" cy="914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973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1307637"/>
          </a:xfrm>
        </p:spPr>
        <p:txBody>
          <a:bodyPr/>
          <a:lstStyle/>
          <a:p>
            <a:r>
              <a:rPr lang="en-GB" sz="3600" b="1" dirty="0" smtClean="0"/>
              <a:t>Audience:</a:t>
            </a:r>
            <a:endParaRPr lang="en-GB" sz="3600" b="1" dirty="0"/>
          </a:p>
        </p:txBody>
      </p:sp>
      <p:sp>
        <p:nvSpPr>
          <p:cNvPr id="3" name="Content Placeholder 2"/>
          <p:cNvSpPr>
            <a:spLocks noGrp="1"/>
          </p:cNvSpPr>
          <p:nvPr>
            <p:ph idx="1"/>
          </p:nvPr>
        </p:nvSpPr>
        <p:spPr>
          <a:xfrm>
            <a:off x="1028700" y="1787691"/>
            <a:ext cx="4800600" cy="6144683"/>
          </a:xfrm>
        </p:spPr>
        <p:txBody>
          <a:bodyPr>
            <a:normAutofit fontScale="85000" lnSpcReduction="20000"/>
          </a:bodyPr>
          <a:lstStyle/>
          <a:p>
            <a:pPr marL="285750" indent="-285750"/>
            <a:r>
              <a:rPr lang="en-GB" b="1" dirty="0" smtClean="0"/>
              <a:t>Cancer </a:t>
            </a:r>
            <a:r>
              <a:rPr lang="en-GB" b="1" dirty="0"/>
              <a:t>Alliances: should work with commissioners and providers to ensure the whole pathway for colorectal cancer is provided within their geographical </a:t>
            </a:r>
            <a:r>
              <a:rPr lang="en-GB" b="1" dirty="0" smtClean="0"/>
              <a:t>footprint</a:t>
            </a:r>
          </a:p>
          <a:p>
            <a:pPr marL="285750" indent="-285750"/>
            <a:endParaRPr lang="en-GB" b="1" dirty="0"/>
          </a:p>
          <a:p>
            <a:pPr marL="285750" indent="-285750"/>
            <a:r>
              <a:rPr lang="en-GB" b="1" dirty="0" smtClean="0"/>
              <a:t>Commissioners</a:t>
            </a:r>
            <a:r>
              <a:rPr lang="en-GB" b="1" dirty="0"/>
              <a:t>: should ensure services for colorectal cancer are commissioned in alignment to this commissioning </a:t>
            </a:r>
            <a:r>
              <a:rPr lang="en-GB" b="1" dirty="0" smtClean="0"/>
              <a:t>advice</a:t>
            </a:r>
          </a:p>
          <a:p>
            <a:pPr marL="285750" indent="-285750"/>
            <a:endParaRPr lang="en-GB" b="1" dirty="0"/>
          </a:p>
          <a:p>
            <a:pPr marL="285750" indent="-285750"/>
            <a:r>
              <a:rPr lang="en-GB" b="1" dirty="0" smtClean="0"/>
              <a:t>Acute </a:t>
            </a:r>
            <a:r>
              <a:rPr lang="en-GB" b="1" dirty="0"/>
              <a:t>Trusts: should ensure services provided to colorectal cancer patients are in line with this commissioning </a:t>
            </a:r>
            <a:r>
              <a:rPr lang="en-GB" b="1" dirty="0" smtClean="0"/>
              <a:t>advice</a:t>
            </a:r>
          </a:p>
          <a:p>
            <a:pPr marL="285750" indent="-285750"/>
            <a:endParaRPr lang="en-GB" b="1" dirty="0"/>
          </a:p>
          <a:p>
            <a:pPr marL="285750" indent="-285750"/>
            <a:r>
              <a:rPr lang="en-GB" b="1" dirty="0" smtClean="0"/>
              <a:t>Patients </a:t>
            </a:r>
            <a:r>
              <a:rPr lang="en-GB" b="1" dirty="0"/>
              <a:t>and patient groups: to improve understanding of what best practice in treatment and care should be look like and therefore what they should experience.</a:t>
            </a:r>
          </a:p>
        </p:txBody>
      </p:sp>
    </p:spTree>
    <p:extLst>
      <p:ext uri="{BB962C8B-B14F-4D97-AF65-F5344CB8AC3E}">
        <p14:creationId xmlns:p14="http://schemas.microsoft.com/office/powerpoint/2010/main" val="355408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latin typeface="Calibri" panose="020F0502020204030204" pitchFamily="34" charset="0"/>
              </a:rPr>
              <a:t>Groups consulted:</a:t>
            </a:r>
          </a:p>
        </p:txBody>
      </p:sp>
      <p:sp>
        <p:nvSpPr>
          <p:cNvPr id="3" name="Content Placeholder 2"/>
          <p:cNvSpPr>
            <a:spLocks noGrp="1"/>
          </p:cNvSpPr>
          <p:nvPr>
            <p:ph idx="1"/>
          </p:nvPr>
        </p:nvSpPr>
        <p:spPr>
          <a:xfrm>
            <a:off x="1028700" y="2267745"/>
            <a:ext cx="4800600" cy="5047457"/>
          </a:xfrm>
        </p:spPr>
        <p:txBody>
          <a:bodyPr>
            <a:normAutofit/>
          </a:bodyPr>
          <a:lstStyle/>
          <a:p>
            <a:r>
              <a:rPr lang="en-GB" b="1" dirty="0">
                <a:latin typeface="Calibri" panose="020F0502020204030204" pitchFamily="34" charset="0"/>
              </a:rPr>
              <a:t>Association of </a:t>
            </a:r>
            <a:r>
              <a:rPr lang="en-GB" b="1" dirty="0" err="1">
                <a:latin typeface="Calibri" panose="020F0502020204030204" pitchFamily="34" charset="0"/>
              </a:rPr>
              <a:t>Coloproctology</a:t>
            </a:r>
            <a:r>
              <a:rPr lang="en-GB" b="1" dirty="0">
                <a:latin typeface="Calibri" panose="020F0502020204030204" pitchFamily="34" charset="0"/>
              </a:rPr>
              <a:t> of Great Britain and Ireland (ACPGBI)</a:t>
            </a:r>
          </a:p>
          <a:p>
            <a:r>
              <a:rPr lang="en-GB" b="1" dirty="0">
                <a:latin typeface="Calibri" panose="020F0502020204030204" pitchFamily="34" charset="0"/>
              </a:rPr>
              <a:t>Beating Bowel Cancer</a:t>
            </a:r>
          </a:p>
          <a:p>
            <a:r>
              <a:rPr lang="en-GB" b="1" dirty="0">
                <a:latin typeface="Calibri" panose="020F0502020204030204" pitchFamily="34" charset="0"/>
              </a:rPr>
              <a:t>Bowel Cancer UK</a:t>
            </a:r>
          </a:p>
          <a:p>
            <a:r>
              <a:rPr lang="en-GB" b="1" dirty="0">
                <a:latin typeface="Calibri" panose="020F0502020204030204" pitchFamily="34" charset="0"/>
              </a:rPr>
              <a:t>Chemotherapy Clinical Reference Group (CRG)</a:t>
            </a:r>
          </a:p>
          <a:p>
            <a:r>
              <a:rPr lang="en-GB" b="1" dirty="0">
                <a:latin typeface="Calibri" panose="020F0502020204030204" pitchFamily="34" charset="0"/>
              </a:rPr>
              <a:t>Hepatobiliary CRG</a:t>
            </a:r>
          </a:p>
          <a:p>
            <a:r>
              <a:rPr lang="en-GB" b="1" dirty="0">
                <a:latin typeface="Calibri" panose="020F0502020204030204" pitchFamily="34" charset="0"/>
              </a:rPr>
              <a:t>Radiotherapy CRG</a:t>
            </a:r>
          </a:p>
          <a:p>
            <a:r>
              <a:rPr lang="en-GB" b="1" dirty="0">
                <a:latin typeface="Calibri" panose="020F0502020204030204" pitchFamily="34" charset="0"/>
              </a:rPr>
              <a:t>Specialist Colorectal CRG</a:t>
            </a:r>
          </a:p>
          <a:p>
            <a:r>
              <a:rPr lang="en-GB" b="1" dirty="0">
                <a:latin typeface="Calibri" panose="020F0502020204030204" pitchFamily="34" charset="0"/>
              </a:rPr>
              <a:t>Thoracic Surgery </a:t>
            </a:r>
            <a:r>
              <a:rPr lang="en-GB" b="1" dirty="0" smtClean="0">
                <a:latin typeface="Calibri" panose="020F0502020204030204" pitchFamily="34" charset="0"/>
              </a:rPr>
              <a:t>CRG.</a:t>
            </a:r>
            <a:endParaRPr lang="en-GB" b="1" dirty="0">
              <a:latin typeface="Calibri" panose="020F0502020204030204" pitchFamily="34" charset="0"/>
            </a:endParaRPr>
          </a:p>
        </p:txBody>
      </p:sp>
    </p:spTree>
    <p:extLst>
      <p:ext uri="{BB962C8B-B14F-4D97-AF65-F5344CB8AC3E}">
        <p14:creationId xmlns:p14="http://schemas.microsoft.com/office/powerpoint/2010/main" val="3263085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Purpose:</a:t>
            </a:r>
            <a:endParaRPr lang="en-GB" sz="3600" dirty="0"/>
          </a:p>
        </p:txBody>
      </p:sp>
      <p:sp>
        <p:nvSpPr>
          <p:cNvPr id="3" name="Content Placeholder 2"/>
          <p:cNvSpPr>
            <a:spLocks noGrp="1"/>
          </p:cNvSpPr>
          <p:nvPr>
            <p:ph idx="1"/>
          </p:nvPr>
        </p:nvSpPr>
        <p:spPr/>
        <p:txBody>
          <a:bodyPr>
            <a:noAutofit/>
          </a:bodyPr>
          <a:lstStyle/>
          <a:p>
            <a:r>
              <a:rPr lang="en-GB" sz="2000" b="1" dirty="0"/>
              <a:t>The commissioning advice outlines best clinical practice for the provision of colorectal cancer services in England. It applies to the whole patient pathway, from first contact with the NHS, to discharge from follow up or palliative </a:t>
            </a:r>
            <a:r>
              <a:rPr lang="en-GB" sz="2000" b="1" dirty="0" smtClean="0"/>
              <a:t>care</a:t>
            </a:r>
          </a:p>
          <a:p>
            <a:pPr marL="0" indent="0">
              <a:buNone/>
            </a:pPr>
            <a:r>
              <a:rPr lang="en-GB" sz="2000" b="1" dirty="0" smtClean="0"/>
              <a:t> </a:t>
            </a:r>
          </a:p>
          <a:p>
            <a:r>
              <a:rPr lang="en-GB" sz="2000" b="1" dirty="0" smtClean="0"/>
              <a:t>The </a:t>
            </a:r>
            <a:r>
              <a:rPr lang="en-GB" sz="2000" b="1" dirty="0"/>
              <a:t>commissioning advice should inform discussions between commissioners and providers on quality priorities. Where commissioners and providers feel unable to deliver the standards set out in this document, they should clearly set out the reasons for this, as well as what actions will be taken to address the issues identified.</a:t>
            </a:r>
          </a:p>
        </p:txBody>
      </p:sp>
    </p:spTree>
    <p:extLst>
      <p:ext uri="{BB962C8B-B14F-4D97-AF65-F5344CB8AC3E}">
        <p14:creationId xmlns:p14="http://schemas.microsoft.com/office/powerpoint/2010/main" val="3641824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76" y="635563"/>
            <a:ext cx="5670630" cy="1536171"/>
          </a:xfrm>
        </p:spPr>
        <p:txBody>
          <a:bodyPr>
            <a:normAutofit/>
          </a:bodyPr>
          <a:lstStyle/>
          <a:p>
            <a:r>
              <a:rPr lang="en-GB" sz="3600" b="1" dirty="0" smtClean="0"/>
              <a:t>Emergency Presentation</a:t>
            </a:r>
            <a:endParaRPr lang="en-GB" sz="3600" b="1" dirty="0"/>
          </a:p>
        </p:txBody>
      </p:sp>
      <p:sp>
        <p:nvSpPr>
          <p:cNvPr id="3" name="Content Placeholder 2"/>
          <p:cNvSpPr>
            <a:spLocks noGrp="1"/>
          </p:cNvSpPr>
          <p:nvPr>
            <p:ph idx="1"/>
          </p:nvPr>
        </p:nvSpPr>
        <p:spPr/>
        <p:txBody>
          <a:bodyPr/>
          <a:lstStyle/>
          <a:p>
            <a:endParaRPr lang="en-GB" b="1" dirty="0" smtClean="0"/>
          </a:p>
          <a:p>
            <a:r>
              <a:rPr lang="en-GB" b="1" dirty="0" smtClean="0"/>
              <a:t>Patients </a:t>
            </a:r>
            <a:r>
              <a:rPr lang="en-GB" b="1" dirty="0"/>
              <a:t>presenting as an emergency should have surgery under the care of a consultant colorectal surgeon who is a member of a colorectal MDT. </a:t>
            </a:r>
            <a:endParaRPr lang="en-GB" b="1" dirty="0" smtClean="0"/>
          </a:p>
          <a:p>
            <a:endParaRPr lang="en-GB" b="1" dirty="0"/>
          </a:p>
          <a:p>
            <a:r>
              <a:rPr lang="en-GB" b="1" dirty="0" smtClean="0"/>
              <a:t>This </a:t>
            </a:r>
            <a:r>
              <a:rPr lang="en-GB" b="1" dirty="0"/>
              <a:t>applies within and out of normal working hours. This may require innovations such as collaboration between Trusts to provide on-call rotas or reconfiguration of services.</a:t>
            </a:r>
          </a:p>
        </p:txBody>
      </p:sp>
    </p:spTree>
    <p:extLst>
      <p:ext uri="{BB962C8B-B14F-4D97-AF65-F5344CB8AC3E}">
        <p14:creationId xmlns:p14="http://schemas.microsoft.com/office/powerpoint/2010/main" val="1299159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Secondary to tertiary referrals</a:t>
            </a:r>
          </a:p>
        </p:txBody>
      </p:sp>
      <p:sp>
        <p:nvSpPr>
          <p:cNvPr id="3" name="Content Placeholder 2"/>
          <p:cNvSpPr>
            <a:spLocks noGrp="1"/>
          </p:cNvSpPr>
          <p:nvPr>
            <p:ph idx="1"/>
          </p:nvPr>
        </p:nvSpPr>
        <p:spPr/>
        <p:txBody>
          <a:bodyPr>
            <a:normAutofit/>
          </a:bodyPr>
          <a:lstStyle/>
          <a:p>
            <a:r>
              <a:rPr lang="en-GB" b="1" dirty="0"/>
              <a:t>Referrals from outside the Cancer Alliance and secondary to tertiary referrals should be routed using appropriate referral standard operating procedures from the referring MDT to the colorectal </a:t>
            </a:r>
            <a:r>
              <a:rPr lang="en-GB" b="1" dirty="0" smtClean="0"/>
              <a:t>MDT</a:t>
            </a:r>
          </a:p>
          <a:p>
            <a:pPr marL="0" indent="0">
              <a:buNone/>
            </a:pPr>
            <a:endParaRPr lang="en-GB" b="1" dirty="0"/>
          </a:p>
          <a:p>
            <a:r>
              <a:rPr lang="en-GB" b="1" dirty="0" smtClean="0"/>
              <a:t>There </a:t>
            </a:r>
            <a:r>
              <a:rPr lang="en-GB" b="1" dirty="0"/>
              <a:t>should be clear pathways for neo adjuvant treatment, early rectal cancer, liver, lung and multi-visceral resections and Hyperthermic Intraperitoneal Chemotherapy (HIPEC).</a:t>
            </a:r>
          </a:p>
        </p:txBody>
      </p:sp>
    </p:spTree>
    <p:extLst>
      <p:ext uri="{BB962C8B-B14F-4D97-AF65-F5344CB8AC3E}">
        <p14:creationId xmlns:p14="http://schemas.microsoft.com/office/powerpoint/2010/main" val="795564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97" y="179512"/>
            <a:ext cx="6669360" cy="936104"/>
          </a:xfrm>
        </p:spPr>
        <p:txBody>
          <a:bodyPr>
            <a:normAutofit/>
          </a:bodyPr>
          <a:lstStyle/>
          <a:p>
            <a:r>
              <a:rPr lang="en-GB" sz="3200" b="1" dirty="0"/>
              <a:t>Diagnostic service (Straight to test)</a:t>
            </a:r>
          </a:p>
        </p:txBody>
      </p:sp>
      <p:sp>
        <p:nvSpPr>
          <p:cNvPr id="3" name="Content Placeholder 2"/>
          <p:cNvSpPr>
            <a:spLocks noGrp="1"/>
          </p:cNvSpPr>
          <p:nvPr>
            <p:ph idx="1"/>
          </p:nvPr>
        </p:nvSpPr>
        <p:spPr>
          <a:xfrm>
            <a:off x="620688" y="1187624"/>
            <a:ext cx="5894412" cy="7848871"/>
          </a:xfrm>
        </p:spPr>
        <p:txBody>
          <a:bodyPr>
            <a:normAutofit fontScale="92500" lnSpcReduction="20000"/>
          </a:bodyPr>
          <a:lstStyle/>
          <a:p>
            <a:endParaRPr lang="en-GB" b="1" dirty="0" smtClean="0"/>
          </a:p>
          <a:p>
            <a:r>
              <a:rPr lang="en-GB" b="1" dirty="0" smtClean="0"/>
              <a:t>Referral </a:t>
            </a:r>
            <a:r>
              <a:rPr lang="en-GB" b="1" dirty="0"/>
              <a:t>received to a designated referral centre ideally using a standardised pro-forma (designed in conjunction with Local Clinical Commissioning Groups (</a:t>
            </a:r>
            <a:r>
              <a:rPr lang="en-GB" b="1" dirty="0" smtClean="0"/>
              <a:t>CCGs)</a:t>
            </a:r>
          </a:p>
          <a:p>
            <a:endParaRPr lang="en-GB" b="1" dirty="0"/>
          </a:p>
          <a:p>
            <a:r>
              <a:rPr lang="en-GB" b="1" dirty="0" smtClean="0"/>
              <a:t>Referrals </a:t>
            </a:r>
            <a:r>
              <a:rPr lang="en-GB" b="1" dirty="0"/>
              <a:t>sent to dedicated fax or NHS.net email address or to a Choose and Book telephone consultation clinic (for triage</a:t>
            </a:r>
            <a:r>
              <a:rPr lang="en-GB" b="1" dirty="0" smtClean="0"/>
              <a:t>)</a:t>
            </a:r>
          </a:p>
          <a:p>
            <a:endParaRPr lang="en-GB" b="1" dirty="0" smtClean="0"/>
          </a:p>
          <a:p>
            <a:pPr marL="285750" indent="-285750"/>
            <a:r>
              <a:rPr lang="en-GB" b="1" dirty="0"/>
              <a:t>Once received, referrals have clinically supervised triage, for example by a trained specialist nurse. Patients may be consulted by telephone to check clinical fitness and the indication according to local policy (building on existing local experience) agreed with local CCGs to one of the following: </a:t>
            </a:r>
            <a:endParaRPr lang="en-GB" b="1" dirty="0" smtClean="0"/>
          </a:p>
          <a:p>
            <a:pPr marL="285750" indent="-285750"/>
            <a:endParaRPr lang="en-GB" b="1" dirty="0"/>
          </a:p>
          <a:p>
            <a:pPr marL="685800" lvl="1"/>
            <a:r>
              <a:rPr lang="en-GB" sz="1900" b="1" dirty="0"/>
              <a:t>Colonoscopy (+ OGD if the patient presents with Iron-deficiency anaemia) </a:t>
            </a:r>
          </a:p>
          <a:p>
            <a:pPr lvl="1"/>
            <a:r>
              <a:rPr lang="en-GB" sz="1900" b="1" dirty="0" smtClean="0"/>
              <a:t>Flexible </a:t>
            </a:r>
            <a:r>
              <a:rPr lang="en-GB" sz="1900" b="1" dirty="0"/>
              <a:t>Sigmoidoscopy (for investigation of rectal bleeding without anaemia) </a:t>
            </a:r>
          </a:p>
          <a:p>
            <a:pPr lvl="1"/>
            <a:r>
              <a:rPr lang="en-GB" sz="1900" b="1" dirty="0"/>
              <a:t>CT </a:t>
            </a:r>
            <a:r>
              <a:rPr lang="en-GB" sz="1900" b="1" dirty="0" err="1"/>
              <a:t>Colonography</a:t>
            </a:r>
            <a:r>
              <a:rPr lang="en-GB" sz="1900" b="1" dirty="0"/>
              <a:t> </a:t>
            </a:r>
          </a:p>
          <a:p>
            <a:pPr lvl="1"/>
            <a:r>
              <a:rPr lang="en-GB" sz="1900" b="1" dirty="0"/>
              <a:t>Out-patient </a:t>
            </a:r>
            <a:r>
              <a:rPr lang="en-GB" sz="1900" b="1" dirty="0" smtClean="0"/>
              <a:t>consultation.</a:t>
            </a:r>
            <a:endParaRPr lang="en-GB" sz="1900" b="1" dirty="0"/>
          </a:p>
          <a:p>
            <a:endParaRPr lang="en-GB" dirty="0"/>
          </a:p>
          <a:p>
            <a:endParaRPr lang="en-GB" dirty="0"/>
          </a:p>
          <a:p>
            <a:endParaRPr lang="en-GB" dirty="0"/>
          </a:p>
        </p:txBody>
      </p:sp>
    </p:spTree>
    <p:extLst>
      <p:ext uri="{BB962C8B-B14F-4D97-AF65-F5344CB8AC3E}">
        <p14:creationId xmlns:p14="http://schemas.microsoft.com/office/powerpoint/2010/main" val="195022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694" y="635563"/>
            <a:ext cx="5508612" cy="7968885"/>
          </a:xfrm>
        </p:spPr>
        <p:txBody>
          <a:bodyPr>
            <a:normAutofit fontScale="85000" lnSpcReduction="10000"/>
          </a:bodyPr>
          <a:lstStyle/>
          <a:p>
            <a:r>
              <a:rPr lang="en-GB" b="1" dirty="0"/>
              <a:t>Patients with investigations that do not reveal cancer, but have a symptomatic condition manageable in primary care should be sent back to the referring GP with a full report of the investigation results including histopathology, and with advice on self-care and primary care medical management. If symptoms persist, patients should be referred via ‘18 week’ pathway to an appropriate outpatient </a:t>
            </a:r>
            <a:r>
              <a:rPr lang="en-GB" b="1" dirty="0" smtClean="0"/>
              <a:t>clinic</a:t>
            </a:r>
          </a:p>
          <a:p>
            <a:pPr marL="0" indent="0">
              <a:buNone/>
            </a:pPr>
            <a:endParaRPr lang="en-GB" b="1" dirty="0"/>
          </a:p>
          <a:p>
            <a:r>
              <a:rPr lang="en-GB" b="1" dirty="0" smtClean="0"/>
              <a:t>Patients </a:t>
            </a:r>
            <a:r>
              <a:rPr lang="en-GB" b="1" dirty="0"/>
              <a:t>diagnosed with adenomatous polyps should be entered into surveillance managed at the acute trust level in accordance with the BSG </a:t>
            </a:r>
            <a:r>
              <a:rPr lang="en-GB" b="1" dirty="0" smtClean="0"/>
              <a:t>guidelines</a:t>
            </a:r>
            <a:endParaRPr lang="en-GB" b="1" dirty="0"/>
          </a:p>
          <a:p>
            <a:endParaRPr lang="en-GB" b="1" dirty="0" smtClean="0"/>
          </a:p>
          <a:p>
            <a:r>
              <a:rPr lang="en-GB" b="1" dirty="0" smtClean="0"/>
              <a:t>Patients </a:t>
            </a:r>
            <a:r>
              <a:rPr lang="en-GB" b="1" dirty="0"/>
              <a:t>diagnosed with cancer should go straight to staging, be seen by a CNS and referred to the Colorectal </a:t>
            </a:r>
            <a:r>
              <a:rPr lang="en-GB" b="1" dirty="0" smtClean="0"/>
              <a:t>MDT</a:t>
            </a:r>
            <a:endParaRPr lang="en-GB" b="1" dirty="0"/>
          </a:p>
          <a:p>
            <a:pPr marL="0" indent="0">
              <a:buNone/>
            </a:pPr>
            <a:r>
              <a:rPr lang="en-GB" b="1" dirty="0" smtClean="0"/>
              <a:t/>
            </a:r>
            <a:br>
              <a:rPr lang="en-GB" b="1" dirty="0" smtClean="0"/>
            </a:br>
            <a:endParaRPr lang="en-GB" b="1" dirty="0" smtClean="0"/>
          </a:p>
          <a:p>
            <a:r>
              <a:rPr lang="en-GB" b="1" dirty="0" smtClean="0"/>
              <a:t>Patients </a:t>
            </a:r>
            <a:r>
              <a:rPr lang="en-GB" b="1" dirty="0"/>
              <a:t>diagnosed with Inflammatory bowel disease (IBD) should be referred to the IBD MDT for further management.</a:t>
            </a:r>
          </a:p>
        </p:txBody>
      </p:sp>
    </p:spTree>
    <p:extLst>
      <p:ext uri="{BB962C8B-B14F-4D97-AF65-F5344CB8AC3E}">
        <p14:creationId xmlns:p14="http://schemas.microsoft.com/office/powerpoint/2010/main" val="3376335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64" y="251520"/>
            <a:ext cx="6172200" cy="1210005"/>
          </a:xfrm>
        </p:spPr>
        <p:txBody>
          <a:bodyPr/>
          <a:lstStyle/>
          <a:p>
            <a:r>
              <a:rPr lang="en-GB" sz="3200" dirty="0"/>
              <a:t>Multidisciplinary Team (MDT)</a:t>
            </a:r>
          </a:p>
        </p:txBody>
      </p:sp>
      <p:sp>
        <p:nvSpPr>
          <p:cNvPr id="3" name="Content Placeholder 2"/>
          <p:cNvSpPr>
            <a:spLocks noGrp="1"/>
          </p:cNvSpPr>
          <p:nvPr>
            <p:ph idx="1"/>
          </p:nvPr>
        </p:nvSpPr>
        <p:spPr>
          <a:xfrm>
            <a:off x="342900" y="1595670"/>
            <a:ext cx="6172200" cy="6572548"/>
          </a:xfrm>
        </p:spPr>
        <p:txBody>
          <a:bodyPr>
            <a:normAutofit/>
          </a:bodyPr>
          <a:lstStyle/>
          <a:p>
            <a:pPr marL="0" indent="0">
              <a:buNone/>
            </a:pPr>
            <a:r>
              <a:rPr lang="en-GB" b="1" dirty="0" smtClean="0"/>
              <a:t>Workload</a:t>
            </a:r>
          </a:p>
          <a:p>
            <a:pPr marL="0" indent="0">
              <a:buNone/>
            </a:pPr>
            <a:endParaRPr lang="en-GB" b="1" dirty="0"/>
          </a:p>
          <a:p>
            <a:r>
              <a:rPr lang="en-GB" b="1" dirty="0" smtClean="0"/>
              <a:t>The </a:t>
            </a:r>
            <a:r>
              <a:rPr lang="en-GB" b="1" dirty="0"/>
              <a:t>core surgical members of the MDT should, as a group, discuss a minimum of 60 new colorectal cancer cases per year (average for two years</a:t>
            </a:r>
            <a:r>
              <a:rPr lang="en-GB" b="1" dirty="0" smtClean="0"/>
              <a:t>)</a:t>
            </a:r>
            <a:br>
              <a:rPr lang="en-GB" b="1" dirty="0" smtClean="0"/>
            </a:br>
            <a:endParaRPr lang="en-GB" b="1" dirty="0" smtClean="0"/>
          </a:p>
          <a:p>
            <a:r>
              <a:rPr lang="en-GB" b="1" dirty="0" smtClean="0"/>
              <a:t>Core </a:t>
            </a:r>
            <a:r>
              <a:rPr lang="en-GB" b="1" dirty="0"/>
              <a:t>surgical members of the MDT should undertake at least 30 colorectal resections per year. Procedures counted should include elective, emergency, and palliative cases, joint procedures and surgery for benign conditions (average over two years).</a:t>
            </a:r>
          </a:p>
        </p:txBody>
      </p:sp>
    </p:spTree>
    <p:extLst>
      <p:ext uri="{BB962C8B-B14F-4D97-AF65-F5344CB8AC3E}">
        <p14:creationId xmlns:p14="http://schemas.microsoft.com/office/powerpoint/2010/main" val="2802468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130</TotalTime>
  <Words>1277</Words>
  <Application>Microsoft Office PowerPoint</Application>
  <PresentationFormat>On-screen Show (4:3)</PresentationFormat>
  <Paragraphs>108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Clinical Advice for the Commissioning of the Whole Bowel Cancer Pathway</vt:lpstr>
      <vt:lpstr>Audience:</vt:lpstr>
      <vt:lpstr>Groups consulted:</vt:lpstr>
      <vt:lpstr>Purpose:</vt:lpstr>
      <vt:lpstr>Emergency Presentation</vt:lpstr>
      <vt:lpstr>Secondary to tertiary referrals</vt:lpstr>
      <vt:lpstr>Diagnostic service (Straight to test)</vt:lpstr>
      <vt:lpstr>PowerPoint Presentation</vt:lpstr>
      <vt:lpstr>Multidisciplinary Team (MDT)</vt:lpstr>
      <vt:lpstr>Multidisciplinary Team</vt:lpstr>
      <vt:lpstr>Information</vt:lpstr>
      <vt:lpstr>Investigation protocol for primary colorectal  cancer</vt:lpstr>
      <vt:lpstr>Staging and reporting</vt:lpstr>
      <vt:lpstr>Surveillance</vt:lpstr>
      <vt:lpstr>Systemic chemotherapy for potentially operable disease</vt:lpstr>
      <vt:lpstr>PowerPoint Presentation</vt:lpstr>
      <vt:lpstr>PowerPoint Presentation</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Advice for the Commissioning of the Whole Bowel Cancer Pathway</dc:title>
  <dc:creator>Dunderdale, Helen</dc:creator>
  <cp:lastModifiedBy>Dunderdale, Helen</cp:lastModifiedBy>
  <cp:revision>10</cp:revision>
  <dcterms:created xsi:type="dcterms:W3CDTF">2018-06-26T10:45:15Z</dcterms:created>
  <dcterms:modified xsi:type="dcterms:W3CDTF">2018-06-26T13:42:34Z</dcterms:modified>
</cp:coreProperties>
</file>