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78" r:id="rId4"/>
  </p:sldMasterIdLst>
  <p:notesMasterIdLst>
    <p:notesMasterId r:id="rId13"/>
  </p:notesMasterIdLst>
  <p:sldIdLst>
    <p:sldId id="256" r:id="rId5"/>
    <p:sldId id="257" r:id="rId6"/>
    <p:sldId id="259" r:id="rId7"/>
    <p:sldId id="262" r:id="rId8"/>
    <p:sldId id="263" r:id="rId9"/>
    <p:sldId id="265" r:id="rId10"/>
    <p:sldId id="264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6677F-4C3F-47F1-99AE-FCF1C48A6C9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6DAC42-A974-46FE-852E-732BEE3CEE74}">
      <dgm:prSet phldrT="[Text]"/>
      <dgm:spPr/>
      <dgm:t>
        <a:bodyPr/>
        <a:lstStyle/>
        <a:p>
          <a:r>
            <a:rPr lang="en-GB" dirty="0" smtClean="0"/>
            <a:t>Being breast aware</a:t>
          </a:r>
          <a:endParaRPr lang="en-GB" dirty="0"/>
        </a:p>
      </dgm:t>
    </dgm:pt>
    <dgm:pt modelId="{E78DA844-EB46-4C60-A6D6-BA6D24725DD7}" type="parTrans" cxnId="{41BEB8A2-0B0B-4537-81B5-929E1319FA91}">
      <dgm:prSet/>
      <dgm:spPr/>
      <dgm:t>
        <a:bodyPr/>
        <a:lstStyle/>
        <a:p>
          <a:endParaRPr lang="en-GB"/>
        </a:p>
      </dgm:t>
    </dgm:pt>
    <dgm:pt modelId="{2D585F75-8157-477C-954D-404E4C1A21A2}" type="sibTrans" cxnId="{41BEB8A2-0B0B-4537-81B5-929E1319FA91}">
      <dgm:prSet/>
      <dgm:spPr/>
      <dgm:t>
        <a:bodyPr/>
        <a:lstStyle/>
        <a:p>
          <a:endParaRPr lang="en-GB"/>
        </a:p>
      </dgm:t>
    </dgm:pt>
    <dgm:pt modelId="{D1D2F97F-B0D4-49EF-94BE-A831B8D77CF3}">
      <dgm:prSet phldrT="[Text]"/>
      <dgm:spPr/>
      <dgm:t>
        <a:bodyPr/>
        <a:lstStyle/>
        <a:p>
          <a:r>
            <a:rPr lang="en-GB" dirty="0" smtClean="0"/>
            <a:t>Bra advice </a:t>
          </a:r>
          <a:endParaRPr lang="en-GB" dirty="0"/>
        </a:p>
      </dgm:t>
    </dgm:pt>
    <dgm:pt modelId="{7E495457-E185-4F1D-A01B-8B1BF8806C84}" type="parTrans" cxnId="{9E37F6C8-BEAC-4EB5-B0A5-5270C81FE267}">
      <dgm:prSet/>
      <dgm:spPr/>
      <dgm:t>
        <a:bodyPr/>
        <a:lstStyle/>
        <a:p>
          <a:endParaRPr lang="en-GB"/>
        </a:p>
      </dgm:t>
    </dgm:pt>
    <dgm:pt modelId="{AE05EA1F-D7C1-40E4-8B9B-EE9828AC3F82}" type="sibTrans" cxnId="{9E37F6C8-BEAC-4EB5-B0A5-5270C81FE267}">
      <dgm:prSet/>
      <dgm:spPr/>
      <dgm:t>
        <a:bodyPr/>
        <a:lstStyle/>
        <a:p>
          <a:endParaRPr lang="en-GB"/>
        </a:p>
      </dgm:t>
    </dgm:pt>
    <dgm:pt modelId="{7533ED44-537B-4C8E-9EE8-84EEA0B61DF4}">
      <dgm:prSet phldrT="[Text]"/>
      <dgm:spPr/>
      <dgm:t>
        <a:bodyPr/>
        <a:lstStyle/>
        <a:p>
          <a:r>
            <a:rPr lang="en-GB" dirty="0" smtClean="0"/>
            <a:t>Counselling</a:t>
          </a:r>
          <a:endParaRPr lang="en-GB" dirty="0"/>
        </a:p>
      </dgm:t>
    </dgm:pt>
    <dgm:pt modelId="{824C9FC1-9762-4C80-AD76-CE7F8BFD973B}" type="parTrans" cxnId="{5DC735FC-98EF-4005-B891-83D2A176D0DC}">
      <dgm:prSet/>
      <dgm:spPr/>
      <dgm:t>
        <a:bodyPr/>
        <a:lstStyle/>
        <a:p>
          <a:endParaRPr lang="en-GB"/>
        </a:p>
      </dgm:t>
    </dgm:pt>
    <dgm:pt modelId="{7CE7F930-151F-49AA-B70D-770403E8CFE0}" type="sibTrans" cxnId="{5DC735FC-98EF-4005-B891-83D2A176D0DC}">
      <dgm:prSet/>
      <dgm:spPr/>
      <dgm:t>
        <a:bodyPr/>
        <a:lstStyle/>
        <a:p>
          <a:endParaRPr lang="en-GB"/>
        </a:p>
      </dgm:t>
    </dgm:pt>
    <dgm:pt modelId="{57BE0DE2-0FEA-4214-93DB-B681E640FD11}">
      <dgm:prSet phldrT="[Text]"/>
      <dgm:spPr/>
      <dgm:t>
        <a:bodyPr/>
        <a:lstStyle/>
        <a:p>
          <a:r>
            <a:rPr lang="en-GB" dirty="0" smtClean="0"/>
            <a:t>Reducing your risk of lymphoedema </a:t>
          </a:r>
          <a:endParaRPr lang="en-GB" dirty="0"/>
        </a:p>
      </dgm:t>
    </dgm:pt>
    <dgm:pt modelId="{6226B3D8-E5B8-45B3-84E6-E6FB3F6EABE2}" type="parTrans" cxnId="{1DC626D7-762A-4302-B443-D960EA32D822}">
      <dgm:prSet/>
      <dgm:spPr/>
      <dgm:t>
        <a:bodyPr/>
        <a:lstStyle/>
        <a:p>
          <a:endParaRPr lang="en-GB"/>
        </a:p>
      </dgm:t>
    </dgm:pt>
    <dgm:pt modelId="{C5803F36-7D26-4870-B0A2-FAC806652588}" type="sibTrans" cxnId="{1DC626D7-762A-4302-B443-D960EA32D822}">
      <dgm:prSet/>
      <dgm:spPr/>
      <dgm:t>
        <a:bodyPr/>
        <a:lstStyle/>
        <a:p>
          <a:endParaRPr lang="en-GB"/>
        </a:p>
      </dgm:t>
    </dgm:pt>
    <dgm:pt modelId="{FE0F8D0A-167F-4A11-BDE2-C9706961F563}">
      <dgm:prSet phldrT="[Text]"/>
      <dgm:spPr/>
      <dgm:t>
        <a:bodyPr/>
        <a:lstStyle/>
        <a:p>
          <a:r>
            <a:rPr lang="en-GB" dirty="0" smtClean="0"/>
            <a:t>Dietary advice</a:t>
          </a:r>
          <a:endParaRPr lang="en-GB" dirty="0"/>
        </a:p>
      </dgm:t>
    </dgm:pt>
    <dgm:pt modelId="{58A26A0A-B222-4F73-BFB5-0308C4F10352}" type="parTrans" cxnId="{00B6D051-FEF8-462B-9C28-773859C1566B}">
      <dgm:prSet/>
      <dgm:spPr/>
      <dgm:t>
        <a:bodyPr/>
        <a:lstStyle/>
        <a:p>
          <a:endParaRPr lang="en-GB"/>
        </a:p>
      </dgm:t>
    </dgm:pt>
    <dgm:pt modelId="{6EBFA664-3CE0-434A-9658-FB9989E9AB3B}" type="sibTrans" cxnId="{00B6D051-FEF8-462B-9C28-773859C1566B}">
      <dgm:prSet/>
      <dgm:spPr/>
      <dgm:t>
        <a:bodyPr/>
        <a:lstStyle/>
        <a:p>
          <a:endParaRPr lang="en-GB"/>
        </a:p>
      </dgm:t>
    </dgm:pt>
    <dgm:pt modelId="{329FC28C-153B-46AE-B2D4-10BB148E93CB}">
      <dgm:prSet phldrT="[Text]"/>
      <dgm:spPr/>
      <dgm:t>
        <a:bodyPr/>
        <a:lstStyle/>
        <a:p>
          <a:r>
            <a:rPr lang="en-GB" dirty="0" smtClean="0"/>
            <a:t>Q&amp;A managing the effects of treatment</a:t>
          </a:r>
          <a:endParaRPr lang="en-GB" dirty="0"/>
        </a:p>
      </dgm:t>
    </dgm:pt>
    <dgm:pt modelId="{E548BCEC-E7AB-42E1-A32F-92F429F378F5}" type="parTrans" cxnId="{4DCD932A-7E22-49C1-A2EE-898BFB8BB486}">
      <dgm:prSet/>
      <dgm:spPr/>
      <dgm:t>
        <a:bodyPr/>
        <a:lstStyle/>
        <a:p>
          <a:endParaRPr lang="en-GB"/>
        </a:p>
      </dgm:t>
    </dgm:pt>
    <dgm:pt modelId="{45021199-4073-40A7-B686-52B8A029CC78}" type="sibTrans" cxnId="{4DCD932A-7E22-49C1-A2EE-898BFB8BB486}">
      <dgm:prSet/>
      <dgm:spPr/>
      <dgm:t>
        <a:bodyPr/>
        <a:lstStyle/>
        <a:p>
          <a:endParaRPr lang="en-GB"/>
        </a:p>
      </dgm:t>
    </dgm:pt>
    <dgm:pt modelId="{24117E35-6FA1-4D27-8360-5B4817855EE8}">
      <dgm:prSet phldrT="[Text]"/>
      <dgm:spPr/>
      <dgm:t>
        <a:bodyPr/>
        <a:lstStyle/>
        <a:p>
          <a:r>
            <a:rPr lang="en-GB" dirty="0" smtClean="0"/>
            <a:t>Exercise and fitness</a:t>
          </a:r>
          <a:endParaRPr lang="en-GB" dirty="0"/>
        </a:p>
      </dgm:t>
    </dgm:pt>
    <dgm:pt modelId="{15774EB9-CCC2-4F75-9546-B8F6DE29C494}" type="parTrans" cxnId="{9B883216-DA86-4879-B82A-42BCB3155DDA}">
      <dgm:prSet/>
      <dgm:spPr/>
      <dgm:t>
        <a:bodyPr/>
        <a:lstStyle/>
        <a:p>
          <a:endParaRPr lang="en-GB"/>
        </a:p>
      </dgm:t>
    </dgm:pt>
    <dgm:pt modelId="{1F8E4276-25C1-48C7-A6B6-2EED873FB311}" type="sibTrans" cxnId="{9B883216-DA86-4879-B82A-42BCB3155DDA}">
      <dgm:prSet/>
      <dgm:spPr/>
      <dgm:t>
        <a:bodyPr/>
        <a:lstStyle/>
        <a:p>
          <a:endParaRPr lang="en-GB"/>
        </a:p>
      </dgm:t>
    </dgm:pt>
    <dgm:pt modelId="{DA4F5D23-8282-40D3-BBC2-1354D0197B28}">
      <dgm:prSet phldrT="[Text]"/>
      <dgm:spPr/>
      <dgm:t>
        <a:bodyPr/>
        <a:lstStyle/>
        <a:p>
          <a:r>
            <a:rPr lang="en-GB" dirty="0" smtClean="0"/>
            <a:t>Managing treatment related fatigue</a:t>
          </a:r>
          <a:endParaRPr lang="en-GB" dirty="0"/>
        </a:p>
      </dgm:t>
    </dgm:pt>
    <dgm:pt modelId="{77EDFA66-5F69-4547-8D92-0FEE2DF2FFE7}" type="parTrans" cxnId="{9F470264-7C18-42AB-9B26-EA4EDB989C28}">
      <dgm:prSet/>
      <dgm:spPr/>
      <dgm:t>
        <a:bodyPr/>
        <a:lstStyle/>
        <a:p>
          <a:endParaRPr lang="en-GB"/>
        </a:p>
      </dgm:t>
    </dgm:pt>
    <dgm:pt modelId="{72B53E86-9AB8-4360-B161-B35FF43162A3}" type="sibTrans" cxnId="{9F470264-7C18-42AB-9B26-EA4EDB989C28}">
      <dgm:prSet/>
      <dgm:spPr/>
      <dgm:t>
        <a:bodyPr/>
        <a:lstStyle/>
        <a:p>
          <a:endParaRPr lang="en-GB"/>
        </a:p>
      </dgm:t>
    </dgm:pt>
    <dgm:pt modelId="{C0FD113F-C3D4-442C-90CF-4F9346062586}">
      <dgm:prSet phldrT="[Text]"/>
      <dgm:spPr/>
      <dgm:t>
        <a:bodyPr/>
        <a:lstStyle/>
        <a:p>
          <a:r>
            <a:rPr lang="en-GB" dirty="0" smtClean="0"/>
            <a:t>Psychological impact cancer</a:t>
          </a:r>
          <a:endParaRPr lang="en-GB" dirty="0"/>
        </a:p>
      </dgm:t>
    </dgm:pt>
    <dgm:pt modelId="{6FF6066D-219E-4158-8D4C-AD6D5DB22B99}" type="parTrans" cxnId="{2FE448CF-FBFD-4177-B478-8A5AC7ED191F}">
      <dgm:prSet/>
      <dgm:spPr/>
      <dgm:t>
        <a:bodyPr/>
        <a:lstStyle/>
        <a:p>
          <a:endParaRPr lang="en-GB"/>
        </a:p>
      </dgm:t>
    </dgm:pt>
    <dgm:pt modelId="{2AC6C68C-16AA-4574-9648-85A912307B8A}" type="sibTrans" cxnId="{2FE448CF-FBFD-4177-B478-8A5AC7ED191F}">
      <dgm:prSet/>
      <dgm:spPr/>
      <dgm:t>
        <a:bodyPr/>
        <a:lstStyle/>
        <a:p>
          <a:endParaRPr lang="en-GB"/>
        </a:p>
      </dgm:t>
    </dgm:pt>
    <dgm:pt modelId="{29D3E0A5-D5DA-4C5D-9400-3B3BB4F14FF2}" type="pres">
      <dgm:prSet presAssocID="{96F6677F-4C3F-47F1-99AE-FCF1C48A6C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4C325E-0FBF-496A-B92D-02FBD603D3FB}" type="pres">
      <dgm:prSet presAssocID="{FD6DAC42-A974-46FE-852E-732BEE3CEE7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1D1364-047A-4C9A-AEA8-D458DFD3C069}" type="pres">
      <dgm:prSet presAssocID="{FD6DAC42-A974-46FE-852E-732BEE3CEE74}" presName="spNode" presStyleCnt="0"/>
      <dgm:spPr/>
    </dgm:pt>
    <dgm:pt modelId="{46C8F33D-770F-4FEE-8D81-2DE359308F4B}" type="pres">
      <dgm:prSet presAssocID="{2D585F75-8157-477C-954D-404E4C1A21A2}" presName="sibTrans" presStyleLbl="sibTrans1D1" presStyleIdx="0" presStyleCnt="9"/>
      <dgm:spPr/>
      <dgm:t>
        <a:bodyPr/>
        <a:lstStyle/>
        <a:p>
          <a:endParaRPr lang="en-GB"/>
        </a:p>
      </dgm:t>
    </dgm:pt>
    <dgm:pt modelId="{491FB343-D720-4A14-B9AC-CD823B336B46}" type="pres">
      <dgm:prSet presAssocID="{D1D2F97F-B0D4-49EF-94BE-A831B8D77CF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879D4B-BA35-4026-A218-A5A873080492}" type="pres">
      <dgm:prSet presAssocID="{D1D2F97F-B0D4-49EF-94BE-A831B8D77CF3}" presName="spNode" presStyleCnt="0"/>
      <dgm:spPr/>
    </dgm:pt>
    <dgm:pt modelId="{E8113F46-3449-45AF-81B8-28CC1DC5A0CD}" type="pres">
      <dgm:prSet presAssocID="{AE05EA1F-D7C1-40E4-8B9B-EE9828AC3F82}" presName="sibTrans" presStyleLbl="sibTrans1D1" presStyleIdx="1" presStyleCnt="9"/>
      <dgm:spPr/>
      <dgm:t>
        <a:bodyPr/>
        <a:lstStyle/>
        <a:p>
          <a:endParaRPr lang="en-GB"/>
        </a:p>
      </dgm:t>
    </dgm:pt>
    <dgm:pt modelId="{547F8F6D-6C12-4E0E-A77E-3D13C0574D3C}" type="pres">
      <dgm:prSet presAssocID="{7533ED44-537B-4C8E-9EE8-84EEA0B61DF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C0D2FE-6F17-4E00-B8A6-54AC28BAF9E8}" type="pres">
      <dgm:prSet presAssocID="{7533ED44-537B-4C8E-9EE8-84EEA0B61DF4}" presName="spNode" presStyleCnt="0"/>
      <dgm:spPr/>
    </dgm:pt>
    <dgm:pt modelId="{7B2C2F59-04D2-4453-A82C-EB9CE98B03BA}" type="pres">
      <dgm:prSet presAssocID="{7CE7F930-151F-49AA-B70D-770403E8CFE0}" presName="sibTrans" presStyleLbl="sibTrans1D1" presStyleIdx="2" presStyleCnt="9"/>
      <dgm:spPr/>
      <dgm:t>
        <a:bodyPr/>
        <a:lstStyle/>
        <a:p>
          <a:endParaRPr lang="en-GB"/>
        </a:p>
      </dgm:t>
    </dgm:pt>
    <dgm:pt modelId="{1BC1E44C-A656-4C0E-A8A5-2C44A635C42D}" type="pres">
      <dgm:prSet presAssocID="{57BE0DE2-0FEA-4214-93DB-B681E640FD1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0745E5-D88C-4CAB-897B-D73C2D946E6D}" type="pres">
      <dgm:prSet presAssocID="{57BE0DE2-0FEA-4214-93DB-B681E640FD11}" presName="spNode" presStyleCnt="0"/>
      <dgm:spPr/>
    </dgm:pt>
    <dgm:pt modelId="{524757CE-99A8-497A-95AB-C34E8F30716C}" type="pres">
      <dgm:prSet presAssocID="{C5803F36-7D26-4870-B0A2-FAC806652588}" presName="sibTrans" presStyleLbl="sibTrans1D1" presStyleIdx="3" presStyleCnt="9"/>
      <dgm:spPr/>
      <dgm:t>
        <a:bodyPr/>
        <a:lstStyle/>
        <a:p>
          <a:endParaRPr lang="en-GB"/>
        </a:p>
      </dgm:t>
    </dgm:pt>
    <dgm:pt modelId="{9B749923-31EE-4E48-BFF2-D96F4C38F586}" type="pres">
      <dgm:prSet presAssocID="{FE0F8D0A-167F-4A11-BDE2-C9706961F56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1F6745-9AA3-4D0D-98B7-6BCB846B767F}" type="pres">
      <dgm:prSet presAssocID="{FE0F8D0A-167F-4A11-BDE2-C9706961F563}" presName="spNode" presStyleCnt="0"/>
      <dgm:spPr/>
    </dgm:pt>
    <dgm:pt modelId="{FBF6FEE8-E621-4D64-9177-6326D8DB80DD}" type="pres">
      <dgm:prSet presAssocID="{6EBFA664-3CE0-434A-9658-FB9989E9AB3B}" presName="sibTrans" presStyleLbl="sibTrans1D1" presStyleIdx="4" presStyleCnt="9"/>
      <dgm:spPr/>
      <dgm:t>
        <a:bodyPr/>
        <a:lstStyle/>
        <a:p>
          <a:endParaRPr lang="en-GB"/>
        </a:p>
      </dgm:t>
    </dgm:pt>
    <dgm:pt modelId="{5E001CB5-EF2A-466F-AE5D-B788A82AA350}" type="pres">
      <dgm:prSet presAssocID="{329FC28C-153B-46AE-B2D4-10BB148E93C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16BE9C-3136-4BF0-BEBA-BF830528FF5F}" type="pres">
      <dgm:prSet presAssocID="{329FC28C-153B-46AE-B2D4-10BB148E93CB}" presName="spNode" presStyleCnt="0"/>
      <dgm:spPr/>
    </dgm:pt>
    <dgm:pt modelId="{2BABFF5F-4481-41E5-8C44-114B67E6C7F7}" type="pres">
      <dgm:prSet presAssocID="{45021199-4073-40A7-B686-52B8A029CC78}" presName="sibTrans" presStyleLbl="sibTrans1D1" presStyleIdx="5" presStyleCnt="9"/>
      <dgm:spPr/>
      <dgm:t>
        <a:bodyPr/>
        <a:lstStyle/>
        <a:p>
          <a:endParaRPr lang="en-GB"/>
        </a:p>
      </dgm:t>
    </dgm:pt>
    <dgm:pt modelId="{763034A6-3636-4C5D-AFA5-35A2FB2AA483}" type="pres">
      <dgm:prSet presAssocID="{24117E35-6FA1-4D27-8360-5B4817855EE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E46C13-166F-484F-844C-580BF9639CCD}" type="pres">
      <dgm:prSet presAssocID="{24117E35-6FA1-4D27-8360-5B4817855EE8}" presName="spNode" presStyleCnt="0"/>
      <dgm:spPr/>
    </dgm:pt>
    <dgm:pt modelId="{1169C67E-3509-475F-98D4-62EB670604D2}" type="pres">
      <dgm:prSet presAssocID="{1F8E4276-25C1-48C7-A6B6-2EED873FB311}" presName="sibTrans" presStyleLbl="sibTrans1D1" presStyleIdx="6" presStyleCnt="9"/>
      <dgm:spPr/>
      <dgm:t>
        <a:bodyPr/>
        <a:lstStyle/>
        <a:p>
          <a:endParaRPr lang="en-GB"/>
        </a:p>
      </dgm:t>
    </dgm:pt>
    <dgm:pt modelId="{E1B4343F-5F39-418C-B7BA-4F6F12EDBF02}" type="pres">
      <dgm:prSet presAssocID="{DA4F5D23-8282-40D3-BBC2-1354D0197B2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03C6C3-6F5D-461A-808B-FA5D462F1059}" type="pres">
      <dgm:prSet presAssocID="{DA4F5D23-8282-40D3-BBC2-1354D0197B28}" presName="spNode" presStyleCnt="0"/>
      <dgm:spPr/>
    </dgm:pt>
    <dgm:pt modelId="{D19705B2-C1D3-4B09-8D95-59271443865E}" type="pres">
      <dgm:prSet presAssocID="{72B53E86-9AB8-4360-B161-B35FF43162A3}" presName="sibTrans" presStyleLbl="sibTrans1D1" presStyleIdx="7" presStyleCnt="9"/>
      <dgm:spPr/>
      <dgm:t>
        <a:bodyPr/>
        <a:lstStyle/>
        <a:p>
          <a:endParaRPr lang="en-GB"/>
        </a:p>
      </dgm:t>
    </dgm:pt>
    <dgm:pt modelId="{D4C56ADF-6C1E-438D-BA24-9B8E7852397C}" type="pres">
      <dgm:prSet presAssocID="{C0FD113F-C3D4-442C-90CF-4F934606258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380FCB-99E6-4209-A9C8-1F808ECDD197}" type="pres">
      <dgm:prSet presAssocID="{C0FD113F-C3D4-442C-90CF-4F9346062586}" presName="spNode" presStyleCnt="0"/>
      <dgm:spPr/>
    </dgm:pt>
    <dgm:pt modelId="{139BD54F-4A5A-4F5A-BF26-9A059FEF5485}" type="pres">
      <dgm:prSet presAssocID="{2AC6C68C-16AA-4574-9648-85A912307B8A}" presName="sibTrans" presStyleLbl="sibTrans1D1" presStyleIdx="8" presStyleCnt="9"/>
      <dgm:spPr/>
      <dgm:t>
        <a:bodyPr/>
        <a:lstStyle/>
        <a:p>
          <a:endParaRPr lang="en-GB"/>
        </a:p>
      </dgm:t>
    </dgm:pt>
  </dgm:ptLst>
  <dgm:cxnLst>
    <dgm:cxn modelId="{23A7D20E-8D91-4A8E-A471-2A7AF054FEF4}" type="presOf" srcId="{7533ED44-537B-4C8E-9EE8-84EEA0B61DF4}" destId="{547F8F6D-6C12-4E0E-A77E-3D13C0574D3C}" srcOrd="0" destOrd="0" presId="urn:microsoft.com/office/officeart/2005/8/layout/cycle6"/>
    <dgm:cxn modelId="{E45C6696-C4CB-4C51-80B6-2EE186A0BA45}" type="presOf" srcId="{45021199-4073-40A7-B686-52B8A029CC78}" destId="{2BABFF5F-4481-41E5-8C44-114B67E6C7F7}" srcOrd="0" destOrd="0" presId="urn:microsoft.com/office/officeart/2005/8/layout/cycle6"/>
    <dgm:cxn modelId="{5DC735FC-98EF-4005-B891-83D2A176D0DC}" srcId="{96F6677F-4C3F-47F1-99AE-FCF1C48A6C93}" destId="{7533ED44-537B-4C8E-9EE8-84EEA0B61DF4}" srcOrd="2" destOrd="0" parTransId="{824C9FC1-9762-4C80-AD76-CE7F8BFD973B}" sibTransId="{7CE7F930-151F-49AA-B70D-770403E8CFE0}"/>
    <dgm:cxn modelId="{37443A09-6939-48C9-8547-5933FA329BCE}" type="presOf" srcId="{329FC28C-153B-46AE-B2D4-10BB148E93CB}" destId="{5E001CB5-EF2A-466F-AE5D-B788A82AA350}" srcOrd="0" destOrd="0" presId="urn:microsoft.com/office/officeart/2005/8/layout/cycle6"/>
    <dgm:cxn modelId="{1FDF732F-5D3C-42B8-870B-112B63A2BB56}" type="presOf" srcId="{1F8E4276-25C1-48C7-A6B6-2EED873FB311}" destId="{1169C67E-3509-475F-98D4-62EB670604D2}" srcOrd="0" destOrd="0" presId="urn:microsoft.com/office/officeart/2005/8/layout/cycle6"/>
    <dgm:cxn modelId="{1DC626D7-762A-4302-B443-D960EA32D822}" srcId="{96F6677F-4C3F-47F1-99AE-FCF1C48A6C93}" destId="{57BE0DE2-0FEA-4214-93DB-B681E640FD11}" srcOrd="3" destOrd="0" parTransId="{6226B3D8-E5B8-45B3-84E6-E6FB3F6EABE2}" sibTransId="{C5803F36-7D26-4870-B0A2-FAC806652588}"/>
    <dgm:cxn modelId="{6C88031A-12C5-4FB4-BC7D-2FDC17E9D480}" type="presOf" srcId="{C5803F36-7D26-4870-B0A2-FAC806652588}" destId="{524757CE-99A8-497A-95AB-C34E8F30716C}" srcOrd="0" destOrd="0" presId="urn:microsoft.com/office/officeart/2005/8/layout/cycle6"/>
    <dgm:cxn modelId="{4DCD932A-7E22-49C1-A2EE-898BFB8BB486}" srcId="{96F6677F-4C3F-47F1-99AE-FCF1C48A6C93}" destId="{329FC28C-153B-46AE-B2D4-10BB148E93CB}" srcOrd="5" destOrd="0" parTransId="{E548BCEC-E7AB-42E1-A32F-92F429F378F5}" sibTransId="{45021199-4073-40A7-B686-52B8A029CC78}"/>
    <dgm:cxn modelId="{9E37F6C8-BEAC-4EB5-B0A5-5270C81FE267}" srcId="{96F6677F-4C3F-47F1-99AE-FCF1C48A6C93}" destId="{D1D2F97F-B0D4-49EF-94BE-A831B8D77CF3}" srcOrd="1" destOrd="0" parTransId="{7E495457-E185-4F1D-A01B-8B1BF8806C84}" sibTransId="{AE05EA1F-D7C1-40E4-8B9B-EE9828AC3F82}"/>
    <dgm:cxn modelId="{07CF3F2C-8988-4F0B-B4D6-2DE91015DD05}" type="presOf" srcId="{2AC6C68C-16AA-4574-9648-85A912307B8A}" destId="{139BD54F-4A5A-4F5A-BF26-9A059FEF5485}" srcOrd="0" destOrd="0" presId="urn:microsoft.com/office/officeart/2005/8/layout/cycle6"/>
    <dgm:cxn modelId="{F4F9FF8C-F88C-4193-AA23-0C57926D047D}" type="presOf" srcId="{96F6677F-4C3F-47F1-99AE-FCF1C48A6C93}" destId="{29D3E0A5-D5DA-4C5D-9400-3B3BB4F14FF2}" srcOrd="0" destOrd="0" presId="urn:microsoft.com/office/officeart/2005/8/layout/cycle6"/>
    <dgm:cxn modelId="{1EC851E8-072B-4DF3-8F7A-324EE77E31EF}" type="presOf" srcId="{57BE0DE2-0FEA-4214-93DB-B681E640FD11}" destId="{1BC1E44C-A656-4C0E-A8A5-2C44A635C42D}" srcOrd="0" destOrd="0" presId="urn:microsoft.com/office/officeart/2005/8/layout/cycle6"/>
    <dgm:cxn modelId="{64FF3F3A-15AA-47E1-B986-A13D7018C37B}" type="presOf" srcId="{2D585F75-8157-477C-954D-404E4C1A21A2}" destId="{46C8F33D-770F-4FEE-8D81-2DE359308F4B}" srcOrd="0" destOrd="0" presId="urn:microsoft.com/office/officeart/2005/8/layout/cycle6"/>
    <dgm:cxn modelId="{217A2D94-B228-43EC-AF20-F2E909C3BCF1}" type="presOf" srcId="{D1D2F97F-B0D4-49EF-94BE-A831B8D77CF3}" destId="{491FB343-D720-4A14-B9AC-CD823B336B46}" srcOrd="0" destOrd="0" presId="urn:microsoft.com/office/officeart/2005/8/layout/cycle6"/>
    <dgm:cxn modelId="{9F470264-7C18-42AB-9B26-EA4EDB989C28}" srcId="{96F6677F-4C3F-47F1-99AE-FCF1C48A6C93}" destId="{DA4F5D23-8282-40D3-BBC2-1354D0197B28}" srcOrd="7" destOrd="0" parTransId="{77EDFA66-5F69-4547-8D92-0FEE2DF2FFE7}" sibTransId="{72B53E86-9AB8-4360-B161-B35FF43162A3}"/>
    <dgm:cxn modelId="{4C239FBD-AC74-4F9E-BD95-C2628A700779}" type="presOf" srcId="{6EBFA664-3CE0-434A-9658-FB9989E9AB3B}" destId="{FBF6FEE8-E621-4D64-9177-6326D8DB80DD}" srcOrd="0" destOrd="0" presId="urn:microsoft.com/office/officeart/2005/8/layout/cycle6"/>
    <dgm:cxn modelId="{2FE448CF-FBFD-4177-B478-8A5AC7ED191F}" srcId="{96F6677F-4C3F-47F1-99AE-FCF1C48A6C93}" destId="{C0FD113F-C3D4-442C-90CF-4F9346062586}" srcOrd="8" destOrd="0" parTransId="{6FF6066D-219E-4158-8D4C-AD6D5DB22B99}" sibTransId="{2AC6C68C-16AA-4574-9648-85A912307B8A}"/>
    <dgm:cxn modelId="{5BD8C849-A67F-4520-899D-3843106BA0D6}" type="presOf" srcId="{C0FD113F-C3D4-442C-90CF-4F9346062586}" destId="{D4C56ADF-6C1E-438D-BA24-9B8E7852397C}" srcOrd="0" destOrd="0" presId="urn:microsoft.com/office/officeart/2005/8/layout/cycle6"/>
    <dgm:cxn modelId="{6B2F3934-22E3-4D69-8DFA-80A7A2BBEDF2}" type="presOf" srcId="{72B53E86-9AB8-4360-B161-B35FF43162A3}" destId="{D19705B2-C1D3-4B09-8D95-59271443865E}" srcOrd="0" destOrd="0" presId="urn:microsoft.com/office/officeart/2005/8/layout/cycle6"/>
    <dgm:cxn modelId="{FA6BB7DD-9993-47E1-83E3-B1174F87CD18}" type="presOf" srcId="{AE05EA1F-D7C1-40E4-8B9B-EE9828AC3F82}" destId="{E8113F46-3449-45AF-81B8-28CC1DC5A0CD}" srcOrd="0" destOrd="0" presId="urn:microsoft.com/office/officeart/2005/8/layout/cycle6"/>
    <dgm:cxn modelId="{817098B3-535C-4590-94D1-159D8971B855}" type="presOf" srcId="{7CE7F930-151F-49AA-B70D-770403E8CFE0}" destId="{7B2C2F59-04D2-4453-A82C-EB9CE98B03BA}" srcOrd="0" destOrd="0" presId="urn:microsoft.com/office/officeart/2005/8/layout/cycle6"/>
    <dgm:cxn modelId="{F1A91852-1994-442A-9E2E-FA29D4CF25AE}" type="presOf" srcId="{24117E35-6FA1-4D27-8360-5B4817855EE8}" destId="{763034A6-3636-4C5D-AFA5-35A2FB2AA483}" srcOrd="0" destOrd="0" presId="urn:microsoft.com/office/officeart/2005/8/layout/cycle6"/>
    <dgm:cxn modelId="{A514A3F2-7686-4910-8100-064F4195D340}" type="presOf" srcId="{FD6DAC42-A974-46FE-852E-732BEE3CEE74}" destId="{5F4C325E-0FBF-496A-B92D-02FBD603D3FB}" srcOrd="0" destOrd="0" presId="urn:microsoft.com/office/officeart/2005/8/layout/cycle6"/>
    <dgm:cxn modelId="{712144CD-6340-4B79-A2ED-79AABD778044}" type="presOf" srcId="{FE0F8D0A-167F-4A11-BDE2-C9706961F563}" destId="{9B749923-31EE-4E48-BFF2-D96F4C38F586}" srcOrd="0" destOrd="0" presId="urn:microsoft.com/office/officeart/2005/8/layout/cycle6"/>
    <dgm:cxn modelId="{00B6D051-FEF8-462B-9C28-773859C1566B}" srcId="{96F6677F-4C3F-47F1-99AE-FCF1C48A6C93}" destId="{FE0F8D0A-167F-4A11-BDE2-C9706961F563}" srcOrd="4" destOrd="0" parTransId="{58A26A0A-B222-4F73-BFB5-0308C4F10352}" sibTransId="{6EBFA664-3CE0-434A-9658-FB9989E9AB3B}"/>
    <dgm:cxn modelId="{41BEB8A2-0B0B-4537-81B5-929E1319FA91}" srcId="{96F6677F-4C3F-47F1-99AE-FCF1C48A6C93}" destId="{FD6DAC42-A974-46FE-852E-732BEE3CEE74}" srcOrd="0" destOrd="0" parTransId="{E78DA844-EB46-4C60-A6D6-BA6D24725DD7}" sibTransId="{2D585F75-8157-477C-954D-404E4C1A21A2}"/>
    <dgm:cxn modelId="{CA1CF6BD-BD6A-43A8-83DF-CA2845AF48D1}" type="presOf" srcId="{DA4F5D23-8282-40D3-BBC2-1354D0197B28}" destId="{E1B4343F-5F39-418C-B7BA-4F6F12EDBF02}" srcOrd="0" destOrd="0" presId="urn:microsoft.com/office/officeart/2005/8/layout/cycle6"/>
    <dgm:cxn modelId="{9B883216-DA86-4879-B82A-42BCB3155DDA}" srcId="{96F6677F-4C3F-47F1-99AE-FCF1C48A6C93}" destId="{24117E35-6FA1-4D27-8360-5B4817855EE8}" srcOrd="6" destOrd="0" parTransId="{15774EB9-CCC2-4F75-9546-B8F6DE29C494}" sibTransId="{1F8E4276-25C1-48C7-A6B6-2EED873FB311}"/>
    <dgm:cxn modelId="{C81BA516-3D13-40C6-BFB2-39599C96B419}" type="presParOf" srcId="{29D3E0A5-D5DA-4C5D-9400-3B3BB4F14FF2}" destId="{5F4C325E-0FBF-496A-B92D-02FBD603D3FB}" srcOrd="0" destOrd="0" presId="urn:microsoft.com/office/officeart/2005/8/layout/cycle6"/>
    <dgm:cxn modelId="{18DB4BEF-349E-4F4B-9AAA-65E28AB0BF5C}" type="presParOf" srcId="{29D3E0A5-D5DA-4C5D-9400-3B3BB4F14FF2}" destId="{E31D1364-047A-4C9A-AEA8-D458DFD3C069}" srcOrd="1" destOrd="0" presId="urn:microsoft.com/office/officeart/2005/8/layout/cycle6"/>
    <dgm:cxn modelId="{471563E5-E6B6-488C-A5DC-64A06190151D}" type="presParOf" srcId="{29D3E0A5-D5DA-4C5D-9400-3B3BB4F14FF2}" destId="{46C8F33D-770F-4FEE-8D81-2DE359308F4B}" srcOrd="2" destOrd="0" presId="urn:microsoft.com/office/officeart/2005/8/layout/cycle6"/>
    <dgm:cxn modelId="{93C179C3-DE5F-4F68-AA14-807259B290D4}" type="presParOf" srcId="{29D3E0A5-D5DA-4C5D-9400-3B3BB4F14FF2}" destId="{491FB343-D720-4A14-B9AC-CD823B336B46}" srcOrd="3" destOrd="0" presId="urn:microsoft.com/office/officeart/2005/8/layout/cycle6"/>
    <dgm:cxn modelId="{785FC1BC-EAE7-4596-B3C2-38C3F88AFD4C}" type="presParOf" srcId="{29D3E0A5-D5DA-4C5D-9400-3B3BB4F14FF2}" destId="{39879D4B-BA35-4026-A218-A5A873080492}" srcOrd="4" destOrd="0" presId="urn:microsoft.com/office/officeart/2005/8/layout/cycle6"/>
    <dgm:cxn modelId="{3B4A114D-717F-447D-8545-D563D593AE83}" type="presParOf" srcId="{29D3E0A5-D5DA-4C5D-9400-3B3BB4F14FF2}" destId="{E8113F46-3449-45AF-81B8-28CC1DC5A0CD}" srcOrd="5" destOrd="0" presId="urn:microsoft.com/office/officeart/2005/8/layout/cycle6"/>
    <dgm:cxn modelId="{0847001A-03A7-4834-BC20-FB6AD54F7F8E}" type="presParOf" srcId="{29D3E0A5-D5DA-4C5D-9400-3B3BB4F14FF2}" destId="{547F8F6D-6C12-4E0E-A77E-3D13C0574D3C}" srcOrd="6" destOrd="0" presId="urn:microsoft.com/office/officeart/2005/8/layout/cycle6"/>
    <dgm:cxn modelId="{5868490C-A90E-41DF-A6ED-F0056B62A76F}" type="presParOf" srcId="{29D3E0A5-D5DA-4C5D-9400-3B3BB4F14FF2}" destId="{81C0D2FE-6F17-4E00-B8A6-54AC28BAF9E8}" srcOrd="7" destOrd="0" presId="urn:microsoft.com/office/officeart/2005/8/layout/cycle6"/>
    <dgm:cxn modelId="{A02BA9FB-16A3-43B8-8B72-BF6244FD7AA9}" type="presParOf" srcId="{29D3E0A5-D5DA-4C5D-9400-3B3BB4F14FF2}" destId="{7B2C2F59-04D2-4453-A82C-EB9CE98B03BA}" srcOrd="8" destOrd="0" presId="urn:microsoft.com/office/officeart/2005/8/layout/cycle6"/>
    <dgm:cxn modelId="{D7C80A01-1D27-41C5-BC04-ABB4A73C6113}" type="presParOf" srcId="{29D3E0A5-D5DA-4C5D-9400-3B3BB4F14FF2}" destId="{1BC1E44C-A656-4C0E-A8A5-2C44A635C42D}" srcOrd="9" destOrd="0" presId="urn:microsoft.com/office/officeart/2005/8/layout/cycle6"/>
    <dgm:cxn modelId="{CCF49CCE-AAB6-4D55-9150-E065249264D1}" type="presParOf" srcId="{29D3E0A5-D5DA-4C5D-9400-3B3BB4F14FF2}" destId="{AA0745E5-D88C-4CAB-897B-D73C2D946E6D}" srcOrd="10" destOrd="0" presId="urn:microsoft.com/office/officeart/2005/8/layout/cycle6"/>
    <dgm:cxn modelId="{AAAA13E5-D9BF-4E94-B71E-326B28992ADB}" type="presParOf" srcId="{29D3E0A5-D5DA-4C5D-9400-3B3BB4F14FF2}" destId="{524757CE-99A8-497A-95AB-C34E8F30716C}" srcOrd="11" destOrd="0" presId="urn:microsoft.com/office/officeart/2005/8/layout/cycle6"/>
    <dgm:cxn modelId="{4E2D3806-589B-4D3F-9094-8820C71ABD0A}" type="presParOf" srcId="{29D3E0A5-D5DA-4C5D-9400-3B3BB4F14FF2}" destId="{9B749923-31EE-4E48-BFF2-D96F4C38F586}" srcOrd="12" destOrd="0" presId="urn:microsoft.com/office/officeart/2005/8/layout/cycle6"/>
    <dgm:cxn modelId="{A9A9C26D-2437-4718-AC15-A5A3587703DE}" type="presParOf" srcId="{29D3E0A5-D5DA-4C5D-9400-3B3BB4F14FF2}" destId="{801F6745-9AA3-4D0D-98B7-6BCB846B767F}" srcOrd="13" destOrd="0" presId="urn:microsoft.com/office/officeart/2005/8/layout/cycle6"/>
    <dgm:cxn modelId="{BF141A07-9C5E-4317-9F2F-8C538CE712E7}" type="presParOf" srcId="{29D3E0A5-D5DA-4C5D-9400-3B3BB4F14FF2}" destId="{FBF6FEE8-E621-4D64-9177-6326D8DB80DD}" srcOrd="14" destOrd="0" presId="urn:microsoft.com/office/officeart/2005/8/layout/cycle6"/>
    <dgm:cxn modelId="{7D0A70FA-6842-403D-A094-9D7647D6772B}" type="presParOf" srcId="{29D3E0A5-D5DA-4C5D-9400-3B3BB4F14FF2}" destId="{5E001CB5-EF2A-466F-AE5D-B788A82AA350}" srcOrd="15" destOrd="0" presId="urn:microsoft.com/office/officeart/2005/8/layout/cycle6"/>
    <dgm:cxn modelId="{3CF01E0A-D579-453A-A9A1-C4B089E81C95}" type="presParOf" srcId="{29D3E0A5-D5DA-4C5D-9400-3B3BB4F14FF2}" destId="{E516BE9C-3136-4BF0-BEBA-BF830528FF5F}" srcOrd="16" destOrd="0" presId="urn:microsoft.com/office/officeart/2005/8/layout/cycle6"/>
    <dgm:cxn modelId="{17E03BCA-AFA5-496A-A17D-79CA774A303B}" type="presParOf" srcId="{29D3E0A5-D5DA-4C5D-9400-3B3BB4F14FF2}" destId="{2BABFF5F-4481-41E5-8C44-114B67E6C7F7}" srcOrd="17" destOrd="0" presId="urn:microsoft.com/office/officeart/2005/8/layout/cycle6"/>
    <dgm:cxn modelId="{7C69B0C9-63FB-4376-927A-C3FA3F62097D}" type="presParOf" srcId="{29D3E0A5-D5DA-4C5D-9400-3B3BB4F14FF2}" destId="{763034A6-3636-4C5D-AFA5-35A2FB2AA483}" srcOrd="18" destOrd="0" presId="urn:microsoft.com/office/officeart/2005/8/layout/cycle6"/>
    <dgm:cxn modelId="{C1560333-3DAE-4006-90D0-07BCD79CDC7D}" type="presParOf" srcId="{29D3E0A5-D5DA-4C5D-9400-3B3BB4F14FF2}" destId="{09E46C13-166F-484F-844C-580BF9639CCD}" srcOrd="19" destOrd="0" presId="urn:microsoft.com/office/officeart/2005/8/layout/cycle6"/>
    <dgm:cxn modelId="{CFB6A959-5768-457B-8328-28EE65961DDD}" type="presParOf" srcId="{29D3E0A5-D5DA-4C5D-9400-3B3BB4F14FF2}" destId="{1169C67E-3509-475F-98D4-62EB670604D2}" srcOrd="20" destOrd="0" presId="urn:microsoft.com/office/officeart/2005/8/layout/cycle6"/>
    <dgm:cxn modelId="{0E401452-D605-433E-9AF1-B4958009A025}" type="presParOf" srcId="{29D3E0A5-D5DA-4C5D-9400-3B3BB4F14FF2}" destId="{E1B4343F-5F39-418C-B7BA-4F6F12EDBF02}" srcOrd="21" destOrd="0" presId="urn:microsoft.com/office/officeart/2005/8/layout/cycle6"/>
    <dgm:cxn modelId="{ABBEE3A0-9F9E-4541-BE18-4A03BD6C73E9}" type="presParOf" srcId="{29D3E0A5-D5DA-4C5D-9400-3B3BB4F14FF2}" destId="{4703C6C3-6F5D-461A-808B-FA5D462F1059}" srcOrd="22" destOrd="0" presId="urn:microsoft.com/office/officeart/2005/8/layout/cycle6"/>
    <dgm:cxn modelId="{09E8044A-015B-45D0-824A-F84A3991DA7E}" type="presParOf" srcId="{29D3E0A5-D5DA-4C5D-9400-3B3BB4F14FF2}" destId="{D19705B2-C1D3-4B09-8D95-59271443865E}" srcOrd="23" destOrd="0" presId="urn:microsoft.com/office/officeart/2005/8/layout/cycle6"/>
    <dgm:cxn modelId="{A83C1EFF-C55D-4761-A191-0B61592EF864}" type="presParOf" srcId="{29D3E0A5-D5DA-4C5D-9400-3B3BB4F14FF2}" destId="{D4C56ADF-6C1E-438D-BA24-9B8E7852397C}" srcOrd="24" destOrd="0" presId="urn:microsoft.com/office/officeart/2005/8/layout/cycle6"/>
    <dgm:cxn modelId="{285C9E17-E7A6-49CA-A2E8-00C9B8DADD2B}" type="presParOf" srcId="{29D3E0A5-D5DA-4C5D-9400-3B3BB4F14FF2}" destId="{0C380FCB-99E6-4209-A9C8-1F808ECDD197}" srcOrd="25" destOrd="0" presId="urn:microsoft.com/office/officeart/2005/8/layout/cycle6"/>
    <dgm:cxn modelId="{286DC4EC-6FBA-4192-BE89-CF4FD2C45F0E}" type="presParOf" srcId="{29D3E0A5-D5DA-4C5D-9400-3B3BB4F14FF2}" destId="{139BD54F-4A5A-4F5A-BF26-9A059FEF5485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C325E-0FBF-496A-B92D-02FBD603D3FB}">
      <dsp:nvSpPr>
        <dsp:cNvPr id="0" name=""/>
        <dsp:cNvSpPr/>
      </dsp:nvSpPr>
      <dsp:spPr>
        <a:xfrm>
          <a:off x="3600417" y="4593"/>
          <a:ext cx="1008076" cy="655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Being breast aware</a:t>
          </a:r>
          <a:endParaRPr lang="en-GB" sz="1000" kern="1200" dirty="0"/>
        </a:p>
      </dsp:txBody>
      <dsp:txXfrm>
        <a:off x="3632404" y="36580"/>
        <a:ext cx="944102" cy="591275"/>
      </dsp:txXfrm>
    </dsp:sp>
    <dsp:sp modelId="{46C8F33D-770F-4FEE-8D81-2DE359308F4B}">
      <dsp:nvSpPr>
        <dsp:cNvPr id="0" name=""/>
        <dsp:cNvSpPr/>
      </dsp:nvSpPr>
      <dsp:spPr>
        <a:xfrm>
          <a:off x="1588501" y="332218"/>
          <a:ext cx="5031909" cy="5031909"/>
        </a:xfrm>
        <a:custGeom>
          <a:avLst/>
          <a:gdLst/>
          <a:ahLst/>
          <a:cxnLst/>
          <a:rect l="0" t="0" r="0" b="0"/>
          <a:pathLst>
            <a:path>
              <a:moveTo>
                <a:pt x="3026329" y="52309"/>
              </a:moveTo>
              <a:arcTo wR="2515954" hR="2515954" stAng="16902238" swAng="8686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FB343-D720-4A14-B9AC-CD823B336B46}">
      <dsp:nvSpPr>
        <dsp:cNvPr id="0" name=""/>
        <dsp:cNvSpPr/>
      </dsp:nvSpPr>
      <dsp:spPr>
        <a:xfrm>
          <a:off x="5217642" y="593215"/>
          <a:ext cx="1008076" cy="655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Bra advice </a:t>
          </a:r>
          <a:endParaRPr lang="en-GB" sz="1000" kern="1200" dirty="0"/>
        </a:p>
      </dsp:txBody>
      <dsp:txXfrm>
        <a:off x="5249629" y="625202"/>
        <a:ext cx="944102" cy="591275"/>
      </dsp:txXfrm>
    </dsp:sp>
    <dsp:sp modelId="{E8113F46-3449-45AF-81B8-28CC1DC5A0CD}">
      <dsp:nvSpPr>
        <dsp:cNvPr id="0" name=""/>
        <dsp:cNvSpPr/>
      </dsp:nvSpPr>
      <dsp:spPr>
        <a:xfrm>
          <a:off x="1588501" y="332218"/>
          <a:ext cx="5031909" cy="5031909"/>
        </a:xfrm>
        <a:custGeom>
          <a:avLst/>
          <a:gdLst/>
          <a:ahLst/>
          <a:cxnLst/>
          <a:rect l="0" t="0" r="0" b="0"/>
          <a:pathLst>
            <a:path>
              <a:moveTo>
                <a:pt x="4463884" y="923599"/>
              </a:moveTo>
              <a:arcTo wR="2515954" hR="2515954" stAng="19244122" swAng="128148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F8F6D-6C12-4E0E-A77E-3D13C0574D3C}">
      <dsp:nvSpPr>
        <dsp:cNvPr id="0" name=""/>
        <dsp:cNvSpPr/>
      </dsp:nvSpPr>
      <dsp:spPr>
        <a:xfrm>
          <a:off x="6078149" y="2083657"/>
          <a:ext cx="1008076" cy="655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Counselling</a:t>
          </a:r>
          <a:endParaRPr lang="en-GB" sz="1000" kern="1200" dirty="0"/>
        </a:p>
      </dsp:txBody>
      <dsp:txXfrm>
        <a:off x="6110136" y="2115644"/>
        <a:ext cx="944102" cy="591275"/>
      </dsp:txXfrm>
    </dsp:sp>
    <dsp:sp modelId="{7B2C2F59-04D2-4453-A82C-EB9CE98B03BA}">
      <dsp:nvSpPr>
        <dsp:cNvPr id="0" name=""/>
        <dsp:cNvSpPr/>
      </dsp:nvSpPr>
      <dsp:spPr>
        <a:xfrm>
          <a:off x="1588501" y="332218"/>
          <a:ext cx="5031909" cy="5031909"/>
        </a:xfrm>
        <a:custGeom>
          <a:avLst/>
          <a:gdLst/>
          <a:ahLst/>
          <a:cxnLst/>
          <a:rect l="0" t="0" r="0" b="0"/>
          <a:pathLst>
            <a:path>
              <a:moveTo>
                <a:pt x="5029971" y="2417223"/>
              </a:moveTo>
              <a:arcTo wR="2515954" hR="2515954" stAng="21465061" swAng="142265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1E44C-A656-4C0E-A8A5-2C44A635C42D}">
      <dsp:nvSpPr>
        <dsp:cNvPr id="0" name=""/>
        <dsp:cNvSpPr/>
      </dsp:nvSpPr>
      <dsp:spPr>
        <a:xfrm>
          <a:off x="5779298" y="3778525"/>
          <a:ext cx="1008076" cy="655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Reducing your risk of lymphoedema </a:t>
          </a:r>
          <a:endParaRPr lang="en-GB" sz="1000" kern="1200" dirty="0"/>
        </a:p>
      </dsp:txBody>
      <dsp:txXfrm>
        <a:off x="5811285" y="3810512"/>
        <a:ext cx="944102" cy="591275"/>
      </dsp:txXfrm>
    </dsp:sp>
    <dsp:sp modelId="{524757CE-99A8-497A-95AB-C34E8F30716C}">
      <dsp:nvSpPr>
        <dsp:cNvPr id="0" name=""/>
        <dsp:cNvSpPr/>
      </dsp:nvSpPr>
      <dsp:spPr>
        <a:xfrm>
          <a:off x="1588501" y="332218"/>
          <a:ext cx="5031909" cy="5031909"/>
        </a:xfrm>
        <a:custGeom>
          <a:avLst/>
          <a:gdLst/>
          <a:ahLst/>
          <a:cxnLst/>
          <a:rect l="0" t="0" r="0" b="0"/>
          <a:pathLst>
            <a:path>
              <a:moveTo>
                <a:pt x="4464390" y="4107690"/>
              </a:moveTo>
              <a:arcTo wR="2515954" hR="2515954" stAng="2354785" swAng="10637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49923-31EE-4E48-BFF2-D96F4C38F586}">
      <dsp:nvSpPr>
        <dsp:cNvPr id="0" name=""/>
        <dsp:cNvSpPr/>
      </dsp:nvSpPr>
      <dsp:spPr>
        <a:xfrm>
          <a:off x="4460924" y="4884772"/>
          <a:ext cx="1008076" cy="655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Dietary advice</a:t>
          </a:r>
          <a:endParaRPr lang="en-GB" sz="1000" kern="1200" dirty="0"/>
        </a:p>
      </dsp:txBody>
      <dsp:txXfrm>
        <a:off x="4492911" y="4916759"/>
        <a:ext cx="944102" cy="591275"/>
      </dsp:txXfrm>
    </dsp:sp>
    <dsp:sp modelId="{FBF6FEE8-E621-4D64-9177-6326D8DB80DD}">
      <dsp:nvSpPr>
        <dsp:cNvPr id="0" name=""/>
        <dsp:cNvSpPr/>
      </dsp:nvSpPr>
      <dsp:spPr>
        <a:xfrm>
          <a:off x="1588501" y="332218"/>
          <a:ext cx="5031909" cy="5031909"/>
        </a:xfrm>
        <a:custGeom>
          <a:avLst/>
          <a:gdLst/>
          <a:ahLst/>
          <a:cxnLst/>
          <a:rect l="0" t="0" r="0" b="0"/>
          <a:pathLst>
            <a:path>
              <a:moveTo>
                <a:pt x="2865364" y="5007528"/>
              </a:moveTo>
              <a:arcTo wR="2515954" hR="2515954" stAng="4921026" swAng="9579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01CB5-EF2A-466F-AE5D-B788A82AA350}">
      <dsp:nvSpPr>
        <dsp:cNvPr id="0" name=""/>
        <dsp:cNvSpPr/>
      </dsp:nvSpPr>
      <dsp:spPr>
        <a:xfrm>
          <a:off x="2739910" y="4884772"/>
          <a:ext cx="1008076" cy="655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Q&amp;A managing the effects of treatment</a:t>
          </a:r>
          <a:endParaRPr lang="en-GB" sz="1000" kern="1200" dirty="0"/>
        </a:p>
      </dsp:txBody>
      <dsp:txXfrm>
        <a:off x="2771897" y="4916759"/>
        <a:ext cx="944102" cy="591275"/>
      </dsp:txXfrm>
    </dsp:sp>
    <dsp:sp modelId="{2BABFF5F-4481-41E5-8C44-114B67E6C7F7}">
      <dsp:nvSpPr>
        <dsp:cNvPr id="0" name=""/>
        <dsp:cNvSpPr/>
      </dsp:nvSpPr>
      <dsp:spPr>
        <a:xfrm>
          <a:off x="1588501" y="332218"/>
          <a:ext cx="5031909" cy="5031909"/>
        </a:xfrm>
        <a:custGeom>
          <a:avLst/>
          <a:gdLst/>
          <a:ahLst/>
          <a:cxnLst/>
          <a:rect l="0" t="0" r="0" b="0"/>
          <a:pathLst>
            <a:path>
              <a:moveTo>
                <a:pt x="1144769" y="4625428"/>
              </a:moveTo>
              <a:arcTo wR="2515954" hR="2515954" stAng="7381463" swAng="10637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034A6-3636-4C5D-AFA5-35A2FB2AA483}">
      <dsp:nvSpPr>
        <dsp:cNvPr id="0" name=""/>
        <dsp:cNvSpPr/>
      </dsp:nvSpPr>
      <dsp:spPr>
        <a:xfrm>
          <a:off x="1421536" y="3778525"/>
          <a:ext cx="1008076" cy="655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Exercise and fitness</a:t>
          </a:r>
          <a:endParaRPr lang="en-GB" sz="1000" kern="1200" dirty="0"/>
        </a:p>
      </dsp:txBody>
      <dsp:txXfrm>
        <a:off x="1453523" y="3810512"/>
        <a:ext cx="944102" cy="591275"/>
      </dsp:txXfrm>
    </dsp:sp>
    <dsp:sp modelId="{1169C67E-3509-475F-98D4-62EB670604D2}">
      <dsp:nvSpPr>
        <dsp:cNvPr id="0" name=""/>
        <dsp:cNvSpPr/>
      </dsp:nvSpPr>
      <dsp:spPr>
        <a:xfrm>
          <a:off x="1588501" y="332218"/>
          <a:ext cx="5031909" cy="5031909"/>
        </a:xfrm>
        <a:custGeom>
          <a:avLst/>
          <a:gdLst/>
          <a:ahLst/>
          <a:cxnLst/>
          <a:rect l="0" t="0" r="0" b="0"/>
          <a:pathLst>
            <a:path>
              <a:moveTo>
                <a:pt x="174455" y="3436502"/>
              </a:moveTo>
              <a:arcTo wR="2515954" hR="2515954" stAng="9512280" swAng="142265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4343F-5F39-418C-B7BA-4F6F12EDBF02}">
      <dsp:nvSpPr>
        <dsp:cNvPr id="0" name=""/>
        <dsp:cNvSpPr/>
      </dsp:nvSpPr>
      <dsp:spPr>
        <a:xfrm>
          <a:off x="1122685" y="2083657"/>
          <a:ext cx="1008076" cy="655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Managing treatment related fatigue</a:t>
          </a:r>
          <a:endParaRPr lang="en-GB" sz="1000" kern="1200" dirty="0"/>
        </a:p>
      </dsp:txBody>
      <dsp:txXfrm>
        <a:off x="1154672" y="2115644"/>
        <a:ext cx="944102" cy="591275"/>
      </dsp:txXfrm>
    </dsp:sp>
    <dsp:sp modelId="{D19705B2-C1D3-4B09-8D95-59271443865E}">
      <dsp:nvSpPr>
        <dsp:cNvPr id="0" name=""/>
        <dsp:cNvSpPr/>
      </dsp:nvSpPr>
      <dsp:spPr>
        <a:xfrm>
          <a:off x="1588501" y="332218"/>
          <a:ext cx="5031909" cy="5031909"/>
        </a:xfrm>
        <a:custGeom>
          <a:avLst/>
          <a:gdLst/>
          <a:ahLst/>
          <a:cxnLst/>
          <a:rect l="0" t="0" r="0" b="0"/>
          <a:pathLst>
            <a:path>
              <a:moveTo>
                <a:pt x="121875" y="1742382"/>
              </a:moveTo>
              <a:arcTo wR="2515954" hR="2515954" stAng="11874397" swAng="128148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56ADF-6C1E-438D-BA24-9B8E7852397C}">
      <dsp:nvSpPr>
        <dsp:cNvPr id="0" name=""/>
        <dsp:cNvSpPr/>
      </dsp:nvSpPr>
      <dsp:spPr>
        <a:xfrm>
          <a:off x="1983193" y="593215"/>
          <a:ext cx="1008076" cy="655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Psychological impact cancer</a:t>
          </a:r>
          <a:endParaRPr lang="en-GB" sz="1000" kern="1200" dirty="0"/>
        </a:p>
      </dsp:txBody>
      <dsp:txXfrm>
        <a:off x="2015180" y="625202"/>
        <a:ext cx="944102" cy="591275"/>
      </dsp:txXfrm>
    </dsp:sp>
    <dsp:sp modelId="{139BD54F-4A5A-4F5A-BF26-9A059FEF5485}">
      <dsp:nvSpPr>
        <dsp:cNvPr id="0" name=""/>
        <dsp:cNvSpPr/>
      </dsp:nvSpPr>
      <dsp:spPr>
        <a:xfrm>
          <a:off x="1588501" y="332218"/>
          <a:ext cx="5031909" cy="5031909"/>
        </a:xfrm>
        <a:custGeom>
          <a:avLst/>
          <a:gdLst/>
          <a:ahLst/>
          <a:cxnLst/>
          <a:rect l="0" t="0" r="0" b="0"/>
          <a:pathLst>
            <a:path>
              <a:moveTo>
                <a:pt x="1405874" y="258135"/>
              </a:moveTo>
              <a:arcTo wR="2515954" hR="2515954" stAng="14629109" swAng="8686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0D72F-19FA-4F19-BA7A-3B81075ED681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90891-3351-4750-9998-3C78E607B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3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/>
              <a:t>The recovery package is a series of interventions, which, when delivered together can greatly improve outcomes for people affected by cancer.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Health and wellbeing events are a key component of the recovery package and are vital in enabling health or social care providers to deliver outcomes for people affected by cancer.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Health and wellbeing events are all about education and information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They support people living and beyond cancer, their carers and their families to take control and participate in their short and </a:t>
            </a:r>
            <a:r>
              <a:rPr lang="en-GB" baseline="0" dirty="0" err="1" smtClean="0"/>
              <a:t>longterm</a:t>
            </a:r>
            <a:r>
              <a:rPr lang="en-GB" baseline="0" dirty="0" smtClean="0"/>
              <a:t> recovery, giving them necessary information and promoting positive lifestyle change.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0891-3351-4750-9998-3C78E607BB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5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Facilitated and organised</a:t>
            </a:r>
            <a:r>
              <a:rPr lang="en-GB" baseline="0" dirty="0" smtClean="0"/>
              <a:t> by BCN and assistants, this event provides a series of talks by health care professionals which focuses on many of the on-going issues faced by patients who have had breast cancer.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0891-3351-4750-9998-3C78E607BB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59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0891-3351-4750-9998-3C78E607BB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5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0891-3351-4750-9998-3C78E607BB6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9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6BF9-1824-464F-8565-DF803E39FBC0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291-9A0C-4E52-AADD-171B1BD43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8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6BF9-1824-464F-8565-DF803E39FBC0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291-9A0C-4E52-AADD-171B1BD43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83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6BF9-1824-464F-8565-DF803E39FBC0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291-9A0C-4E52-AADD-171B1BD43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7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" y="1634711"/>
            <a:ext cx="3291847" cy="3035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57" y="3902427"/>
            <a:ext cx="1897384" cy="1888240"/>
          </a:xfrm>
          <a:prstGeom prst="rect">
            <a:avLst/>
          </a:prstGeom>
        </p:spPr>
      </p:pic>
      <p:sp>
        <p:nvSpPr>
          <p:cNvPr id="15" name="Freeform 5"/>
          <p:cNvSpPr>
            <a:spLocks/>
          </p:cNvSpPr>
          <p:nvPr userDrawn="1"/>
        </p:nvSpPr>
        <p:spPr bwMode="auto">
          <a:xfrm>
            <a:off x="0" y="0"/>
            <a:ext cx="9144000" cy="3060700"/>
          </a:xfrm>
          <a:custGeom>
            <a:avLst/>
            <a:gdLst>
              <a:gd name="T0" fmla="*/ 9599 w 9599"/>
              <a:gd name="T1" fmla="*/ 3199 h 3199"/>
              <a:gd name="T2" fmla="*/ 9599 w 9599"/>
              <a:gd name="T3" fmla="*/ 3199 h 3199"/>
              <a:gd name="T4" fmla="*/ 9599 w 9599"/>
              <a:gd name="T5" fmla="*/ 0 h 3199"/>
              <a:gd name="T6" fmla="*/ 0 w 9599"/>
              <a:gd name="T7" fmla="*/ 0 h 3199"/>
              <a:gd name="T8" fmla="*/ 0 w 9599"/>
              <a:gd name="T9" fmla="*/ 1309 h 3199"/>
              <a:gd name="T10" fmla="*/ 7710 w 9599"/>
              <a:gd name="T11" fmla="*/ 1309 h 3199"/>
              <a:gd name="T12" fmla="*/ 9599 w 9599"/>
              <a:gd name="T13" fmla="*/ 3199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3199">
                <a:moveTo>
                  <a:pt x="9599" y="3199"/>
                </a:moveTo>
                <a:lnTo>
                  <a:pt x="9599" y="3199"/>
                </a:lnTo>
                <a:lnTo>
                  <a:pt x="9599" y="0"/>
                </a:lnTo>
                <a:lnTo>
                  <a:pt x="0" y="0"/>
                </a:lnTo>
                <a:lnTo>
                  <a:pt x="0" y="1309"/>
                </a:lnTo>
                <a:lnTo>
                  <a:pt x="7710" y="1309"/>
                </a:lnTo>
                <a:cubicBezTo>
                  <a:pt x="9599" y="1309"/>
                  <a:pt x="9599" y="3199"/>
                  <a:pt x="9599" y="319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42" y="2058994"/>
            <a:ext cx="2752722" cy="775597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42" y="333702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7" y="0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4542" y="2192344"/>
            <a:ext cx="2752722" cy="775597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4542" y="347037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7" y="17584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0F06-94AC-4078-B043-B8F1043EEABC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16494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0"/>
            <a:ext cx="756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883C-F27E-4F86-BF20-6692B6AC78C7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19583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7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5EB2-5ECA-456F-AD23-AFDB4537AECE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 dirty="0">
              <a:solidFill>
                <a:srgbClr val="00A49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42062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7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0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2D36-BE7E-48F9-A1F6-1EDAAEF213B8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394000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25819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67D7-E322-4939-BDCD-829F7D69640C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30657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7D6E-A399-44B6-8E46-6FD9E8701BEF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419383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6BF9-1824-464F-8565-DF803E39FBC0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291-9A0C-4E52-AADD-171B1BD43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67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" y="1634711"/>
            <a:ext cx="3291847" cy="3035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57" y="3902427"/>
            <a:ext cx="1897384" cy="1888240"/>
          </a:xfrm>
          <a:prstGeom prst="rect">
            <a:avLst/>
          </a:prstGeom>
        </p:spPr>
      </p:pic>
      <p:sp>
        <p:nvSpPr>
          <p:cNvPr id="15" name="Freeform 5"/>
          <p:cNvSpPr>
            <a:spLocks/>
          </p:cNvSpPr>
          <p:nvPr userDrawn="1"/>
        </p:nvSpPr>
        <p:spPr bwMode="auto">
          <a:xfrm>
            <a:off x="0" y="0"/>
            <a:ext cx="9144000" cy="3060700"/>
          </a:xfrm>
          <a:custGeom>
            <a:avLst/>
            <a:gdLst>
              <a:gd name="T0" fmla="*/ 9599 w 9599"/>
              <a:gd name="T1" fmla="*/ 3199 h 3199"/>
              <a:gd name="T2" fmla="*/ 9599 w 9599"/>
              <a:gd name="T3" fmla="*/ 3199 h 3199"/>
              <a:gd name="T4" fmla="*/ 9599 w 9599"/>
              <a:gd name="T5" fmla="*/ 0 h 3199"/>
              <a:gd name="T6" fmla="*/ 0 w 9599"/>
              <a:gd name="T7" fmla="*/ 0 h 3199"/>
              <a:gd name="T8" fmla="*/ 0 w 9599"/>
              <a:gd name="T9" fmla="*/ 1309 h 3199"/>
              <a:gd name="T10" fmla="*/ 7710 w 9599"/>
              <a:gd name="T11" fmla="*/ 1309 h 3199"/>
              <a:gd name="T12" fmla="*/ 9599 w 9599"/>
              <a:gd name="T13" fmla="*/ 3199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3199">
                <a:moveTo>
                  <a:pt x="9599" y="3199"/>
                </a:moveTo>
                <a:lnTo>
                  <a:pt x="9599" y="3199"/>
                </a:lnTo>
                <a:lnTo>
                  <a:pt x="9599" y="0"/>
                </a:lnTo>
                <a:lnTo>
                  <a:pt x="0" y="0"/>
                </a:lnTo>
                <a:lnTo>
                  <a:pt x="0" y="1309"/>
                </a:lnTo>
                <a:lnTo>
                  <a:pt x="7710" y="1309"/>
                </a:lnTo>
                <a:cubicBezTo>
                  <a:pt x="9599" y="1309"/>
                  <a:pt x="9599" y="3199"/>
                  <a:pt x="9599" y="319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42" y="2058994"/>
            <a:ext cx="2752722" cy="775597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42" y="333702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7" y="0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4542" y="2192344"/>
            <a:ext cx="2752722" cy="775597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4542" y="347037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7" y="17584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0F06-94AC-4078-B043-B8F1043EEABC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29111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0"/>
            <a:ext cx="756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883C-F27E-4F86-BF20-6692B6AC78C7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21060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7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5EB2-5ECA-456F-AD23-AFDB4537AECE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 dirty="0">
              <a:solidFill>
                <a:srgbClr val="00A49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47736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7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0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2D36-BE7E-48F9-A1F6-1EDAAEF213B8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394000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6891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67D7-E322-4939-BDCD-829F7D69640C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17702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7D6E-A399-44B6-8E46-6FD9E8701BEF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11791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" y="1634711"/>
            <a:ext cx="3291847" cy="3035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57" y="3902427"/>
            <a:ext cx="1897384" cy="1888240"/>
          </a:xfrm>
          <a:prstGeom prst="rect">
            <a:avLst/>
          </a:prstGeom>
        </p:spPr>
      </p:pic>
      <p:sp>
        <p:nvSpPr>
          <p:cNvPr id="15" name="Freeform 5"/>
          <p:cNvSpPr>
            <a:spLocks/>
          </p:cNvSpPr>
          <p:nvPr userDrawn="1"/>
        </p:nvSpPr>
        <p:spPr bwMode="auto">
          <a:xfrm>
            <a:off x="0" y="0"/>
            <a:ext cx="9144000" cy="3060700"/>
          </a:xfrm>
          <a:custGeom>
            <a:avLst/>
            <a:gdLst>
              <a:gd name="T0" fmla="*/ 9599 w 9599"/>
              <a:gd name="T1" fmla="*/ 3199 h 3199"/>
              <a:gd name="T2" fmla="*/ 9599 w 9599"/>
              <a:gd name="T3" fmla="*/ 3199 h 3199"/>
              <a:gd name="T4" fmla="*/ 9599 w 9599"/>
              <a:gd name="T5" fmla="*/ 0 h 3199"/>
              <a:gd name="T6" fmla="*/ 0 w 9599"/>
              <a:gd name="T7" fmla="*/ 0 h 3199"/>
              <a:gd name="T8" fmla="*/ 0 w 9599"/>
              <a:gd name="T9" fmla="*/ 1309 h 3199"/>
              <a:gd name="T10" fmla="*/ 7710 w 9599"/>
              <a:gd name="T11" fmla="*/ 1309 h 3199"/>
              <a:gd name="T12" fmla="*/ 9599 w 9599"/>
              <a:gd name="T13" fmla="*/ 3199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3199">
                <a:moveTo>
                  <a:pt x="9599" y="3199"/>
                </a:moveTo>
                <a:lnTo>
                  <a:pt x="9599" y="3199"/>
                </a:lnTo>
                <a:lnTo>
                  <a:pt x="9599" y="0"/>
                </a:lnTo>
                <a:lnTo>
                  <a:pt x="0" y="0"/>
                </a:lnTo>
                <a:lnTo>
                  <a:pt x="0" y="1309"/>
                </a:lnTo>
                <a:lnTo>
                  <a:pt x="7710" y="1309"/>
                </a:lnTo>
                <a:cubicBezTo>
                  <a:pt x="9599" y="1309"/>
                  <a:pt x="9599" y="3199"/>
                  <a:pt x="9599" y="319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42" y="2058994"/>
            <a:ext cx="2752722" cy="775597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42" y="333702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7" y="0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4542" y="2192344"/>
            <a:ext cx="2752722" cy="775597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4542" y="347037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7" y="17584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6BF9-1824-464F-8565-DF803E39FBC0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291-9A0C-4E52-AADD-171B1BD43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52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0F06-94AC-4078-B043-B8F1043EEABC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19411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0"/>
            <a:ext cx="756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883C-F27E-4F86-BF20-6692B6AC78C7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12611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7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5EB2-5ECA-456F-AD23-AFDB4537AECE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 dirty="0">
              <a:solidFill>
                <a:srgbClr val="00A49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3094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7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0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2D36-BE7E-48F9-A1F6-1EDAAEF213B8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394000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346697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67D7-E322-4939-BDCD-829F7D69640C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2557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7D6E-A399-44B6-8E46-6FD9E8701BEF}" type="datetime1">
              <a:rPr lang="en-GB" smtClean="0">
                <a:solidFill>
                  <a:srgbClr val="00A499"/>
                </a:solidFill>
              </a:rPr>
              <a:pPr/>
              <a:t>12/07/2018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A499"/>
                </a:solidFill>
              </a:rPr>
              <a:pPr/>
              <a:t>‹#›</a:t>
            </a:fld>
            <a:endParaRPr lang="en-GB">
              <a:solidFill>
                <a:srgbClr val="00A499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26548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6BF9-1824-464F-8565-DF803E39FBC0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291-9A0C-4E52-AADD-171B1BD43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96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6BF9-1824-464F-8565-DF803E39FBC0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291-9A0C-4E52-AADD-171B1BD43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7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6BF9-1824-464F-8565-DF803E39FBC0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291-9A0C-4E52-AADD-171B1BD43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6BF9-1824-464F-8565-DF803E39FBC0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291-9A0C-4E52-AADD-171B1BD43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03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6BF9-1824-464F-8565-DF803E39FBC0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291-9A0C-4E52-AADD-171B1BD43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7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6BF9-1824-464F-8565-DF803E39FBC0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291-9A0C-4E52-AADD-171B1BD43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11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6BF9-1824-464F-8565-DF803E39FBC0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1291-9A0C-4E52-AADD-171B1BD43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8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1264947"/>
            <a:ext cx="7560000" cy="3323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2676527"/>
            <a:ext cx="7560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00" y="6467608"/>
            <a:ext cx="22572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pPr defTabSz="457200"/>
            <a:fld id="{D0C6A39E-E1FE-4E63-BE34-9393543A9356}" type="datetime1">
              <a:rPr lang="en-GB" smtClean="0">
                <a:solidFill>
                  <a:srgbClr val="00A499"/>
                </a:solidFill>
              </a:rPr>
              <a:pPr defTabSz="457200"/>
              <a:t>12/07/2018</a:t>
            </a:fld>
            <a:endParaRPr lang="en-GB" dirty="0">
              <a:solidFill>
                <a:srgbClr val="00A4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0"/>
            <a:ext cx="8229600" cy="619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67608"/>
            <a:ext cx="3348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pPr defTabSz="457200"/>
            <a:fld id="{FE7BF506-92DF-494B-8E4C-F6328687F76C}" type="slidenum">
              <a:rPr lang="en-GB" smtClean="0">
                <a:solidFill>
                  <a:srgbClr val="00A499"/>
                </a:solidFill>
              </a:rPr>
              <a:pPr defTabSz="457200"/>
              <a:t>‹#›</a:t>
            </a:fld>
            <a:endParaRPr lang="en-GB" dirty="0">
              <a:solidFill>
                <a:srgbClr val="00A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6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00000"/>
        </a:lnSpc>
        <a:spcBef>
          <a:spcPts val="1800"/>
        </a:spcBef>
        <a:buSzPct val="150000"/>
        <a:buFontTx/>
        <a:buBlip>
          <a:blip r:embed="rId10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7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1264947"/>
            <a:ext cx="7560000" cy="3323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2676527"/>
            <a:ext cx="7560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00" y="6467608"/>
            <a:ext cx="22572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pPr defTabSz="457200"/>
            <a:fld id="{D0C6A39E-E1FE-4E63-BE34-9393543A9356}" type="datetime1">
              <a:rPr lang="en-GB" smtClean="0">
                <a:solidFill>
                  <a:srgbClr val="00A499"/>
                </a:solidFill>
              </a:rPr>
              <a:pPr defTabSz="457200"/>
              <a:t>12/07/2018</a:t>
            </a:fld>
            <a:endParaRPr lang="en-GB" dirty="0">
              <a:solidFill>
                <a:srgbClr val="00A4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0"/>
            <a:ext cx="8229600" cy="619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67608"/>
            <a:ext cx="3348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pPr defTabSz="457200"/>
            <a:fld id="{FE7BF506-92DF-494B-8E4C-F6328687F76C}" type="slidenum">
              <a:rPr lang="en-GB" smtClean="0">
                <a:solidFill>
                  <a:srgbClr val="00A499"/>
                </a:solidFill>
              </a:rPr>
              <a:pPr defTabSz="457200"/>
              <a:t>‹#›</a:t>
            </a:fld>
            <a:endParaRPr lang="en-GB" dirty="0">
              <a:solidFill>
                <a:srgbClr val="00A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00000"/>
        </a:lnSpc>
        <a:spcBef>
          <a:spcPts val="1800"/>
        </a:spcBef>
        <a:buSzPct val="150000"/>
        <a:buFontTx/>
        <a:buBlip>
          <a:blip r:embed="rId10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7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1264947"/>
            <a:ext cx="7560000" cy="3323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2676527"/>
            <a:ext cx="7560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00" y="6467608"/>
            <a:ext cx="22572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pPr defTabSz="457200"/>
            <a:fld id="{D0C6A39E-E1FE-4E63-BE34-9393543A9356}" type="datetime1">
              <a:rPr lang="en-GB" smtClean="0">
                <a:solidFill>
                  <a:srgbClr val="00A499"/>
                </a:solidFill>
              </a:rPr>
              <a:pPr defTabSz="457200"/>
              <a:t>12/07/2018</a:t>
            </a:fld>
            <a:endParaRPr lang="en-GB" dirty="0">
              <a:solidFill>
                <a:srgbClr val="00A4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0"/>
            <a:ext cx="8229600" cy="619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67608"/>
            <a:ext cx="3348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pPr defTabSz="457200"/>
            <a:fld id="{FE7BF506-92DF-494B-8E4C-F6328687F76C}" type="slidenum">
              <a:rPr lang="en-GB" smtClean="0">
                <a:solidFill>
                  <a:srgbClr val="00A499"/>
                </a:solidFill>
              </a:rPr>
              <a:pPr defTabSz="457200"/>
              <a:t>‹#›</a:t>
            </a:fld>
            <a:endParaRPr lang="en-GB" dirty="0">
              <a:solidFill>
                <a:srgbClr val="00A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3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00000"/>
        </a:lnSpc>
        <a:spcBef>
          <a:spcPts val="1800"/>
        </a:spcBef>
        <a:buSzPct val="150000"/>
        <a:buFontTx/>
        <a:buBlip>
          <a:blip r:embed="rId10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7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8123" y="2491282"/>
            <a:ext cx="3428999" cy="11780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Patient experience</a:t>
            </a:r>
            <a:br>
              <a:rPr lang="en-GB" dirty="0" smtClean="0"/>
            </a:br>
            <a:r>
              <a:rPr lang="en-GB" sz="2400" dirty="0" smtClean="0"/>
              <a:t>Moving on days</a:t>
            </a:r>
            <a:endParaRPr lang="en-GB" sz="24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009191" y="6515544"/>
            <a:ext cx="4880297" cy="26504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50000"/>
              <a:buFontTx/>
              <a:buBlip>
                <a:blip r:embed="rId2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16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/>
                </a:solidFill>
              </a:rPr>
              <a:t>Samantha Boland – Breast Cancer Support Worker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90" y="5196255"/>
            <a:ext cx="1231232" cy="10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2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Recovery Package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755576" y="2276872"/>
            <a:ext cx="7272808" cy="3600000"/>
          </a:xfrm>
        </p:spPr>
        <p:txBody>
          <a:bodyPr>
            <a:normAutofit/>
          </a:bodyPr>
          <a:lstStyle/>
          <a:p>
            <a:pPr lvl="1"/>
            <a:r>
              <a:rPr lang="en-GB" sz="1700" dirty="0" smtClean="0"/>
              <a:t>The Recovery Package – to improve outcomes for people affected by cancer </a:t>
            </a:r>
            <a:endParaRPr lang="en-GB" sz="1700" dirty="0"/>
          </a:p>
          <a:p>
            <a:pPr lvl="1"/>
            <a:r>
              <a:rPr lang="en-GB" sz="1700" dirty="0" smtClean="0"/>
              <a:t>Health and Wellbeing events are a key component  </a:t>
            </a:r>
          </a:p>
          <a:p>
            <a:pPr lvl="1"/>
            <a:r>
              <a:rPr lang="en-GB" sz="1700" dirty="0" smtClean="0"/>
              <a:t>Education and information </a:t>
            </a:r>
          </a:p>
          <a:p>
            <a:pPr lvl="1"/>
            <a:r>
              <a:rPr lang="en-GB" sz="1700" dirty="0" smtClean="0"/>
              <a:t>Signpost to local resources and services</a:t>
            </a:r>
          </a:p>
          <a:p>
            <a:pPr lvl="1"/>
            <a:r>
              <a:rPr lang="en-GB" sz="1700" dirty="0" smtClean="0"/>
              <a:t>Facilitate interaction with other people affected by cancer</a:t>
            </a:r>
            <a:endParaRPr lang="en-GB" sz="1700" dirty="0"/>
          </a:p>
          <a:p>
            <a:pPr marL="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826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1154148"/>
            <a:ext cx="7560000" cy="443198"/>
          </a:xfrm>
        </p:spPr>
        <p:txBody>
          <a:bodyPr/>
          <a:lstStyle/>
          <a:p>
            <a:r>
              <a:rPr lang="en-GB" sz="3200" dirty="0" smtClean="0"/>
              <a:t>Moving on Days</a:t>
            </a:r>
            <a:endParaRPr lang="en-GB" sz="320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827584" y="2132856"/>
            <a:ext cx="4968552" cy="36000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GB" sz="1700" dirty="0" smtClean="0"/>
              <a:t>Three times a year </a:t>
            </a:r>
          </a:p>
          <a:p>
            <a:pPr lvl="1">
              <a:lnSpc>
                <a:spcPct val="150000"/>
              </a:lnSpc>
            </a:pPr>
            <a:r>
              <a:rPr lang="en-GB" sz="1700" dirty="0" smtClean="0"/>
              <a:t>60 patients </a:t>
            </a:r>
          </a:p>
          <a:p>
            <a:pPr lvl="1">
              <a:lnSpc>
                <a:spcPct val="150000"/>
              </a:lnSpc>
            </a:pPr>
            <a:r>
              <a:rPr lang="en-GB" sz="1700" dirty="0" smtClean="0"/>
              <a:t>All day event </a:t>
            </a:r>
          </a:p>
          <a:p>
            <a:pPr lvl="1">
              <a:lnSpc>
                <a:spcPct val="150000"/>
              </a:lnSpc>
            </a:pPr>
            <a:r>
              <a:rPr lang="en-GB" sz="1700" dirty="0" smtClean="0"/>
              <a:t>Lunch</a:t>
            </a:r>
          </a:p>
          <a:p>
            <a:pPr lvl="1">
              <a:lnSpc>
                <a:spcPct val="150000"/>
              </a:lnSpc>
            </a:pPr>
            <a:r>
              <a:rPr lang="en-GB" sz="1700" dirty="0" smtClean="0"/>
              <a:t>‘Off site’</a:t>
            </a:r>
          </a:p>
          <a:p>
            <a:pPr lvl="1">
              <a:lnSpc>
                <a:spcPct val="150000"/>
              </a:lnSpc>
            </a:pPr>
            <a:r>
              <a:rPr lang="en-GB" sz="1700" dirty="0" smtClean="0"/>
              <a:t>Series of talks by HCPs</a:t>
            </a:r>
          </a:p>
          <a:p>
            <a:pPr lvl="1"/>
            <a:endParaRPr lang="en-GB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4677297" y="2357726"/>
            <a:ext cx="3096344" cy="3275297"/>
            <a:chOff x="4411030" y="2204863"/>
            <a:chExt cx="2880320" cy="318930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030" y="2204863"/>
              <a:ext cx="2880320" cy="318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\\Storm\personalfolders\Sam.Boland\My Documents\IMG_0791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997" y="2327547"/>
              <a:ext cx="2454375" cy="2543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603996" y="4870944"/>
              <a:ext cx="2454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Segoe Script" panose="020B0504020000000003" pitchFamily="34" charset="0"/>
                </a:rPr>
                <a:t>Moving on day June ’18!</a:t>
              </a:r>
              <a:endParaRPr lang="en-GB" sz="1400" b="1" dirty="0">
                <a:latin typeface="Segoe Script" panose="020B050402000000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7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97698612"/>
              </p:ext>
            </p:extLst>
          </p:nvPr>
        </p:nvGraphicFramePr>
        <p:xfrm>
          <a:off x="-468560" y="908720"/>
          <a:ext cx="82089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0"/>
            <a:ext cx="8229600" cy="619200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What do we cover?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dirty="0" smtClean="0">
                <a:solidFill>
                  <a:prstClr val="white"/>
                </a:solidFill>
              </a:rPr>
              <a:t>We are supported by…</a:t>
            </a:r>
            <a:endParaRPr lang="en-GB" sz="1600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1" y="933883"/>
            <a:ext cx="2585408" cy="78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429" y="2098608"/>
            <a:ext cx="3001516" cy="180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7" y="2238523"/>
            <a:ext cx="2657416" cy="15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36813"/>
            <a:ext cx="2732242" cy="83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68" y="1793785"/>
            <a:ext cx="2591742" cy="120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9324"/>
            <a:ext cx="1406551" cy="106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99" y="4653136"/>
            <a:ext cx="2571855" cy="170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65" y="3748565"/>
            <a:ext cx="2065201" cy="109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77" y="5364067"/>
            <a:ext cx="1609989" cy="123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66" y="5468771"/>
            <a:ext cx="1730068" cy="102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68" y="3331190"/>
            <a:ext cx="1270331" cy="17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2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1264947"/>
            <a:ext cx="7560000" cy="332399"/>
          </a:xfrm>
        </p:spPr>
        <p:txBody>
          <a:bodyPr/>
          <a:lstStyle/>
          <a:p>
            <a:r>
              <a:rPr lang="en-GB" dirty="0" smtClean="0"/>
              <a:t>What our patients say…</a:t>
            </a:r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755576" y="2132856"/>
            <a:ext cx="4392488" cy="3600000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50000"/>
              </a:lnSpc>
            </a:pPr>
            <a:r>
              <a:rPr lang="en-GB" sz="1700" dirty="0" smtClean="0"/>
              <a:t>“Learned a lot and gleaned useful information from every session”</a:t>
            </a:r>
          </a:p>
          <a:p>
            <a:pPr lvl="1">
              <a:lnSpc>
                <a:spcPct val="150000"/>
              </a:lnSpc>
            </a:pPr>
            <a:r>
              <a:rPr lang="en-GB" sz="1700" dirty="0" smtClean="0"/>
              <a:t>“Really useful information – loved chatting to everyone. Brilliant day, thank you!”</a:t>
            </a:r>
          </a:p>
          <a:p>
            <a:pPr lvl="1">
              <a:lnSpc>
                <a:spcPct val="150000"/>
              </a:lnSpc>
            </a:pPr>
            <a:r>
              <a:rPr lang="en-GB" sz="1700" dirty="0" smtClean="0"/>
              <a:t>“Very informative and useful meeting others who have been through the same treatment”</a:t>
            </a:r>
          </a:p>
          <a:p>
            <a:pPr lvl="1">
              <a:lnSpc>
                <a:spcPct val="150000"/>
              </a:lnSpc>
            </a:pPr>
            <a:r>
              <a:rPr lang="en-GB" sz="1700" dirty="0" smtClean="0"/>
              <a:t>“Practical advice and lively lectures”</a:t>
            </a:r>
          </a:p>
          <a:p>
            <a:pPr lvl="1">
              <a:lnSpc>
                <a:spcPct val="150000"/>
              </a:lnSpc>
            </a:pPr>
            <a:r>
              <a:rPr lang="en-GB" sz="1700" dirty="0" smtClean="0"/>
              <a:t>“The psychology session was fantastic – now I know I am not going mad and everything I’m feeling is completely normal, thank you!”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64088" y="2416851"/>
            <a:ext cx="3012544" cy="3073245"/>
            <a:chOff x="5436096" y="2335625"/>
            <a:chExt cx="3096344" cy="3275297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335625"/>
              <a:ext cx="3096344" cy="3275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643534" y="5154054"/>
              <a:ext cx="2638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Segoe Script" panose="020B0504020000000003" pitchFamily="34" charset="0"/>
                </a:rPr>
                <a:t>Moving on day June ’18!</a:t>
              </a:r>
              <a:endParaRPr lang="en-GB" sz="1400" b="1" dirty="0">
                <a:latin typeface="Segoe Script" panose="020B0504020000000003" pitchFamily="34" charset="0"/>
              </a:endParaRPr>
            </a:p>
          </p:txBody>
        </p:sp>
        <p:pic>
          <p:nvPicPr>
            <p:cNvPr id="4098" name="Picture 2" descr="\\Storm\personalfolders\Sam.Boland\My Documents\IMG_0798[2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886" y="2537677"/>
              <a:ext cx="2602101" cy="250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41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36361"/>
            <a:ext cx="7560000" cy="332399"/>
          </a:xfrm>
        </p:spPr>
        <p:txBody>
          <a:bodyPr/>
          <a:lstStyle/>
          <a:p>
            <a:r>
              <a:rPr lang="en-GB" dirty="0" smtClean="0"/>
              <a:t>What our patients say…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248233" cy="481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6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5216764" cy="260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1110184" y="4149080"/>
            <a:ext cx="5371644" cy="2159840"/>
          </a:xfrm>
        </p:spPr>
        <p:txBody>
          <a:bodyPr>
            <a:normAutofit/>
          </a:bodyPr>
          <a:lstStyle/>
          <a:p>
            <a:pPr lvl="1" algn="just"/>
            <a:r>
              <a:rPr lang="en-GB" sz="1600" dirty="0" smtClean="0"/>
              <a:t>With over 691,000 people living with and beyond breast cancer in the UK and numbers set to rise, it is vital that care post-treatment is put at the top of the agenda. (</a:t>
            </a:r>
            <a:r>
              <a:rPr lang="en-GB" sz="1600" i="1" dirty="0" smtClean="0"/>
              <a:t>July, 2018).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229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NHS AquaGreen Palette">
      <a:dk1>
        <a:sysClr val="windowText" lastClr="000000"/>
      </a:dk1>
      <a:lt1>
        <a:sysClr val="window" lastClr="FFFFFF"/>
      </a:lt1>
      <a:dk2>
        <a:srgbClr val="768692"/>
      </a:dk2>
      <a:lt2>
        <a:srgbClr val="E8EDEE"/>
      </a:lt2>
      <a:accent1>
        <a:srgbClr val="00A499"/>
      </a:accent1>
      <a:accent2>
        <a:srgbClr val="425563"/>
      </a:accent2>
      <a:accent3>
        <a:srgbClr val="005EB8"/>
      </a:accent3>
      <a:accent4>
        <a:srgbClr val="FAE100"/>
      </a:accent4>
      <a:accent5>
        <a:srgbClr val="41B6E6"/>
      </a:accent5>
      <a:accent6>
        <a:srgbClr val="DA291C"/>
      </a:accent6>
      <a:hlink>
        <a:srgbClr val="00A499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NHS AquaGreen Palette">
      <a:dk1>
        <a:sysClr val="windowText" lastClr="000000"/>
      </a:dk1>
      <a:lt1>
        <a:sysClr val="window" lastClr="FFFFFF"/>
      </a:lt1>
      <a:dk2>
        <a:srgbClr val="768692"/>
      </a:dk2>
      <a:lt2>
        <a:srgbClr val="E8EDEE"/>
      </a:lt2>
      <a:accent1>
        <a:srgbClr val="00A499"/>
      </a:accent1>
      <a:accent2>
        <a:srgbClr val="425563"/>
      </a:accent2>
      <a:accent3>
        <a:srgbClr val="005EB8"/>
      </a:accent3>
      <a:accent4>
        <a:srgbClr val="FAE100"/>
      </a:accent4>
      <a:accent5>
        <a:srgbClr val="41B6E6"/>
      </a:accent5>
      <a:accent6>
        <a:srgbClr val="DA291C"/>
      </a:accent6>
      <a:hlink>
        <a:srgbClr val="00A499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NHS AquaGreen Palette">
      <a:dk1>
        <a:sysClr val="windowText" lastClr="000000"/>
      </a:dk1>
      <a:lt1>
        <a:sysClr val="window" lastClr="FFFFFF"/>
      </a:lt1>
      <a:dk2>
        <a:srgbClr val="768692"/>
      </a:dk2>
      <a:lt2>
        <a:srgbClr val="E8EDEE"/>
      </a:lt2>
      <a:accent1>
        <a:srgbClr val="00A499"/>
      </a:accent1>
      <a:accent2>
        <a:srgbClr val="425563"/>
      </a:accent2>
      <a:accent3>
        <a:srgbClr val="005EB8"/>
      </a:accent3>
      <a:accent4>
        <a:srgbClr val="FAE100"/>
      </a:accent4>
      <a:accent5>
        <a:srgbClr val="41B6E6"/>
      </a:accent5>
      <a:accent6>
        <a:srgbClr val="DA291C"/>
      </a:accent6>
      <a:hlink>
        <a:srgbClr val="00A499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387</Words>
  <Application>Microsoft Office PowerPoint</Application>
  <PresentationFormat>On-screen Show (4:3)</PresentationFormat>
  <Paragraphs>45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1_Office Theme</vt:lpstr>
      <vt:lpstr>2_Office Theme</vt:lpstr>
      <vt:lpstr>3_Office Theme</vt:lpstr>
      <vt:lpstr>Patient experience Moving on days</vt:lpstr>
      <vt:lpstr>The Recovery Package </vt:lpstr>
      <vt:lpstr>Moving on Days</vt:lpstr>
      <vt:lpstr>PowerPoint Presentation</vt:lpstr>
      <vt:lpstr>PowerPoint Presentation</vt:lpstr>
      <vt:lpstr>What our patients say…</vt:lpstr>
      <vt:lpstr>What our patients say…</vt:lpstr>
      <vt:lpstr>PowerPoint Presentation</vt:lpstr>
    </vt:vector>
  </TitlesOfParts>
  <Company>Royal United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&amp; Wellbeing Events at the RUH</dc:title>
  <dc:creator>Information Services</dc:creator>
  <cp:lastModifiedBy>Dunderdale, Helen</cp:lastModifiedBy>
  <cp:revision>18</cp:revision>
  <dcterms:created xsi:type="dcterms:W3CDTF">2018-07-05T10:57:35Z</dcterms:created>
  <dcterms:modified xsi:type="dcterms:W3CDTF">2018-07-12T14:21:50Z</dcterms:modified>
</cp:coreProperties>
</file>