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9" r:id="rId7"/>
    <p:sldId id="278" r:id="rId8"/>
    <p:sldId id="283" r:id="rId9"/>
    <p:sldId id="266" r:id="rId10"/>
    <p:sldId id="274" r:id="rId11"/>
    <p:sldId id="275" r:id="rId12"/>
    <p:sldId id="284" r:id="rId13"/>
    <p:sldId id="260" r:id="rId14"/>
    <p:sldId id="261" r:id="rId15"/>
    <p:sldId id="263" r:id="rId16"/>
    <p:sldId id="265" r:id="rId17"/>
    <p:sldId id="282" r:id="rId18"/>
    <p:sldId id="277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E67"/>
    <a:srgbClr val="000000"/>
    <a:srgbClr val="004F59"/>
    <a:srgbClr val="BBBCBC"/>
    <a:srgbClr val="97999B"/>
    <a:srgbClr val="00A499"/>
    <a:srgbClr val="4F86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0" d="100"/>
          <a:sy n="60" d="100"/>
        </p:scale>
        <p:origin x="-1456" y="-428"/>
      </p:cViewPr>
      <p:guideLst>
        <p:guide orient="horz" pos="2091"/>
        <p:guide pos="26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5CEDA-7EE8-854E-A0B4-F1EAFB230C8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D737A-6FE3-9F44-BED7-4C9ABFEC0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£583 for </a:t>
            </a:r>
            <a:r>
              <a:rPr lang="en-GB" dirty="0" err="1" smtClean="0"/>
              <a:t>thyrogen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D737A-6FE3-9F44-BED7-4C9ABFEC0F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52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D737A-6FE3-9F44-BED7-4C9ABFEC0F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5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Exception</a:t>
            </a:r>
            <a:r>
              <a:rPr lang="en-GB" baseline="0" dirty="0" smtClean="0"/>
              <a:t> is the few high risk patients in MSK series where it was 14%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D737A-6FE3-9F44-BED7-4C9ABFEC0F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7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11-22% relatively independent of</a:t>
            </a:r>
            <a:r>
              <a:rPr lang="en-GB" baseline="0" dirty="0" smtClean="0"/>
              <a:t> ATA risk group. </a:t>
            </a:r>
            <a:r>
              <a:rPr lang="en-GB" dirty="0" smtClean="0"/>
              <a:t>Biochemical</a:t>
            </a:r>
            <a:r>
              <a:rPr lang="en-GB" baseline="0" dirty="0" smtClean="0"/>
              <a:t> incomplete response defined as </a:t>
            </a:r>
            <a:r>
              <a:rPr lang="en-GB" dirty="0" smtClean="0"/>
              <a:t>Negative imaging</a:t>
            </a:r>
            <a:r>
              <a:rPr lang="en-GB" baseline="0" dirty="0" smtClean="0"/>
              <a:t> </a:t>
            </a:r>
            <a:r>
              <a:rPr lang="en-GB" dirty="0" smtClean="0"/>
              <a:t>and</a:t>
            </a:r>
            <a:r>
              <a:rPr lang="en-GB" baseline="0" dirty="0" smtClean="0"/>
              <a:t> </a:t>
            </a:r>
            <a:r>
              <a:rPr lang="en-GB" dirty="0" smtClean="0"/>
              <a:t>Suppressed </a:t>
            </a:r>
            <a:r>
              <a:rPr lang="en-GB" dirty="0" err="1" smtClean="0"/>
              <a:t>Tg</a:t>
            </a:r>
            <a:r>
              <a:rPr lang="en-GB" dirty="0" smtClean="0"/>
              <a:t> ‡1 ng/</a:t>
            </a:r>
            <a:r>
              <a:rPr lang="en-GB" dirty="0" err="1" smtClean="0"/>
              <a:t>mLb</a:t>
            </a:r>
            <a:r>
              <a:rPr lang="en-GB" baseline="0" dirty="0" smtClean="0"/>
              <a:t> </a:t>
            </a:r>
            <a:r>
              <a:rPr lang="en-GB" dirty="0" smtClean="0"/>
              <a:t>or</a:t>
            </a:r>
            <a:r>
              <a:rPr lang="en-GB" baseline="0" dirty="0" smtClean="0"/>
              <a:t> </a:t>
            </a:r>
            <a:r>
              <a:rPr lang="en-GB" dirty="0" smtClean="0"/>
              <a:t>Stimulated </a:t>
            </a:r>
            <a:r>
              <a:rPr lang="en-GB" dirty="0" err="1" smtClean="0"/>
              <a:t>Tg</a:t>
            </a:r>
            <a:r>
              <a:rPr lang="en-GB" dirty="0" smtClean="0"/>
              <a:t> ‡10 ng/</a:t>
            </a:r>
            <a:r>
              <a:rPr lang="en-GB" dirty="0" err="1" smtClean="0"/>
              <a:t>mLb</a:t>
            </a:r>
            <a:r>
              <a:rPr lang="en-GB" baseline="0" dirty="0" smtClean="0"/>
              <a:t> </a:t>
            </a:r>
            <a:r>
              <a:rPr lang="en-GB" dirty="0" smtClean="0"/>
              <a:t>or</a:t>
            </a:r>
            <a:r>
              <a:rPr lang="en-GB" baseline="0" dirty="0" smtClean="0"/>
              <a:t> </a:t>
            </a:r>
            <a:r>
              <a:rPr lang="en-GB" dirty="0" smtClean="0"/>
              <a:t>Rising anti-</a:t>
            </a:r>
            <a:r>
              <a:rPr lang="en-GB" dirty="0" err="1" smtClean="0"/>
              <a:t>Tg</a:t>
            </a:r>
            <a:r>
              <a:rPr lang="en-GB" dirty="0" smtClean="0"/>
              <a:t> antibody levels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D737A-6FE3-9F44-BED7-4C9ABFEC0F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6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-1" y="5956300"/>
            <a:ext cx="9144001" cy="901700"/>
          </a:xfrm>
          <a:prstGeom prst="rect">
            <a:avLst/>
          </a:prstGeom>
          <a:solidFill>
            <a:srgbClr val="4F8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937926"/>
            <a:ext cx="9144000" cy="401837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800" y="6217357"/>
            <a:ext cx="3048000" cy="39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093650"/>
            <a:ext cx="1095022" cy="58401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482140"/>
            <a:ext cx="5985164" cy="780163"/>
          </a:xfrm>
        </p:spPr>
        <p:txBody>
          <a:bodyPr/>
          <a:lstStyle/>
          <a:p>
            <a:r>
              <a:rPr lang="en-GB" dirty="0" smtClean="0"/>
              <a:t>Cover Page Heading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96759"/>
            <a:ext cx="5985165" cy="309562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97999B"/>
                </a:solidFill>
              </a:defRPr>
            </a:lvl1pPr>
          </a:lstStyle>
          <a:p>
            <a:pPr lvl="0"/>
            <a:r>
              <a:rPr lang="en-GB" dirty="0" smtClean="0"/>
              <a:t>Cover Page Sub-Heading</a:t>
            </a:r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6733480" y="-23092"/>
            <a:ext cx="1953320" cy="1961017"/>
            <a:chOff x="6733480" y="-23092"/>
            <a:chExt cx="1953320" cy="1961017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733480" y="-23092"/>
              <a:ext cx="1953320" cy="1961017"/>
            </a:xfrm>
            <a:prstGeom prst="rect">
              <a:avLst/>
            </a:prstGeom>
            <a:solidFill>
              <a:srgbClr val="4F868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435273" y="143499"/>
              <a:ext cx="1139536" cy="631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73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5249334"/>
            <a:ext cx="9144001" cy="1608666"/>
          </a:xfrm>
          <a:prstGeom prst="rect">
            <a:avLst/>
          </a:prstGeom>
          <a:solidFill>
            <a:srgbClr val="4F8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12786"/>
            <a:ext cx="9149860" cy="5269816"/>
          </a:xfrm>
          <a:custGeom>
            <a:avLst/>
            <a:gdLst>
              <a:gd name="connsiteX0" fmla="*/ 0 w 9144000"/>
              <a:gd name="connsiteY0" fmla="*/ 0 h 5257030"/>
              <a:gd name="connsiteX1" fmla="*/ 9144000 w 9144000"/>
              <a:gd name="connsiteY1" fmla="*/ 0 h 5257030"/>
              <a:gd name="connsiteX2" fmla="*/ 9144000 w 9144000"/>
              <a:gd name="connsiteY2" fmla="*/ 5257030 h 5257030"/>
              <a:gd name="connsiteX3" fmla="*/ 0 w 9144000"/>
              <a:gd name="connsiteY3" fmla="*/ 5257030 h 5257030"/>
              <a:gd name="connsiteX4" fmla="*/ 0 w 9144000"/>
              <a:gd name="connsiteY4" fmla="*/ 0 h 5257030"/>
              <a:gd name="connsiteX0" fmla="*/ 0 w 9144000"/>
              <a:gd name="connsiteY0" fmla="*/ 12784 h 5269814"/>
              <a:gd name="connsiteX1" fmla="*/ 7558649 w 9144000"/>
              <a:gd name="connsiteY1" fmla="*/ 0 h 5269814"/>
              <a:gd name="connsiteX2" fmla="*/ 9144000 w 9144000"/>
              <a:gd name="connsiteY2" fmla="*/ 5269814 h 5269814"/>
              <a:gd name="connsiteX3" fmla="*/ 0 w 9144000"/>
              <a:gd name="connsiteY3" fmla="*/ 5269814 h 5269814"/>
              <a:gd name="connsiteX4" fmla="*/ 0 w 9144000"/>
              <a:gd name="connsiteY4" fmla="*/ 12784 h 5269814"/>
              <a:gd name="connsiteX0" fmla="*/ 0 w 9144000"/>
              <a:gd name="connsiteY0" fmla="*/ 12784 h 5269814"/>
              <a:gd name="connsiteX1" fmla="*/ 7558649 w 9144000"/>
              <a:gd name="connsiteY1" fmla="*/ 0 h 5269814"/>
              <a:gd name="connsiteX2" fmla="*/ 7560247 w 9144000"/>
              <a:gd name="connsiteY2" fmla="*/ 1125065 h 5269814"/>
              <a:gd name="connsiteX3" fmla="*/ 9144000 w 9144000"/>
              <a:gd name="connsiteY3" fmla="*/ 5269814 h 5269814"/>
              <a:gd name="connsiteX4" fmla="*/ 0 w 9144000"/>
              <a:gd name="connsiteY4" fmla="*/ 5269814 h 5269814"/>
              <a:gd name="connsiteX5" fmla="*/ 0 w 9144000"/>
              <a:gd name="connsiteY5" fmla="*/ 12784 h 5269814"/>
              <a:gd name="connsiteX0" fmla="*/ 0 w 9144000"/>
              <a:gd name="connsiteY0" fmla="*/ 12784 h 5269814"/>
              <a:gd name="connsiteX1" fmla="*/ 7558649 w 9144000"/>
              <a:gd name="connsiteY1" fmla="*/ 0 h 5269814"/>
              <a:gd name="connsiteX2" fmla="*/ 7560247 w 9144000"/>
              <a:gd name="connsiteY2" fmla="*/ 1125065 h 5269814"/>
              <a:gd name="connsiteX3" fmla="*/ 9144000 w 9144000"/>
              <a:gd name="connsiteY3" fmla="*/ 5269814 h 5269814"/>
              <a:gd name="connsiteX4" fmla="*/ 0 w 9144000"/>
              <a:gd name="connsiteY4" fmla="*/ 5269814 h 5269814"/>
              <a:gd name="connsiteX5" fmla="*/ 0 w 9144000"/>
              <a:gd name="connsiteY5" fmla="*/ 12784 h 5269814"/>
              <a:gd name="connsiteX0" fmla="*/ 0 w 9144000"/>
              <a:gd name="connsiteY0" fmla="*/ 12784 h 5269814"/>
              <a:gd name="connsiteX1" fmla="*/ 7558649 w 9144000"/>
              <a:gd name="connsiteY1" fmla="*/ 0 h 5269814"/>
              <a:gd name="connsiteX2" fmla="*/ 7560247 w 9144000"/>
              <a:gd name="connsiteY2" fmla="*/ 1125065 h 5269814"/>
              <a:gd name="connsiteX3" fmla="*/ 9144000 w 9144000"/>
              <a:gd name="connsiteY3" fmla="*/ 5269814 h 5269814"/>
              <a:gd name="connsiteX4" fmla="*/ 0 w 9144000"/>
              <a:gd name="connsiteY4" fmla="*/ 5269814 h 5269814"/>
              <a:gd name="connsiteX5" fmla="*/ 0 w 9144000"/>
              <a:gd name="connsiteY5" fmla="*/ 12784 h 5269814"/>
              <a:gd name="connsiteX0" fmla="*/ 0 w 9144000"/>
              <a:gd name="connsiteY0" fmla="*/ 12784 h 5269814"/>
              <a:gd name="connsiteX1" fmla="*/ 7558649 w 9144000"/>
              <a:gd name="connsiteY1" fmla="*/ 0 h 5269814"/>
              <a:gd name="connsiteX2" fmla="*/ 7560247 w 9144000"/>
              <a:gd name="connsiteY2" fmla="*/ 1125065 h 5269814"/>
              <a:gd name="connsiteX3" fmla="*/ 9144000 w 9144000"/>
              <a:gd name="connsiteY3" fmla="*/ 5269814 h 5269814"/>
              <a:gd name="connsiteX4" fmla="*/ 0 w 9144000"/>
              <a:gd name="connsiteY4" fmla="*/ 5269814 h 5269814"/>
              <a:gd name="connsiteX5" fmla="*/ 0 w 9144000"/>
              <a:gd name="connsiteY5" fmla="*/ 12784 h 5269814"/>
              <a:gd name="connsiteX0" fmla="*/ 0 w 9144000"/>
              <a:gd name="connsiteY0" fmla="*/ 12784 h 5269814"/>
              <a:gd name="connsiteX1" fmla="*/ 7558649 w 9144000"/>
              <a:gd name="connsiteY1" fmla="*/ 0 h 5269814"/>
              <a:gd name="connsiteX2" fmla="*/ 7560247 w 9144000"/>
              <a:gd name="connsiteY2" fmla="*/ 1125065 h 5269814"/>
              <a:gd name="connsiteX3" fmla="*/ 9144000 w 9144000"/>
              <a:gd name="connsiteY3" fmla="*/ 5269814 h 5269814"/>
              <a:gd name="connsiteX4" fmla="*/ 0 w 9144000"/>
              <a:gd name="connsiteY4" fmla="*/ 5269814 h 5269814"/>
              <a:gd name="connsiteX5" fmla="*/ 0 w 9144000"/>
              <a:gd name="connsiteY5" fmla="*/ 12784 h 5269814"/>
              <a:gd name="connsiteX0" fmla="*/ 0 w 9144000"/>
              <a:gd name="connsiteY0" fmla="*/ 12784 h 5269814"/>
              <a:gd name="connsiteX1" fmla="*/ 7558649 w 9144000"/>
              <a:gd name="connsiteY1" fmla="*/ 0 h 5269814"/>
              <a:gd name="connsiteX2" fmla="*/ 7560247 w 9144000"/>
              <a:gd name="connsiteY2" fmla="*/ 1125065 h 5269814"/>
              <a:gd name="connsiteX3" fmla="*/ 9144000 w 9144000"/>
              <a:gd name="connsiteY3" fmla="*/ 5269814 h 5269814"/>
              <a:gd name="connsiteX4" fmla="*/ 0 w 9144000"/>
              <a:gd name="connsiteY4" fmla="*/ 5269814 h 5269814"/>
              <a:gd name="connsiteX5" fmla="*/ 0 w 9144000"/>
              <a:gd name="connsiteY5" fmla="*/ 12784 h 5269814"/>
              <a:gd name="connsiteX0" fmla="*/ 0 w 9144000"/>
              <a:gd name="connsiteY0" fmla="*/ 12784 h 5269814"/>
              <a:gd name="connsiteX1" fmla="*/ 7558649 w 9144000"/>
              <a:gd name="connsiteY1" fmla="*/ 0 h 5269814"/>
              <a:gd name="connsiteX2" fmla="*/ 7560247 w 9144000"/>
              <a:gd name="connsiteY2" fmla="*/ 1125065 h 5269814"/>
              <a:gd name="connsiteX3" fmla="*/ 9144000 w 9144000"/>
              <a:gd name="connsiteY3" fmla="*/ 5269814 h 5269814"/>
              <a:gd name="connsiteX4" fmla="*/ 0 w 9144000"/>
              <a:gd name="connsiteY4" fmla="*/ 5269814 h 5269814"/>
              <a:gd name="connsiteX5" fmla="*/ 0 w 9144000"/>
              <a:gd name="connsiteY5" fmla="*/ 12784 h 5269814"/>
              <a:gd name="connsiteX0" fmla="*/ 0 w 9685292"/>
              <a:gd name="connsiteY0" fmla="*/ 12784 h 5269814"/>
              <a:gd name="connsiteX1" fmla="*/ 7558649 w 9685292"/>
              <a:gd name="connsiteY1" fmla="*/ 0 h 5269814"/>
              <a:gd name="connsiteX2" fmla="*/ 7560247 w 9685292"/>
              <a:gd name="connsiteY2" fmla="*/ 1125065 h 5269814"/>
              <a:gd name="connsiteX3" fmla="*/ 8689597 w 9685292"/>
              <a:gd name="connsiteY3" fmla="*/ 1129326 h 5269814"/>
              <a:gd name="connsiteX4" fmla="*/ 9144000 w 9685292"/>
              <a:gd name="connsiteY4" fmla="*/ 5269814 h 5269814"/>
              <a:gd name="connsiteX5" fmla="*/ 0 w 9685292"/>
              <a:gd name="connsiteY5" fmla="*/ 5269814 h 5269814"/>
              <a:gd name="connsiteX6" fmla="*/ 0 w 9685292"/>
              <a:gd name="connsiteY6" fmla="*/ 12784 h 5269814"/>
              <a:gd name="connsiteX0" fmla="*/ 0 w 9685292"/>
              <a:gd name="connsiteY0" fmla="*/ 12784 h 5269814"/>
              <a:gd name="connsiteX1" fmla="*/ 7558649 w 9685292"/>
              <a:gd name="connsiteY1" fmla="*/ 0 h 5269814"/>
              <a:gd name="connsiteX2" fmla="*/ 7560247 w 9685292"/>
              <a:gd name="connsiteY2" fmla="*/ 1125065 h 5269814"/>
              <a:gd name="connsiteX3" fmla="*/ 8689597 w 9685292"/>
              <a:gd name="connsiteY3" fmla="*/ 1129326 h 5269814"/>
              <a:gd name="connsiteX4" fmla="*/ 9144000 w 9685292"/>
              <a:gd name="connsiteY4" fmla="*/ 5269814 h 5269814"/>
              <a:gd name="connsiteX5" fmla="*/ 0 w 9685292"/>
              <a:gd name="connsiteY5" fmla="*/ 5269814 h 5269814"/>
              <a:gd name="connsiteX6" fmla="*/ 0 w 9685292"/>
              <a:gd name="connsiteY6" fmla="*/ 12784 h 5269814"/>
              <a:gd name="connsiteX0" fmla="*/ 0 w 9685292"/>
              <a:gd name="connsiteY0" fmla="*/ 12784 h 5269814"/>
              <a:gd name="connsiteX1" fmla="*/ 7558649 w 9685292"/>
              <a:gd name="connsiteY1" fmla="*/ 0 h 5269814"/>
              <a:gd name="connsiteX2" fmla="*/ 7560247 w 9685292"/>
              <a:gd name="connsiteY2" fmla="*/ 1125065 h 5269814"/>
              <a:gd name="connsiteX3" fmla="*/ 8689597 w 9685292"/>
              <a:gd name="connsiteY3" fmla="*/ 1129326 h 5269814"/>
              <a:gd name="connsiteX4" fmla="*/ 9144000 w 9685292"/>
              <a:gd name="connsiteY4" fmla="*/ 5269814 h 5269814"/>
              <a:gd name="connsiteX5" fmla="*/ 0 w 9685292"/>
              <a:gd name="connsiteY5" fmla="*/ 5269814 h 5269814"/>
              <a:gd name="connsiteX6" fmla="*/ 0 w 9685292"/>
              <a:gd name="connsiteY6" fmla="*/ 12784 h 5269814"/>
              <a:gd name="connsiteX0" fmla="*/ 0 w 9638804"/>
              <a:gd name="connsiteY0" fmla="*/ 12784 h 5269814"/>
              <a:gd name="connsiteX1" fmla="*/ 7558649 w 9638804"/>
              <a:gd name="connsiteY1" fmla="*/ 0 h 5269814"/>
              <a:gd name="connsiteX2" fmla="*/ 7560247 w 9638804"/>
              <a:gd name="connsiteY2" fmla="*/ 1125065 h 5269814"/>
              <a:gd name="connsiteX3" fmla="*/ 8689597 w 9638804"/>
              <a:gd name="connsiteY3" fmla="*/ 1129326 h 5269814"/>
              <a:gd name="connsiteX4" fmla="*/ 9144000 w 9638804"/>
              <a:gd name="connsiteY4" fmla="*/ 5269814 h 5269814"/>
              <a:gd name="connsiteX5" fmla="*/ 0 w 9638804"/>
              <a:gd name="connsiteY5" fmla="*/ 5269814 h 5269814"/>
              <a:gd name="connsiteX6" fmla="*/ 0 w 9638804"/>
              <a:gd name="connsiteY6" fmla="*/ 12784 h 5269814"/>
              <a:gd name="connsiteX0" fmla="*/ 0 w 9638804"/>
              <a:gd name="connsiteY0" fmla="*/ 12784 h 5269814"/>
              <a:gd name="connsiteX1" fmla="*/ 7558649 w 9638804"/>
              <a:gd name="connsiteY1" fmla="*/ 0 h 5269814"/>
              <a:gd name="connsiteX2" fmla="*/ 7560247 w 9638804"/>
              <a:gd name="connsiteY2" fmla="*/ 1125065 h 5269814"/>
              <a:gd name="connsiteX3" fmla="*/ 8689597 w 9638804"/>
              <a:gd name="connsiteY3" fmla="*/ 1129326 h 5269814"/>
              <a:gd name="connsiteX4" fmla="*/ 9144000 w 9638804"/>
              <a:gd name="connsiteY4" fmla="*/ 5269814 h 5269814"/>
              <a:gd name="connsiteX5" fmla="*/ 0 w 9638804"/>
              <a:gd name="connsiteY5" fmla="*/ 5269814 h 5269814"/>
              <a:gd name="connsiteX6" fmla="*/ 0 w 9638804"/>
              <a:gd name="connsiteY6" fmla="*/ 12784 h 5269814"/>
              <a:gd name="connsiteX0" fmla="*/ 0 w 9638804"/>
              <a:gd name="connsiteY0" fmla="*/ 12784 h 5269814"/>
              <a:gd name="connsiteX1" fmla="*/ 7558649 w 9638804"/>
              <a:gd name="connsiteY1" fmla="*/ 0 h 5269814"/>
              <a:gd name="connsiteX2" fmla="*/ 7560247 w 9638804"/>
              <a:gd name="connsiteY2" fmla="*/ 1125065 h 5269814"/>
              <a:gd name="connsiteX3" fmla="*/ 8689597 w 9638804"/>
              <a:gd name="connsiteY3" fmla="*/ 1129326 h 5269814"/>
              <a:gd name="connsiteX4" fmla="*/ 9144000 w 9638804"/>
              <a:gd name="connsiteY4" fmla="*/ 5269814 h 5269814"/>
              <a:gd name="connsiteX5" fmla="*/ 0 w 9638804"/>
              <a:gd name="connsiteY5" fmla="*/ 5269814 h 5269814"/>
              <a:gd name="connsiteX6" fmla="*/ 0 w 9638804"/>
              <a:gd name="connsiteY6" fmla="*/ 12784 h 5269814"/>
              <a:gd name="connsiteX0" fmla="*/ 0 w 9639491"/>
              <a:gd name="connsiteY0" fmla="*/ 12784 h 5269814"/>
              <a:gd name="connsiteX1" fmla="*/ 7558649 w 9639491"/>
              <a:gd name="connsiteY1" fmla="*/ 0 h 5269814"/>
              <a:gd name="connsiteX2" fmla="*/ 7560247 w 9639491"/>
              <a:gd name="connsiteY2" fmla="*/ 1125065 h 5269814"/>
              <a:gd name="connsiteX3" fmla="*/ 8689597 w 9639491"/>
              <a:gd name="connsiteY3" fmla="*/ 1129326 h 5269814"/>
              <a:gd name="connsiteX4" fmla="*/ 9144000 w 9639491"/>
              <a:gd name="connsiteY4" fmla="*/ 5269814 h 5269814"/>
              <a:gd name="connsiteX5" fmla="*/ 0 w 9639491"/>
              <a:gd name="connsiteY5" fmla="*/ 5269814 h 5269814"/>
              <a:gd name="connsiteX6" fmla="*/ 0 w 9639491"/>
              <a:gd name="connsiteY6" fmla="*/ 12784 h 5269814"/>
              <a:gd name="connsiteX0" fmla="*/ 0 w 9639491"/>
              <a:gd name="connsiteY0" fmla="*/ 12784 h 5269814"/>
              <a:gd name="connsiteX1" fmla="*/ 7558649 w 9639491"/>
              <a:gd name="connsiteY1" fmla="*/ 0 h 5269814"/>
              <a:gd name="connsiteX2" fmla="*/ 7560247 w 9639491"/>
              <a:gd name="connsiteY2" fmla="*/ 1125065 h 5269814"/>
              <a:gd name="connsiteX3" fmla="*/ 8689597 w 9639491"/>
              <a:gd name="connsiteY3" fmla="*/ 1129326 h 5269814"/>
              <a:gd name="connsiteX4" fmla="*/ 9144000 w 9639491"/>
              <a:gd name="connsiteY4" fmla="*/ 5269814 h 5269814"/>
              <a:gd name="connsiteX5" fmla="*/ 0 w 9639491"/>
              <a:gd name="connsiteY5" fmla="*/ 5269814 h 5269814"/>
              <a:gd name="connsiteX6" fmla="*/ 0 w 9639491"/>
              <a:gd name="connsiteY6" fmla="*/ 12784 h 5269814"/>
              <a:gd name="connsiteX0" fmla="*/ 0 w 9639491"/>
              <a:gd name="connsiteY0" fmla="*/ 12784 h 5269814"/>
              <a:gd name="connsiteX1" fmla="*/ 7558649 w 9639491"/>
              <a:gd name="connsiteY1" fmla="*/ 0 h 5269814"/>
              <a:gd name="connsiteX2" fmla="*/ 7560247 w 9639491"/>
              <a:gd name="connsiteY2" fmla="*/ 1125065 h 5269814"/>
              <a:gd name="connsiteX3" fmla="*/ 8689597 w 9639491"/>
              <a:gd name="connsiteY3" fmla="*/ 1129326 h 5269814"/>
              <a:gd name="connsiteX4" fmla="*/ 9144000 w 9639491"/>
              <a:gd name="connsiteY4" fmla="*/ 5269814 h 5269814"/>
              <a:gd name="connsiteX5" fmla="*/ 0 w 9639491"/>
              <a:gd name="connsiteY5" fmla="*/ 5269814 h 5269814"/>
              <a:gd name="connsiteX6" fmla="*/ 0 w 9639491"/>
              <a:gd name="connsiteY6" fmla="*/ 12784 h 5269814"/>
              <a:gd name="connsiteX0" fmla="*/ 0 w 9639491"/>
              <a:gd name="connsiteY0" fmla="*/ 12784 h 5269814"/>
              <a:gd name="connsiteX1" fmla="*/ 7558649 w 9639491"/>
              <a:gd name="connsiteY1" fmla="*/ 0 h 5269814"/>
              <a:gd name="connsiteX2" fmla="*/ 7560247 w 9639491"/>
              <a:gd name="connsiteY2" fmla="*/ 1125065 h 5269814"/>
              <a:gd name="connsiteX3" fmla="*/ 8689597 w 9639491"/>
              <a:gd name="connsiteY3" fmla="*/ 1129326 h 5269814"/>
              <a:gd name="connsiteX4" fmla="*/ 9144000 w 9639491"/>
              <a:gd name="connsiteY4" fmla="*/ 5269814 h 5269814"/>
              <a:gd name="connsiteX5" fmla="*/ 0 w 9639491"/>
              <a:gd name="connsiteY5" fmla="*/ 5269814 h 5269814"/>
              <a:gd name="connsiteX6" fmla="*/ 0 w 9639491"/>
              <a:gd name="connsiteY6" fmla="*/ 12784 h 5269814"/>
              <a:gd name="connsiteX0" fmla="*/ 0 w 9144000"/>
              <a:gd name="connsiteY0" fmla="*/ 12784 h 5269814"/>
              <a:gd name="connsiteX1" fmla="*/ 7558649 w 9144000"/>
              <a:gd name="connsiteY1" fmla="*/ 0 h 5269814"/>
              <a:gd name="connsiteX2" fmla="*/ 7560247 w 9144000"/>
              <a:gd name="connsiteY2" fmla="*/ 1125065 h 5269814"/>
              <a:gd name="connsiteX3" fmla="*/ 8689597 w 9144000"/>
              <a:gd name="connsiteY3" fmla="*/ 1129326 h 5269814"/>
              <a:gd name="connsiteX4" fmla="*/ 9144000 w 9144000"/>
              <a:gd name="connsiteY4" fmla="*/ 5269814 h 5269814"/>
              <a:gd name="connsiteX5" fmla="*/ 0 w 9144000"/>
              <a:gd name="connsiteY5" fmla="*/ 5269814 h 5269814"/>
              <a:gd name="connsiteX6" fmla="*/ 0 w 9144000"/>
              <a:gd name="connsiteY6" fmla="*/ 12784 h 5269814"/>
              <a:gd name="connsiteX0" fmla="*/ 0 w 9144000"/>
              <a:gd name="connsiteY0" fmla="*/ 12784 h 5269814"/>
              <a:gd name="connsiteX1" fmla="*/ 7558649 w 9144000"/>
              <a:gd name="connsiteY1" fmla="*/ 0 h 5269814"/>
              <a:gd name="connsiteX2" fmla="*/ 7560247 w 9144000"/>
              <a:gd name="connsiteY2" fmla="*/ 1125065 h 5269814"/>
              <a:gd name="connsiteX3" fmla="*/ 8689597 w 9144000"/>
              <a:gd name="connsiteY3" fmla="*/ 1129326 h 5269814"/>
              <a:gd name="connsiteX4" fmla="*/ 9144000 w 9144000"/>
              <a:gd name="connsiteY4" fmla="*/ 5269814 h 5269814"/>
              <a:gd name="connsiteX5" fmla="*/ 0 w 9144000"/>
              <a:gd name="connsiteY5" fmla="*/ 5269814 h 5269814"/>
              <a:gd name="connsiteX6" fmla="*/ 0 w 9144000"/>
              <a:gd name="connsiteY6" fmla="*/ 12784 h 5269814"/>
              <a:gd name="connsiteX0" fmla="*/ 0 w 9144000"/>
              <a:gd name="connsiteY0" fmla="*/ 12784 h 5269814"/>
              <a:gd name="connsiteX1" fmla="*/ 7558649 w 9144000"/>
              <a:gd name="connsiteY1" fmla="*/ 0 h 5269814"/>
              <a:gd name="connsiteX2" fmla="*/ 7560247 w 9144000"/>
              <a:gd name="connsiteY2" fmla="*/ 1125065 h 5269814"/>
              <a:gd name="connsiteX3" fmla="*/ 8689597 w 9144000"/>
              <a:gd name="connsiteY3" fmla="*/ 1129326 h 5269814"/>
              <a:gd name="connsiteX4" fmla="*/ 9144000 w 9144000"/>
              <a:gd name="connsiteY4" fmla="*/ 5269814 h 5269814"/>
              <a:gd name="connsiteX5" fmla="*/ 0 w 9144000"/>
              <a:gd name="connsiteY5" fmla="*/ 5269814 h 5269814"/>
              <a:gd name="connsiteX6" fmla="*/ 0 w 9144000"/>
              <a:gd name="connsiteY6" fmla="*/ 12784 h 5269814"/>
              <a:gd name="connsiteX0" fmla="*/ 0 w 9144000"/>
              <a:gd name="connsiteY0" fmla="*/ 12784 h 5269814"/>
              <a:gd name="connsiteX1" fmla="*/ 7558649 w 9144000"/>
              <a:gd name="connsiteY1" fmla="*/ 0 h 5269814"/>
              <a:gd name="connsiteX2" fmla="*/ 7560247 w 9144000"/>
              <a:gd name="connsiteY2" fmla="*/ 1125065 h 5269814"/>
              <a:gd name="connsiteX3" fmla="*/ 8689597 w 9144000"/>
              <a:gd name="connsiteY3" fmla="*/ 1129326 h 5269814"/>
              <a:gd name="connsiteX4" fmla="*/ 9144000 w 9144000"/>
              <a:gd name="connsiteY4" fmla="*/ 5269814 h 5269814"/>
              <a:gd name="connsiteX5" fmla="*/ 0 w 9144000"/>
              <a:gd name="connsiteY5" fmla="*/ 5269814 h 5269814"/>
              <a:gd name="connsiteX6" fmla="*/ 0 w 9144000"/>
              <a:gd name="connsiteY6" fmla="*/ 12784 h 5269814"/>
              <a:gd name="connsiteX0" fmla="*/ 0 w 9144000"/>
              <a:gd name="connsiteY0" fmla="*/ 12784 h 5269814"/>
              <a:gd name="connsiteX1" fmla="*/ 7558649 w 9144000"/>
              <a:gd name="connsiteY1" fmla="*/ 0 h 5269814"/>
              <a:gd name="connsiteX2" fmla="*/ 7560247 w 9144000"/>
              <a:gd name="connsiteY2" fmla="*/ 1125065 h 5269814"/>
              <a:gd name="connsiteX3" fmla="*/ 8689597 w 9144000"/>
              <a:gd name="connsiteY3" fmla="*/ 1129326 h 5269814"/>
              <a:gd name="connsiteX4" fmla="*/ 9144000 w 9144000"/>
              <a:gd name="connsiteY4" fmla="*/ 5269814 h 5269814"/>
              <a:gd name="connsiteX5" fmla="*/ 0 w 9144000"/>
              <a:gd name="connsiteY5" fmla="*/ 5269814 h 5269814"/>
              <a:gd name="connsiteX6" fmla="*/ 0 w 9144000"/>
              <a:gd name="connsiteY6" fmla="*/ 12784 h 5269814"/>
              <a:gd name="connsiteX0" fmla="*/ 0 w 9144000"/>
              <a:gd name="connsiteY0" fmla="*/ 12784 h 5269814"/>
              <a:gd name="connsiteX1" fmla="*/ 7558649 w 9144000"/>
              <a:gd name="connsiteY1" fmla="*/ 0 h 5269814"/>
              <a:gd name="connsiteX2" fmla="*/ 7560247 w 9144000"/>
              <a:gd name="connsiteY2" fmla="*/ 1125065 h 5269814"/>
              <a:gd name="connsiteX3" fmla="*/ 8689597 w 9144000"/>
              <a:gd name="connsiteY3" fmla="*/ 1129326 h 5269814"/>
              <a:gd name="connsiteX4" fmla="*/ 8919728 w 9144000"/>
              <a:gd name="connsiteY4" fmla="*/ 3243086 h 5269814"/>
              <a:gd name="connsiteX5" fmla="*/ 9144000 w 9144000"/>
              <a:gd name="connsiteY5" fmla="*/ 5269814 h 5269814"/>
              <a:gd name="connsiteX6" fmla="*/ 0 w 9144000"/>
              <a:gd name="connsiteY6" fmla="*/ 5269814 h 5269814"/>
              <a:gd name="connsiteX7" fmla="*/ 0 w 9144000"/>
              <a:gd name="connsiteY7" fmla="*/ 12784 h 5269814"/>
              <a:gd name="connsiteX0" fmla="*/ 0 w 9144000"/>
              <a:gd name="connsiteY0" fmla="*/ 12784 h 5269814"/>
              <a:gd name="connsiteX1" fmla="*/ 7558649 w 9144000"/>
              <a:gd name="connsiteY1" fmla="*/ 0 h 5269814"/>
              <a:gd name="connsiteX2" fmla="*/ 7560247 w 9144000"/>
              <a:gd name="connsiteY2" fmla="*/ 1125065 h 5269814"/>
              <a:gd name="connsiteX3" fmla="*/ 8689597 w 9144000"/>
              <a:gd name="connsiteY3" fmla="*/ 1129326 h 5269814"/>
              <a:gd name="connsiteX4" fmla="*/ 8919728 w 9144000"/>
              <a:gd name="connsiteY4" fmla="*/ 3243086 h 5269814"/>
              <a:gd name="connsiteX5" fmla="*/ 9144000 w 9144000"/>
              <a:gd name="connsiteY5" fmla="*/ 5269814 h 5269814"/>
              <a:gd name="connsiteX6" fmla="*/ 0 w 9144000"/>
              <a:gd name="connsiteY6" fmla="*/ 5269814 h 5269814"/>
              <a:gd name="connsiteX7" fmla="*/ 0 w 9144000"/>
              <a:gd name="connsiteY7" fmla="*/ 12784 h 5269814"/>
              <a:gd name="connsiteX0" fmla="*/ 0 w 9144000"/>
              <a:gd name="connsiteY0" fmla="*/ 17047 h 5274077"/>
              <a:gd name="connsiteX1" fmla="*/ 7558649 w 9144000"/>
              <a:gd name="connsiteY1" fmla="*/ 4263 h 5274077"/>
              <a:gd name="connsiteX2" fmla="*/ 7560247 w 9144000"/>
              <a:gd name="connsiteY2" fmla="*/ 1129328 h 5274077"/>
              <a:gd name="connsiteX3" fmla="*/ 8689597 w 9144000"/>
              <a:gd name="connsiteY3" fmla="*/ 1133589 h 5274077"/>
              <a:gd name="connsiteX4" fmla="*/ 8685335 w 9144000"/>
              <a:gd name="connsiteY4" fmla="*/ 0 h 5274077"/>
              <a:gd name="connsiteX5" fmla="*/ 9144000 w 9144000"/>
              <a:gd name="connsiteY5" fmla="*/ 5274077 h 5274077"/>
              <a:gd name="connsiteX6" fmla="*/ 0 w 9144000"/>
              <a:gd name="connsiteY6" fmla="*/ 5274077 h 5274077"/>
              <a:gd name="connsiteX7" fmla="*/ 0 w 9144000"/>
              <a:gd name="connsiteY7" fmla="*/ 17047 h 5274077"/>
              <a:gd name="connsiteX0" fmla="*/ 0 w 9144000"/>
              <a:gd name="connsiteY0" fmla="*/ 17047 h 5274077"/>
              <a:gd name="connsiteX1" fmla="*/ 7558649 w 9144000"/>
              <a:gd name="connsiteY1" fmla="*/ 4263 h 5274077"/>
              <a:gd name="connsiteX2" fmla="*/ 7560247 w 9144000"/>
              <a:gd name="connsiteY2" fmla="*/ 1129328 h 5274077"/>
              <a:gd name="connsiteX3" fmla="*/ 8689597 w 9144000"/>
              <a:gd name="connsiteY3" fmla="*/ 1133589 h 5274077"/>
              <a:gd name="connsiteX4" fmla="*/ 8685335 w 9144000"/>
              <a:gd name="connsiteY4" fmla="*/ 0 h 5274077"/>
              <a:gd name="connsiteX5" fmla="*/ 8843018 w 9144000"/>
              <a:gd name="connsiteY5" fmla="*/ 1870849 h 5274077"/>
              <a:gd name="connsiteX6" fmla="*/ 9144000 w 9144000"/>
              <a:gd name="connsiteY6" fmla="*/ 5274077 h 5274077"/>
              <a:gd name="connsiteX7" fmla="*/ 0 w 9144000"/>
              <a:gd name="connsiteY7" fmla="*/ 5274077 h 5274077"/>
              <a:gd name="connsiteX8" fmla="*/ 0 w 9144000"/>
              <a:gd name="connsiteY8" fmla="*/ 17047 h 5274077"/>
              <a:gd name="connsiteX0" fmla="*/ 0 w 9149860"/>
              <a:gd name="connsiteY0" fmla="*/ 25569 h 5282599"/>
              <a:gd name="connsiteX1" fmla="*/ 7558649 w 9149860"/>
              <a:gd name="connsiteY1" fmla="*/ 12785 h 5282599"/>
              <a:gd name="connsiteX2" fmla="*/ 7560247 w 9149860"/>
              <a:gd name="connsiteY2" fmla="*/ 1137850 h 5282599"/>
              <a:gd name="connsiteX3" fmla="*/ 8689597 w 9149860"/>
              <a:gd name="connsiteY3" fmla="*/ 1142111 h 5282599"/>
              <a:gd name="connsiteX4" fmla="*/ 8685335 w 9149860"/>
              <a:gd name="connsiteY4" fmla="*/ 8522 h 5282599"/>
              <a:gd name="connsiteX5" fmla="*/ 9149860 w 9149860"/>
              <a:gd name="connsiteY5" fmla="*/ 0 h 5282599"/>
              <a:gd name="connsiteX6" fmla="*/ 9144000 w 9149860"/>
              <a:gd name="connsiteY6" fmla="*/ 5282599 h 5282599"/>
              <a:gd name="connsiteX7" fmla="*/ 0 w 9149860"/>
              <a:gd name="connsiteY7" fmla="*/ 5282599 h 5282599"/>
              <a:gd name="connsiteX8" fmla="*/ 0 w 9149860"/>
              <a:gd name="connsiteY8" fmla="*/ 25569 h 5282599"/>
              <a:gd name="connsiteX0" fmla="*/ 0 w 9149860"/>
              <a:gd name="connsiteY0" fmla="*/ 25569 h 5282599"/>
              <a:gd name="connsiteX1" fmla="*/ 7558649 w 9149860"/>
              <a:gd name="connsiteY1" fmla="*/ 12785 h 5282599"/>
              <a:gd name="connsiteX2" fmla="*/ 7560247 w 9149860"/>
              <a:gd name="connsiteY2" fmla="*/ 1137850 h 5282599"/>
              <a:gd name="connsiteX3" fmla="*/ 8689597 w 9149860"/>
              <a:gd name="connsiteY3" fmla="*/ 1142111 h 5282599"/>
              <a:gd name="connsiteX4" fmla="*/ 8685335 w 9149860"/>
              <a:gd name="connsiteY4" fmla="*/ 8522 h 5282599"/>
              <a:gd name="connsiteX5" fmla="*/ 9149860 w 9149860"/>
              <a:gd name="connsiteY5" fmla="*/ 0 h 5282599"/>
              <a:gd name="connsiteX6" fmla="*/ 9144000 w 9149860"/>
              <a:gd name="connsiteY6" fmla="*/ 5282599 h 5282599"/>
              <a:gd name="connsiteX7" fmla="*/ 0 w 9149860"/>
              <a:gd name="connsiteY7" fmla="*/ 5282599 h 5282599"/>
              <a:gd name="connsiteX8" fmla="*/ 0 w 9149860"/>
              <a:gd name="connsiteY8" fmla="*/ 25569 h 5282599"/>
              <a:gd name="connsiteX0" fmla="*/ 0 w 9149860"/>
              <a:gd name="connsiteY0" fmla="*/ 25569 h 5282599"/>
              <a:gd name="connsiteX1" fmla="*/ 7558649 w 9149860"/>
              <a:gd name="connsiteY1" fmla="*/ 12785 h 5282599"/>
              <a:gd name="connsiteX2" fmla="*/ 7560247 w 9149860"/>
              <a:gd name="connsiteY2" fmla="*/ 1137850 h 5282599"/>
              <a:gd name="connsiteX3" fmla="*/ 8689597 w 9149860"/>
              <a:gd name="connsiteY3" fmla="*/ 1137850 h 5282599"/>
              <a:gd name="connsiteX4" fmla="*/ 8685335 w 9149860"/>
              <a:gd name="connsiteY4" fmla="*/ 8522 h 5282599"/>
              <a:gd name="connsiteX5" fmla="*/ 9149860 w 9149860"/>
              <a:gd name="connsiteY5" fmla="*/ 0 h 5282599"/>
              <a:gd name="connsiteX6" fmla="*/ 9144000 w 9149860"/>
              <a:gd name="connsiteY6" fmla="*/ 5282599 h 5282599"/>
              <a:gd name="connsiteX7" fmla="*/ 0 w 9149860"/>
              <a:gd name="connsiteY7" fmla="*/ 5282599 h 5282599"/>
              <a:gd name="connsiteX8" fmla="*/ 0 w 9149860"/>
              <a:gd name="connsiteY8" fmla="*/ 25569 h 5282599"/>
              <a:gd name="connsiteX0" fmla="*/ 0 w 9149860"/>
              <a:gd name="connsiteY0" fmla="*/ 25569 h 5282599"/>
              <a:gd name="connsiteX1" fmla="*/ 7558649 w 9149860"/>
              <a:gd name="connsiteY1" fmla="*/ 12785 h 5282599"/>
              <a:gd name="connsiteX2" fmla="*/ 7560247 w 9149860"/>
              <a:gd name="connsiteY2" fmla="*/ 1137850 h 5282599"/>
              <a:gd name="connsiteX3" fmla="*/ 8689597 w 9149860"/>
              <a:gd name="connsiteY3" fmla="*/ 1137850 h 5282599"/>
              <a:gd name="connsiteX4" fmla="*/ 8685335 w 9149860"/>
              <a:gd name="connsiteY4" fmla="*/ 8522 h 5282599"/>
              <a:gd name="connsiteX5" fmla="*/ 9149860 w 9149860"/>
              <a:gd name="connsiteY5" fmla="*/ 0 h 5282599"/>
              <a:gd name="connsiteX6" fmla="*/ 9144000 w 9149860"/>
              <a:gd name="connsiteY6" fmla="*/ 5282599 h 5282599"/>
              <a:gd name="connsiteX7" fmla="*/ 0 w 9149860"/>
              <a:gd name="connsiteY7" fmla="*/ 5282599 h 5282599"/>
              <a:gd name="connsiteX8" fmla="*/ 0 w 9149860"/>
              <a:gd name="connsiteY8" fmla="*/ 25569 h 5282599"/>
              <a:gd name="connsiteX0" fmla="*/ 0 w 9149860"/>
              <a:gd name="connsiteY0" fmla="*/ 25569 h 5282599"/>
              <a:gd name="connsiteX1" fmla="*/ 7558649 w 9149860"/>
              <a:gd name="connsiteY1" fmla="*/ 12785 h 5282599"/>
              <a:gd name="connsiteX2" fmla="*/ 7560247 w 9149860"/>
              <a:gd name="connsiteY2" fmla="*/ 1137850 h 5282599"/>
              <a:gd name="connsiteX3" fmla="*/ 8689597 w 9149860"/>
              <a:gd name="connsiteY3" fmla="*/ 1137850 h 5282599"/>
              <a:gd name="connsiteX4" fmla="*/ 8685335 w 9149860"/>
              <a:gd name="connsiteY4" fmla="*/ 8522 h 5282599"/>
              <a:gd name="connsiteX5" fmla="*/ 9149860 w 9149860"/>
              <a:gd name="connsiteY5" fmla="*/ 0 h 5282599"/>
              <a:gd name="connsiteX6" fmla="*/ 9144000 w 9149860"/>
              <a:gd name="connsiteY6" fmla="*/ 5282599 h 5282599"/>
              <a:gd name="connsiteX7" fmla="*/ 0 w 9149860"/>
              <a:gd name="connsiteY7" fmla="*/ 5282599 h 5282599"/>
              <a:gd name="connsiteX8" fmla="*/ 0 w 9149860"/>
              <a:gd name="connsiteY8" fmla="*/ 25569 h 5282599"/>
              <a:gd name="connsiteX0" fmla="*/ 0 w 9149860"/>
              <a:gd name="connsiteY0" fmla="*/ 17047 h 5274077"/>
              <a:gd name="connsiteX1" fmla="*/ 7558649 w 9149860"/>
              <a:gd name="connsiteY1" fmla="*/ 4263 h 5274077"/>
              <a:gd name="connsiteX2" fmla="*/ 7560247 w 9149860"/>
              <a:gd name="connsiteY2" fmla="*/ 1129328 h 5274077"/>
              <a:gd name="connsiteX3" fmla="*/ 8689597 w 9149860"/>
              <a:gd name="connsiteY3" fmla="*/ 1129328 h 5274077"/>
              <a:gd name="connsiteX4" fmla="*/ 8685335 w 9149860"/>
              <a:gd name="connsiteY4" fmla="*/ 0 h 5274077"/>
              <a:gd name="connsiteX5" fmla="*/ 9149860 w 9149860"/>
              <a:gd name="connsiteY5" fmla="*/ 4263 h 5274077"/>
              <a:gd name="connsiteX6" fmla="*/ 9144000 w 9149860"/>
              <a:gd name="connsiteY6" fmla="*/ 5274077 h 5274077"/>
              <a:gd name="connsiteX7" fmla="*/ 0 w 9149860"/>
              <a:gd name="connsiteY7" fmla="*/ 5274077 h 5274077"/>
              <a:gd name="connsiteX8" fmla="*/ 0 w 9149860"/>
              <a:gd name="connsiteY8" fmla="*/ 17047 h 5274077"/>
              <a:gd name="connsiteX0" fmla="*/ 0 w 9149860"/>
              <a:gd name="connsiteY0" fmla="*/ 17047 h 5274077"/>
              <a:gd name="connsiteX1" fmla="*/ 7558649 w 9149860"/>
              <a:gd name="connsiteY1" fmla="*/ 4263 h 5274077"/>
              <a:gd name="connsiteX2" fmla="*/ 7560247 w 9149860"/>
              <a:gd name="connsiteY2" fmla="*/ 1129328 h 5274077"/>
              <a:gd name="connsiteX3" fmla="*/ 8689597 w 9149860"/>
              <a:gd name="connsiteY3" fmla="*/ 1129328 h 5274077"/>
              <a:gd name="connsiteX4" fmla="*/ 8689596 w 9149860"/>
              <a:gd name="connsiteY4" fmla="*/ 0 h 5274077"/>
              <a:gd name="connsiteX5" fmla="*/ 9149860 w 9149860"/>
              <a:gd name="connsiteY5" fmla="*/ 4263 h 5274077"/>
              <a:gd name="connsiteX6" fmla="*/ 9144000 w 9149860"/>
              <a:gd name="connsiteY6" fmla="*/ 5274077 h 5274077"/>
              <a:gd name="connsiteX7" fmla="*/ 0 w 9149860"/>
              <a:gd name="connsiteY7" fmla="*/ 5274077 h 5274077"/>
              <a:gd name="connsiteX8" fmla="*/ 0 w 9149860"/>
              <a:gd name="connsiteY8" fmla="*/ 17047 h 5274077"/>
              <a:gd name="connsiteX0" fmla="*/ 0 w 9149860"/>
              <a:gd name="connsiteY0" fmla="*/ 12786 h 5269816"/>
              <a:gd name="connsiteX1" fmla="*/ 7558649 w 9149860"/>
              <a:gd name="connsiteY1" fmla="*/ 2 h 5269816"/>
              <a:gd name="connsiteX2" fmla="*/ 7560247 w 9149860"/>
              <a:gd name="connsiteY2" fmla="*/ 1125067 h 5269816"/>
              <a:gd name="connsiteX3" fmla="*/ 8689597 w 9149860"/>
              <a:gd name="connsiteY3" fmla="*/ 1125067 h 5269816"/>
              <a:gd name="connsiteX4" fmla="*/ 8689596 w 9149860"/>
              <a:gd name="connsiteY4" fmla="*/ 0 h 5269816"/>
              <a:gd name="connsiteX5" fmla="*/ 9149860 w 9149860"/>
              <a:gd name="connsiteY5" fmla="*/ 2 h 5269816"/>
              <a:gd name="connsiteX6" fmla="*/ 9144000 w 9149860"/>
              <a:gd name="connsiteY6" fmla="*/ 5269816 h 5269816"/>
              <a:gd name="connsiteX7" fmla="*/ 0 w 9149860"/>
              <a:gd name="connsiteY7" fmla="*/ 5269816 h 5269816"/>
              <a:gd name="connsiteX8" fmla="*/ 0 w 9149860"/>
              <a:gd name="connsiteY8" fmla="*/ 12786 h 5269816"/>
              <a:gd name="connsiteX0" fmla="*/ 0 w 9149860"/>
              <a:gd name="connsiteY0" fmla="*/ 12786 h 5269816"/>
              <a:gd name="connsiteX1" fmla="*/ 7558649 w 9149860"/>
              <a:gd name="connsiteY1" fmla="*/ 2 h 5269816"/>
              <a:gd name="connsiteX2" fmla="*/ 7560247 w 9149860"/>
              <a:gd name="connsiteY2" fmla="*/ 1125067 h 5269816"/>
              <a:gd name="connsiteX3" fmla="*/ 8689597 w 9149860"/>
              <a:gd name="connsiteY3" fmla="*/ 1125067 h 5269816"/>
              <a:gd name="connsiteX4" fmla="*/ 8689596 w 9149860"/>
              <a:gd name="connsiteY4" fmla="*/ 0 h 5269816"/>
              <a:gd name="connsiteX5" fmla="*/ 9149860 w 9149860"/>
              <a:gd name="connsiteY5" fmla="*/ 2 h 5269816"/>
              <a:gd name="connsiteX6" fmla="*/ 9144000 w 9149860"/>
              <a:gd name="connsiteY6" fmla="*/ 5269816 h 5269816"/>
              <a:gd name="connsiteX7" fmla="*/ 0 w 9149860"/>
              <a:gd name="connsiteY7" fmla="*/ 5269816 h 5269816"/>
              <a:gd name="connsiteX8" fmla="*/ 0 w 9149860"/>
              <a:gd name="connsiteY8" fmla="*/ 12786 h 5269816"/>
              <a:gd name="connsiteX0" fmla="*/ 0 w 9149860"/>
              <a:gd name="connsiteY0" fmla="*/ 12786 h 5269816"/>
              <a:gd name="connsiteX1" fmla="*/ 7558649 w 9149860"/>
              <a:gd name="connsiteY1" fmla="*/ 2 h 5269816"/>
              <a:gd name="connsiteX2" fmla="*/ 7560247 w 9149860"/>
              <a:gd name="connsiteY2" fmla="*/ 1125067 h 5269816"/>
              <a:gd name="connsiteX3" fmla="*/ 8689597 w 9149860"/>
              <a:gd name="connsiteY3" fmla="*/ 1125067 h 5269816"/>
              <a:gd name="connsiteX4" fmla="*/ 8689596 w 9149860"/>
              <a:gd name="connsiteY4" fmla="*/ 0 h 5269816"/>
              <a:gd name="connsiteX5" fmla="*/ 9149860 w 9149860"/>
              <a:gd name="connsiteY5" fmla="*/ 2 h 5269816"/>
              <a:gd name="connsiteX6" fmla="*/ 9144000 w 9149860"/>
              <a:gd name="connsiteY6" fmla="*/ 5269816 h 5269816"/>
              <a:gd name="connsiteX7" fmla="*/ 0 w 9149860"/>
              <a:gd name="connsiteY7" fmla="*/ 5269816 h 5269816"/>
              <a:gd name="connsiteX8" fmla="*/ 0 w 9149860"/>
              <a:gd name="connsiteY8" fmla="*/ 12786 h 52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9860" h="5269816">
                <a:moveTo>
                  <a:pt x="0" y="12786"/>
                </a:moveTo>
                <a:lnTo>
                  <a:pt x="7558649" y="2"/>
                </a:lnTo>
                <a:cubicBezTo>
                  <a:pt x="7559182" y="375024"/>
                  <a:pt x="7559714" y="750045"/>
                  <a:pt x="7560247" y="1125067"/>
                </a:cubicBezTo>
                <a:lnTo>
                  <a:pt x="8689597" y="1125067"/>
                </a:lnTo>
                <a:cubicBezTo>
                  <a:pt x="8690307" y="1129329"/>
                  <a:pt x="8691017" y="377863"/>
                  <a:pt x="8689596" y="0"/>
                </a:cubicBezTo>
                <a:lnTo>
                  <a:pt x="9149860" y="2"/>
                </a:lnTo>
                <a:cubicBezTo>
                  <a:pt x="9147907" y="1760868"/>
                  <a:pt x="9145953" y="3508950"/>
                  <a:pt x="9144000" y="5269816"/>
                </a:cubicBezTo>
                <a:lnTo>
                  <a:pt x="0" y="5269816"/>
                </a:lnTo>
                <a:lnTo>
                  <a:pt x="0" y="12786"/>
                </a:lnTo>
                <a:close/>
              </a:path>
            </a:pathLst>
          </a:custGeom>
        </p:spPr>
        <p:txBody>
          <a:bodyPr vert="horz"/>
          <a:lstStyle/>
          <a:p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469777"/>
            <a:ext cx="8178799" cy="680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Divider Page Heading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45850"/>
            <a:ext cx="8178799" cy="309562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Divider Page Sub-Heading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559786" y="-15395"/>
            <a:ext cx="1127014" cy="1131455"/>
            <a:chOff x="6733480" y="-7028"/>
            <a:chExt cx="1953320" cy="1961017"/>
          </a:xfrm>
        </p:grpSpPr>
        <p:sp>
          <p:nvSpPr>
            <p:cNvPr id="10" name="Rectangle 9"/>
            <p:cNvSpPr/>
            <p:nvPr userDrawn="1"/>
          </p:nvSpPr>
          <p:spPr>
            <a:xfrm>
              <a:off x="6733480" y="-7028"/>
              <a:ext cx="1953320" cy="1961017"/>
            </a:xfrm>
            <a:prstGeom prst="rect">
              <a:avLst/>
            </a:prstGeom>
            <a:solidFill>
              <a:srgbClr val="4F868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35273" y="143499"/>
              <a:ext cx="1139536" cy="631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93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ark green">
    <p:bg>
      <p:bgPr>
        <a:solidFill>
          <a:srgbClr val="004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469777"/>
            <a:ext cx="8178799" cy="680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Divider Page Heading</a:t>
            </a:r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45850"/>
            <a:ext cx="8178799" cy="309562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Divider Page Sub-Heading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559786" y="-15395"/>
            <a:ext cx="1127014" cy="1131455"/>
            <a:chOff x="6733480" y="-7028"/>
            <a:chExt cx="1953320" cy="1961017"/>
          </a:xfrm>
        </p:grpSpPr>
        <p:sp>
          <p:nvSpPr>
            <p:cNvPr id="6" name="Rectangle 5"/>
            <p:cNvSpPr/>
            <p:nvPr userDrawn="1"/>
          </p:nvSpPr>
          <p:spPr>
            <a:xfrm>
              <a:off x="6733480" y="-7028"/>
              <a:ext cx="1953320" cy="1961017"/>
            </a:xfrm>
            <a:prstGeom prst="rect">
              <a:avLst/>
            </a:prstGeom>
            <a:solidFill>
              <a:srgbClr val="4F868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35273" y="143499"/>
              <a:ext cx="1139536" cy="631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5967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light grey">
    <p:bg>
      <p:bgPr>
        <a:solidFill>
          <a:srgbClr val="BB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469777"/>
            <a:ext cx="8178799" cy="680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Divider Page Heading</a:t>
            </a:r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45850"/>
            <a:ext cx="8178799" cy="309562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Divider Page Sub-Heading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559786" y="-15395"/>
            <a:ext cx="1127014" cy="1131455"/>
            <a:chOff x="6733480" y="-7028"/>
            <a:chExt cx="1953320" cy="1961017"/>
          </a:xfrm>
        </p:grpSpPr>
        <p:sp>
          <p:nvSpPr>
            <p:cNvPr id="6" name="Rectangle 5"/>
            <p:cNvSpPr/>
            <p:nvPr userDrawn="1"/>
          </p:nvSpPr>
          <p:spPr>
            <a:xfrm>
              <a:off x="6733480" y="-7028"/>
              <a:ext cx="1953320" cy="1961017"/>
            </a:xfrm>
            <a:prstGeom prst="rect">
              <a:avLst/>
            </a:prstGeom>
            <a:solidFill>
              <a:srgbClr val="4F868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35273" y="143499"/>
              <a:ext cx="1139536" cy="631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080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140"/>
            <a:ext cx="6777952" cy="93549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754188"/>
            <a:ext cx="8229600" cy="47259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559786" y="-15395"/>
            <a:ext cx="1127014" cy="1131455"/>
            <a:chOff x="6733480" y="-7028"/>
            <a:chExt cx="1953320" cy="1961017"/>
          </a:xfrm>
        </p:grpSpPr>
        <p:sp>
          <p:nvSpPr>
            <p:cNvPr id="6" name="Rectangle 5"/>
            <p:cNvSpPr/>
            <p:nvPr userDrawn="1"/>
          </p:nvSpPr>
          <p:spPr>
            <a:xfrm>
              <a:off x="6733480" y="-7028"/>
              <a:ext cx="1953320" cy="1961017"/>
            </a:xfrm>
            <a:prstGeom prst="rect">
              <a:avLst/>
            </a:prstGeom>
            <a:solidFill>
              <a:srgbClr val="4F868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35273" y="143499"/>
              <a:ext cx="1139536" cy="631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00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2140"/>
            <a:ext cx="6777952" cy="93549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754188"/>
            <a:ext cx="3922376" cy="47259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559786" y="-15395"/>
            <a:ext cx="1127014" cy="1131455"/>
            <a:chOff x="6733480" y="-7028"/>
            <a:chExt cx="1953320" cy="1961017"/>
          </a:xfrm>
        </p:grpSpPr>
        <p:sp>
          <p:nvSpPr>
            <p:cNvPr id="6" name="Rectangle 5"/>
            <p:cNvSpPr/>
            <p:nvPr userDrawn="1"/>
          </p:nvSpPr>
          <p:spPr>
            <a:xfrm>
              <a:off x="6733480" y="-7028"/>
              <a:ext cx="1953320" cy="1961017"/>
            </a:xfrm>
            <a:prstGeom prst="rect">
              <a:avLst/>
            </a:prstGeom>
            <a:solidFill>
              <a:srgbClr val="4F868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35273" y="143499"/>
              <a:ext cx="1139536" cy="631365"/>
            </a:xfrm>
            <a:prstGeom prst="rect">
              <a:avLst/>
            </a:prstGeom>
          </p:spPr>
        </p:pic>
      </p:grp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64424" y="1754188"/>
            <a:ext cx="3922376" cy="47259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3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2140"/>
            <a:ext cx="8229600" cy="93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8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4F868E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rgbClr val="4F868E"/>
        </a:buClr>
        <a:buFont typeface="Arial"/>
        <a:buNone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285750" algn="l" defTabSz="457200" rtl="0" eaLnBrk="1" latinLnBrk="0" hangingPunct="1">
        <a:spcBef>
          <a:spcPct val="20000"/>
        </a:spcBef>
        <a:buClr>
          <a:srgbClr val="4F868E"/>
        </a:buClr>
        <a:buFont typeface="Wingdings" charset="2"/>
        <a:buChar char="§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0" indent="-285750" algn="l" defTabSz="457200" rtl="0" eaLnBrk="1" latinLnBrk="0" hangingPunct="1">
        <a:spcBef>
          <a:spcPct val="20000"/>
        </a:spcBef>
        <a:buClr>
          <a:srgbClr val="4F868E"/>
        </a:buClr>
        <a:buFont typeface="Wingdings" charset="2"/>
        <a:buChar char="§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-285750" algn="l" defTabSz="457200" rtl="0" eaLnBrk="1" latinLnBrk="0" hangingPunct="1">
        <a:spcBef>
          <a:spcPct val="20000"/>
        </a:spcBef>
        <a:buClr>
          <a:srgbClr val="4F868E"/>
        </a:buClr>
        <a:buFont typeface="Wingdings" charset="2"/>
        <a:buChar char="§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-285750" algn="l" defTabSz="457200" rtl="0" eaLnBrk="1" latinLnBrk="0" hangingPunct="1">
        <a:spcBef>
          <a:spcPct val="20000"/>
        </a:spcBef>
        <a:buClr>
          <a:srgbClr val="4F868E"/>
        </a:buClr>
        <a:buFont typeface="Wingdings" charset="2"/>
        <a:buChar char="§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Dynamic Risk Stratification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Dr Matthew </a:t>
            </a:r>
            <a:r>
              <a:rPr lang="en-GB" dirty="0"/>
              <a:t>B</a:t>
            </a:r>
            <a:r>
              <a:rPr lang="en-GB" dirty="0" smtClean="0"/>
              <a:t>easley, Consultant Clinical Oncologist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6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Excellent response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achieved in 86%–91% </a:t>
            </a:r>
            <a:r>
              <a:rPr lang="en-GB" sz="2000" dirty="0" smtClean="0"/>
              <a:t>of  ATA </a:t>
            </a:r>
            <a:r>
              <a:rPr lang="en-GB" sz="2000" dirty="0"/>
              <a:t>low-risk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risk </a:t>
            </a:r>
            <a:r>
              <a:rPr lang="en-GB" sz="2000" b="1" dirty="0"/>
              <a:t>of recurrence over </a:t>
            </a:r>
            <a:r>
              <a:rPr lang="en-GB" sz="2000" b="1" dirty="0" smtClean="0"/>
              <a:t>5–10 years </a:t>
            </a:r>
            <a:r>
              <a:rPr lang="en-GB" sz="2000" b="1" dirty="0"/>
              <a:t>of follow-up ranged from 1% to 4% </a:t>
            </a:r>
            <a:r>
              <a:rPr lang="en-GB" sz="2000" dirty="0"/>
              <a:t>(median 1.8%) </a:t>
            </a:r>
            <a:r>
              <a:rPr lang="en-GB" sz="2000" dirty="0" smtClean="0"/>
              <a:t>in patients </a:t>
            </a:r>
            <a:r>
              <a:rPr lang="en-GB" sz="2000" dirty="0"/>
              <a:t>who had an excellent response to therapy by </a:t>
            </a:r>
            <a:r>
              <a:rPr lang="en-GB" sz="2000" dirty="0" smtClean="0"/>
              <a:t>6–18 months after </a:t>
            </a:r>
            <a:r>
              <a:rPr lang="en-GB" sz="2000" dirty="0"/>
              <a:t>total thyroidectomy and RAI remnant </a:t>
            </a:r>
            <a:r>
              <a:rPr lang="en-GB" sz="2000" dirty="0" smtClean="0"/>
              <a:t>ablation (20 retrospective studies)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intermediate-risk </a:t>
            </a:r>
            <a:r>
              <a:rPr lang="en-GB" sz="2000" b="1" dirty="0" smtClean="0"/>
              <a:t>patients </a:t>
            </a:r>
            <a:r>
              <a:rPr lang="en-GB" sz="2000" dirty="0" smtClean="0"/>
              <a:t>who </a:t>
            </a:r>
            <a:r>
              <a:rPr lang="en-GB" sz="2000" dirty="0"/>
              <a:t>achieve an excellent </a:t>
            </a:r>
            <a:r>
              <a:rPr lang="en-GB" sz="2000" dirty="0" smtClean="0"/>
              <a:t>response, risk of </a:t>
            </a:r>
            <a:r>
              <a:rPr lang="en-GB" sz="2000" dirty="0"/>
              <a:t>recurrent/persistent disease decreased </a:t>
            </a:r>
            <a:r>
              <a:rPr lang="en-GB" sz="2000" dirty="0" smtClean="0"/>
              <a:t>from 36</a:t>
            </a:r>
            <a:r>
              <a:rPr lang="en-GB" sz="2000" dirty="0"/>
              <a:t>%–43%(predicted by initial ATA risk stratification) to </a:t>
            </a:r>
            <a:r>
              <a:rPr lang="en-GB" sz="2000" b="1" dirty="0"/>
              <a:t>1</a:t>
            </a:r>
            <a:r>
              <a:rPr lang="en-GB" sz="2000" b="1" dirty="0" smtClean="0"/>
              <a:t>%–2</a:t>
            </a:r>
            <a:r>
              <a:rPr lang="en-GB" sz="2000" b="1" dirty="0"/>
              <a:t>% </a:t>
            </a:r>
            <a:r>
              <a:rPr lang="en-GB" sz="2000" dirty="0"/>
              <a:t>(predicted by response-to-therapy reclassification</a:t>
            </a:r>
            <a:r>
              <a:rPr lang="en-GB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few </a:t>
            </a:r>
            <a:r>
              <a:rPr lang="en-GB" sz="2000" b="1" dirty="0" smtClean="0"/>
              <a:t>high-risk </a:t>
            </a:r>
            <a:r>
              <a:rPr lang="en-GB" sz="2000" b="1" dirty="0"/>
              <a:t>patients </a:t>
            </a:r>
            <a:r>
              <a:rPr lang="en-GB" sz="2000" dirty="0"/>
              <a:t>that achieve an excellent response </a:t>
            </a:r>
            <a:r>
              <a:rPr lang="en-GB" sz="2000" dirty="0" smtClean="0"/>
              <a:t>to therapy </a:t>
            </a:r>
            <a:r>
              <a:rPr lang="en-GB" sz="2000" dirty="0"/>
              <a:t>also have subsequent recurrence rates in the </a:t>
            </a:r>
            <a:r>
              <a:rPr lang="en-GB" sz="2000" b="1" dirty="0"/>
              <a:t>1</a:t>
            </a:r>
            <a:r>
              <a:rPr lang="en-GB" sz="2000" b="1" dirty="0" smtClean="0"/>
              <a:t>%–2</a:t>
            </a:r>
            <a:r>
              <a:rPr lang="en-GB" sz="2000" b="1" dirty="0"/>
              <a:t>% </a:t>
            </a:r>
            <a:r>
              <a:rPr lang="en-GB" sz="2000" dirty="0" smtClean="0"/>
              <a:t>range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2000" i="1" dirty="0"/>
              <a:t>ATA Guidelines Haugen BR et al (2016) Thyroid 26 (1)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306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Indeterminate response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12%–29%of low-risk, </a:t>
            </a:r>
            <a:r>
              <a:rPr lang="en-GB" sz="2000" dirty="0"/>
              <a:t>8%–23%of </a:t>
            </a:r>
            <a:r>
              <a:rPr lang="en-GB" sz="2000" dirty="0" err="1" smtClean="0"/>
              <a:t>int</a:t>
            </a:r>
            <a:r>
              <a:rPr lang="en-GB" sz="2000" dirty="0"/>
              <a:t>-</a:t>
            </a:r>
            <a:r>
              <a:rPr lang="en-GB" sz="2000" dirty="0" smtClean="0"/>
              <a:t>risk and </a:t>
            </a:r>
            <a:r>
              <a:rPr lang="en-GB" sz="2000" dirty="0"/>
              <a:t>0%–4% </a:t>
            </a:r>
            <a:r>
              <a:rPr lang="en-GB" sz="2000" dirty="0" smtClean="0"/>
              <a:t>of high-risk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15</a:t>
            </a:r>
            <a:r>
              <a:rPr lang="en-GB" sz="2000" dirty="0"/>
              <a:t>%–20% will have </a:t>
            </a:r>
            <a:r>
              <a:rPr lang="en-GB" sz="2000" dirty="0" smtClean="0"/>
              <a:t>structural disease </a:t>
            </a:r>
            <a:r>
              <a:rPr lang="en-GB" sz="2000" dirty="0"/>
              <a:t>identified </a:t>
            </a:r>
            <a:r>
              <a:rPr lang="en-GB" sz="2000" dirty="0" smtClean="0"/>
              <a:t>during follow-up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2000" i="1" dirty="0"/>
              <a:t>ATA Guidelines Haugen BR et al (2016) Thyroid 26 (1)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630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Incomplete response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u="sng" dirty="0" smtClean="0"/>
              <a:t>Biochemical incomplete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Biochemical incomplete response in 15-20% of patients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At </a:t>
            </a:r>
            <a:r>
              <a:rPr lang="en-GB" sz="1800" dirty="0"/>
              <a:t>least 30% </a:t>
            </a:r>
            <a:r>
              <a:rPr lang="en-GB" sz="1800" dirty="0" smtClean="0"/>
              <a:t>spontaneously resolve to no evidence of disease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20</a:t>
            </a:r>
            <a:r>
              <a:rPr lang="en-GB" sz="1800" dirty="0"/>
              <a:t>% achieve </a:t>
            </a:r>
            <a:r>
              <a:rPr lang="en-GB" sz="1800" dirty="0" smtClean="0"/>
              <a:t>no evidence of disease after additional therapy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Up to 20% </a:t>
            </a:r>
            <a:r>
              <a:rPr lang="en-GB" sz="1800" dirty="0"/>
              <a:t>develop structural </a:t>
            </a:r>
            <a:r>
              <a:rPr lang="en-GB" sz="1800" dirty="0" smtClean="0"/>
              <a:t>disease (&lt;1</a:t>
            </a:r>
            <a:r>
              <a:rPr lang="en-GB" sz="1800" dirty="0"/>
              <a:t>% disease specific </a:t>
            </a:r>
            <a:r>
              <a:rPr lang="en-GB" sz="1800" dirty="0" smtClean="0"/>
              <a:t>death)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u="sng" dirty="0" smtClean="0"/>
              <a:t>Structural incomplete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2%–6% </a:t>
            </a:r>
            <a:r>
              <a:rPr lang="en-GB" sz="1800" dirty="0" smtClean="0"/>
              <a:t>low risk, </a:t>
            </a:r>
            <a:r>
              <a:rPr lang="en-GB" sz="1800" dirty="0"/>
              <a:t>19%–28% </a:t>
            </a:r>
            <a:r>
              <a:rPr lang="en-GB" sz="1800" dirty="0" err="1" smtClean="0"/>
              <a:t>int</a:t>
            </a:r>
            <a:r>
              <a:rPr lang="en-GB" sz="1800" dirty="0" smtClean="0"/>
              <a:t> risk, 67</a:t>
            </a:r>
            <a:r>
              <a:rPr lang="en-GB" sz="1800" dirty="0"/>
              <a:t>%–75% </a:t>
            </a:r>
            <a:r>
              <a:rPr lang="en-GB" sz="1800" dirty="0" smtClean="0"/>
              <a:t>high risk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50</a:t>
            </a:r>
            <a:r>
              <a:rPr lang="en-GB" sz="1800" dirty="0"/>
              <a:t>%–85% continue to </a:t>
            </a:r>
            <a:r>
              <a:rPr lang="en-GB" sz="1800" dirty="0" smtClean="0"/>
              <a:t>have persistent </a:t>
            </a:r>
            <a:r>
              <a:rPr lang="en-GB" sz="1800" dirty="0"/>
              <a:t>disease </a:t>
            </a:r>
            <a:r>
              <a:rPr lang="en-GB" sz="1800" dirty="0" smtClean="0"/>
              <a:t>despite additional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Disease specific death rates </a:t>
            </a:r>
            <a:r>
              <a:rPr lang="en-GB" sz="1800" dirty="0" smtClean="0"/>
              <a:t>as high </a:t>
            </a:r>
            <a:r>
              <a:rPr lang="en-GB" sz="1800" dirty="0"/>
              <a:t>as 11</a:t>
            </a:r>
            <a:r>
              <a:rPr lang="en-GB" sz="1800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800" i="1" dirty="0" smtClean="0"/>
              <a:t>ATA Guidelines Haugen BR et al (2016) Thyroid 26 (1) 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11269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Non-stimulated </a:t>
            </a:r>
            <a:r>
              <a:rPr lang="en-GB" dirty="0"/>
              <a:t>sensitive </a:t>
            </a:r>
            <a:r>
              <a:rPr lang="en-GB" dirty="0" err="1"/>
              <a:t>Tg</a:t>
            </a:r>
            <a:r>
              <a:rPr lang="en-GB" dirty="0"/>
              <a:t> assays to define an excellent response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76165863"/>
              </p:ext>
            </p:extLst>
          </p:nvPr>
        </p:nvGraphicFramePr>
        <p:xfrm>
          <a:off x="457200" y="1754188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Author/Year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</a:t>
                      </a:r>
                      <a:r>
                        <a:rPr lang="en-GB" baseline="0" dirty="0" smtClean="0"/>
                        <a:t> No.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Time</a:t>
                      </a:r>
                      <a:r>
                        <a:rPr lang="en-GB" baseline="0" dirty="0" smtClean="0"/>
                        <a:t> of assessment post ablation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Tg</a:t>
                      </a:r>
                      <a:r>
                        <a:rPr lang="en-GB" dirty="0" smtClean="0"/>
                        <a:t> cut-off (ng/mL)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Recurrence rate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Malandrino</a:t>
                      </a:r>
                      <a:r>
                        <a:rPr lang="en-GB" dirty="0" smtClean="0"/>
                        <a:t> (2011)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8-18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&lt;0.15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0% low risk, 1% </a:t>
                      </a:r>
                      <a:r>
                        <a:rPr lang="en-GB" dirty="0" err="1" smtClean="0"/>
                        <a:t>int</a:t>
                      </a:r>
                      <a:r>
                        <a:rPr lang="en-GB" dirty="0" smtClean="0"/>
                        <a:t> risk  and 2.7% high risk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Brassard M (2011)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&lt;0.27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Smallridge</a:t>
                      </a:r>
                      <a:r>
                        <a:rPr lang="en-GB" baseline="0" dirty="0" smtClean="0"/>
                        <a:t>  (2012)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1.8 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&lt;0.1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4.3% low/</a:t>
                      </a:r>
                      <a:r>
                        <a:rPr lang="en-GB" dirty="0" err="1" smtClean="0"/>
                        <a:t>int</a:t>
                      </a:r>
                      <a:r>
                        <a:rPr lang="en-GB" dirty="0" smtClean="0"/>
                        <a:t> risk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Gionvanella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(2009)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&lt;0.2 (and normal US)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1.6% low risk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7530" y="5839645"/>
            <a:ext cx="4803110" cy="523220"/>
          </a:xfrm>
          <a:prstGeom prst="rect">
            <a:avLst/>
          </a:prstGeom>
          <a:noFill/>
          <a:ln>
            <a:solidFill>
              <a:srgbClr val="115E67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115E67"/>
                </a:solidFill>
              </a:rPr>
              <a:t>G</a:t>
            </a:r>
            <a:r>
              <a:rPr lang="en-GB" sz="2800" b="1" dirty="0" smtClean="0">
                <a:solidFill>
                  <a:srgbClr val="115E67"/>
                </a:solidFill>
              </a:rPr>
              <a:t>ood negative predictive value</a:t>
            </a:r>
            <a:endParaRPr lang="en-GB" sz="2800" b="1" dirty="0">
              <a:solidFill>
                <a:srgbClr val="115E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Position statement from international consensus panel 2012/2013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…an undetectable </a:t>
            </a:r>
            <a:r>
              <a:rPr lang="en-GB" sz="2000" dirty="0" err="1" smtClean="0"/>
              <a:t>Tg</a:t>
            </a:r>
            <a:r>
              <a:rPr lang="en-GB" sz="2000" dirty="0" smtClean="0"/>
              <a:t> value using a highly sensitive assay is associated with an adequate sensitivity and negative predictive value to obviate the need for measuring TSH-stimulated </a:t>
            </a:r>
            <a:r>
              <a:rPr lang="en-GB" sz="2000" dirty="0" err="1" smtClean="0"/>
              <a:t>Tg</a:t>
            </a:r>
            <a:r>
              <a:rPr lang="en-GB" sz="2000" dirty="0" smtClean="0"/>
              <a:t> concentrations.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…but detectable basal highly sensitive </a:t>
            </a:r>
            <a:r>
              <a:rPr lang="en-GB" sz="2000" dirty="0" err="1" smtClean="0"/>
              <a:t>Tg</a:t>
            </a:r>
            <a:r>
              <a:rPr lang="en-GB" sz="2000" dirty="0" smtClean="0"/>
              <a:t> level (i.e. between 0.1 and 1ug/L) can only be considered disease free after a negative TSH-stimulated measurement.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As most patients… low-risk DTC data on patients with intermediate and high risk tumours are less robust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2000" i="1" dirty="0" err="1" smtClean="0"/>
              <a:t>Giovanella</a:t>
            </a:r>
            <a:r>
              <a:rPr lang="en-GB" sz="2000" i="1" dirty="0" smtClean="0"/>
              <a:t> et al (2014) </a:t>
            </a:r>
            <a:r>
              <a:rPr lang="en-GB" sz="2000" i="1" dirty="0" err="1" smtClean="0"/>
              <a:t>Eur</a:t>
            </a:r>
            <a:r>
              <a:rPr lang="en-GB" sz="2000" i="1" dirty="0" smtClean="0"/>
              <a:t> J of  </a:t>
            </a:r>
            <a:r>
              <a:rPr lang="en-GB" sz="2000" i="1" dirty="0" err="1" smtClean="0"/>
              <a:t>Endocrinol</a:t>
            </a:r>
            <a:r>
              <a:rPr lang="en-GB" sz="2000" i="1" dirty="0" smtClean="0"/>
              <a:t> 171:33-46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7560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Current algorithm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28326" y="1758404"/>
            <a:ext cx="33454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Neck US and </a:t>
            </a:r>
            <a:r>
              <a:rPr lang="en-GB" dirty="0" err="1" smtClean="0"/>
              <a:t>usTg</a:t>
            </a:r>
            <a:r>
              <a:rPr lang="en-GB" dirty="0" smtClean="0"/>
              <a:t> at 9-12 months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28015" y="3391793"/>
            <a:ext cx="19054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Neck US equivocal or anti-</a:t>
            </a:r>
            <a:r>
              <a:rPr lang="en-GB" dirty="0" err="1" smtClean="0"/>
              <a:t>Tg</a:t>
            </a:r>
            <a:r>
              <a:rPr lang="en-GB" dirty="0" smtClean="0"/>
              <a:t> Abs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9198" y="2467331"/>
            <a:ext cx="172855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Neck US shows</a:t>
            </a:r>
          </a:p>
          <a:p>
            <a:pPr algn="ctr"/>
            <a:r>
              <a:rPr lang="en-GB" dirty="0" smtClean="0"/>
              <a:t> residual disease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6386" y="6110843"/>
            <a:ext cx="19280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Excellent response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03462" y="6095077"/>
            <a:ext cx="24335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Indeterminate response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46838" y="6110843"/>
            <a:ext cx="21509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Incomplete response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44823" y="3606969"/>
            <a:ext cx="14871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usTg</a:t>
            </a:r>
            <a:r>
              <a:rPr lang="en-GB" dirty="0" smtClean="0"/>
              <a:t>≥ 1.0ug/L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1793" y="3468470"/>
            <a:ext cx="13085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usTg</a:t>
            </a:r>
            <a:r>
              <a:rPr lang="en-GB" dirty="0" smtClean="0"/>
              <a:t> &lt; 0.1 </a:t>
            </a:r>
            <a:r>
              <a:rPr lang="en-GB" dirty="0" err="1" smtClean="0"/>
              <a:t>ug</a:t>
            </a:r>
            <a:r>
              <a:rPr lang="en-GB" dirty="0" smtClean="0"/>
              <a:t>/L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4211" y="2409918"/>
            <a:ext cx="31442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Neck US no evidence of disease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222938" y="3468470"/>
            <a:ext cx="15450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usTg</a:t>
            </a:r>
            <a:r>
              <a:rPr lang="en-GB" smtClean="0"/>
              <a:t> ≥0.1 </a:t>
            </a:r>
            <a:r>
              <a:rPr lang="en-GB" dirty="0" smtClean="0"/>
              <a:t>but &lt;1.0 </a:t>
            </a:r>
            <a:r>
              <a:rPr lang="en-GB" dirty="0" err="1" smtClean="0"/>
              <a:t>ug</a:t>
            </a:r>
            <a:r>
              <a:rPr lang="en-GB" dirty="0" smtClean="0"/>
              <a:t>/L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9996" y="4480741"/>
            <a:ext cx="47865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sTg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9700" y="5171114"/>
            <a:ext cx="136531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sTg</a:t>
            </a:r>
            <a:r>
              <a:rPr lang="en-GB" dirty="0" smtClean="0"/>
              <a:t> &lt;1.0ug/L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288617" y="5148678"/>
            <a:ext cx="13124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sTg≥1.0ug/L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767960" y="2127736"/>
            <a:ext cx="176863" cy="282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6838" y="2127736"/>
            <a:ext cx="333906" cy="282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31961" y="2268827"/>
            <a:ext cx="543170" cy="112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431961" y="4114801"/>
            <a:ext cx="981830" cy="1765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77807" y="3247697"/>
            <a:ext cx="31531" cy="2632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314211" y="2830310"/>
            <a:ext cx="546120" cy="561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95449" y="2830310"/>
            <a:ext cx="0" cy="561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44822" y="2830310"/>
            <a:ext cx="656205" cy="638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314211" y="4256690"/>
            <a:ext cx="0" cy="1623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688392" y="4114801"/>
            <a:ext cx="2633901" cy="1765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09324" y="4114801"/>
            <a:ext cx="1" cy="365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574414" y="4850073"/>
            <a:ext cx="295582" cy="218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222938" y="5540446"/>
            <a:ext cx="0" cy="340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944823" y="5540446"/>
            <a:ext cx="0" cy="340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348653" y="4850073"/>
            <a:ext cx="308947" cy="218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Current algorithm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28326" y="1758404"/>
            <a:ext cx="33454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Neck US and </a:t>
            </a:r>
            <a:r>
              <a:rPr lang="en-GB" dirty="0" err="1" smtClean="0"/>
              <a:t>usTg</a:t>
            </a:r>
            <a:r>
              <a:rPr lang="en-GB" dirty="0" smtClean="0"/>
              <a:t> at 9-12 months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28015" y="3391793"/>
            <a:ext cx="19054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Neck US equivocal or anti-</a:t>
            </a:r>
            <a:r>
              <a:rPr lang="en-GB" dirty="0" err="1" smtClean="0"/>
              <a:t>Tg</a:t>
            </a:r>
            <a:r>
              <a:rPr lang="en-GB" dirty="0" smtClean="0"/>
              <a:t> Abs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9198" y="2467331"/>
            <a:ext cx="172855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Neck US shows</a:t>
            </a:r>
          </a:p>
          <a:p>
            <a:pPr algn="ctr"/>
            <a:r>
              <a:rPr lang="en-GB" dirty="0" smtClean="0"/>
              <a:t> residual disease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6386" y="6110843"/>
            <a:ext cx="19280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Excellent response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03462" y="6095077"/>
            <a:ext cx="24335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Indeterminate response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46838" y="6110843"/>
            <a:ext cx="21509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Incomplete response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44823" y="3606969"/>
            <a:ext cx="14871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usTg</a:t>
            </a:r>
            <a:r>
              <a:rPr lang="en-GB" dirty="0" smtClean="0"/>
              <a:t>≥ 1.0ug/L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1793" y="3468470"/>
            <a:ext cx="13085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usTg</a:t>
            </a:r>
            <a:r>
              <a:rPr lang="en-GB" dirty="0" smtClean="0"/>
              <a:t> &lt; 0.1 </a:t>
            </a:r>
            <a:r>
              <a:rPr lang="en-GB" dirty="0" err="1" smtClean="0"/>
              <a:t>ug</a:t>
            </a:r>
            <a:r>
              <a:rPr lang="en-GB" dirty="0" smtClean="0"/>
              <a:t>/L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4211" y="2409918"/>
            <a:ext cx="31442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Neck US no evidence of disease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222938" y="3468470"/>
            <a:ext cx="15450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usTg</a:t>
            </a:r>
            <a:r>
              <a:rPr lang="en-GB" smtClean="0"/>
              <a:t> ≥0.1 </a:t>
            </a:r>
            <a:r>
              <a:rPr lang="en-GB" dirty="0" smtClean="0"/>
              <a:t>but &lt;1.0 </a:t>
            </a:r>
            <a:r>
              <a:rPr lang="en-GB" dirty="0" err="1" smtClean="0"/>
              <a:t>ug</a:t>
            </a:r>
            <a:r>
              <a:rPr lang="en-GB" dirty="0" smtClean="0"/>
              <a:t>/L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9996" y="4480741"/>
            <a:ext cx="47865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sTg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9700" y="5171114"/>
            <a:ext cx="136531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sTg</a:t>
            </a:r>
            <a:r>
              <a:rPr lang="en-GB" dirty="0" smtClean="0"/>
              <a:t> &lt;1.0ug/L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288617" y="5148678"/>
            <a:ext cx="13124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sTg≥1.0ug/L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767960" y="2127736"/>
            <a:ext cx="176863" cy="282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6838" y="2127736"/>
            <a:ext cx="333906" cy="282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31961" y="2268827"/>
            <a:ext cx="543170" cy="112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431961" y="4114801"/>
            <a:ext cx="981830" cy="1765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77807" y="3247697"/>
            <a:ext cx="31531" cy="2632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314211" y="2830310"/>
            <a:ext cx="546120" cy="561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95449" y="2830310"/>
            <a:ext cx="0" cy="561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44822" y="2830310"/>
            <a:ext cx="656205" cy="638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314211" y="4256690"/>
            <a:ext cx="0" cy="1623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688392" y="4114801"/>
            <a:ext cx="2633901" cy="1765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09324" y="4114801"/>
            <a:ext cx="1" cy="365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574414" y="4850073"/>
            <a:ext cx="295582" cy="218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222938" y="5540446"/>
            <a:ext cx="0" cy="340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944823" y="5540446"/>
            <a:ext cx="0" cy="340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348653" y="4850073"/>
            <a:ext cx="308947" cy="218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57600" y="4256690"/>
            <a:ext cx="1639614" cy="1623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13073" y="4774677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?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Setting the scene…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An era of individualised, risk stratified approach to management of differentiated thyroid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Current BTA Dynamic </a:t>
            </a:r>
            <a:r>
              <a:rPr lang="en-GB" sz="2400" dirty="0"/>
              <a:t>R</a:t>
            </a:r>
            <a:r>
              <a:rPr lang="en-GB" sz="2400" dirty="0" smtClean="0"/>
              <a:t>isk </a:t>
            </a:r>
            <a:r>
              <a:rPr lang="en-GB" sz="2400" dirty="0"/>
              <a:t>S</a:t>
            </a:r>
            <a:r>
              <a:rPr lang="en-GB" sz="2400" dirty="0" smtClean="0"/>
              <a:t>tratification post treatment mandates stimulated </a:t>
            </a:r>
            <a:r>
              <a:rPr lang="en-GB" sz="2400" dirty="0" err="1" smtClean="0"/>
              <a:t>Tg</a:t>
            </a:r>
            <a:r>
              <a:rPr lang="en-GB" sz="2400" dirty="0" smtClean="0"/>
              <a:t> and neck ultrasound at 9-12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Applies to those who have had surgery and radio-iodine ablation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Determines the TSH target for follow-up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19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Dynamic Risk Stratification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56723806"/>
              </p:ext>
            </p:extLst>
          </p:nvPr>
        </p:nvGraphicFramePr>
        <p:xfrm>
          <a:off x="614856" y="1813036"/>
          <a:ext cx="7882758" cy="4289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586"/>
                <a:gridCol w="2627586"/>
                <a:gridCol w="2627586"/>
              </a:tblGrid>
              <a:tr h="411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Excellent Response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Indeterminate Response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Incomplete Response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/>
                </a:tc>
              </a:tr>
              <a:tr h="3449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All of the following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  <a:tabLst>
                          <a:tab pos="436245" algn="l"/>
                          <a:tab pos="457200" algn="l"/>
                        </a:tabLst>
                      </a:pPr>
                      <a:r>
                        <a:rPr lang="en-US" sz="1600" u="none" strike="noStrike" kern="0" spc="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Suppressed and stimulated </a:t>
                      </a:r>
                      <a:r>
                        <a:rPr lang="en-US" sz="1600" u="none" strike="noStrike" kern="0" spc="0" dirty="0" err="1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Tg</a:t>
                      </a:r>
                      <a:r>
                        <a:rPr lang="en-US" sz="1600" u="none" strike="noStrike" kern="0" spc="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&lt; 1ug/l*</a:t>
                      </a:r>
                      <a:endParaRPr lang="en-GB" sz="1600" u="none" strike="noStrike" kern="0" spc="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  <a:tabLst>
                          <a:tab pos="436245" algn="l"/>
                          <a:tab pos="457200" algn="l"/>
                        </a:tabLst>
                      </a:pPr>
                      <a:r>
                        <a:rPr lang="en-US" sz="1600" u="none" strike="noStrike" kern="0" spc="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Neck US without evidence of disease</a:t>
                      </a:r>
                      <a:endParaRPr lang="en-GB" sz="1600" u="none" strike="noStrike" kern="0" spc="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  <a:tabLst>
                          <a:tab pos="436245" algn="l"/>
                          <a:tab pos="457200" algn="l"/>
                        </a:tabLst>
                      </a:pPr>
                      <a:r>
                        <a:rPr lang="en-US" sz="1600" u="none" strike="noStrike" kern="0" spc="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Cross sectional imaging and/or nuclear medicine imaging negative (if performed)</a:t>
                      </a:r>
                      <a:endParaRPr lang="en-GB" sz="1600" u="none" strike="noStrike" kern="0" spc="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>
                    <a:solidFill>
                      <a:srgbClr val="4F86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Any of the following</a:t>
                      </a:r>
                      <a:endParaRPr lang="en-GB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  <a:tabLst>
                          <a:tab pos="436245" algn="l"/>
                          <a:tab pos="457200" algn="l"/>
                        </a:tabLst>
                      </a:pPr>
                      <a:r>
                        <a:rPr lang="en-US" sz="1600" u="none" strike="noStrike" kern="0" spc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Suppressed </a:t>
                      </a:r>
                      <a:r>
                        <a:rPr lang="en-US" sz="1600" u="none" strike="noStrike" kern="0" spc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Tg</a:t>
                      </a:r>
                      <a:r>
                        <a:rPr lang="en-US" sz="1600" u="none" strike="noStrike" kern="0" spc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&lt; 1ug/l and stimulated </a:t>
                      </a:r>
                      <a:r>
                        <a:rPr lang="en-US" sz="1600" u="none" strike="noStrike" kern="0" spc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Tg</a:t>
                      </a:r>
                      <a:r>
                        <a:rPr lang="en-US" sz="1600" u="none" strike="noStrike" kern="0" spc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≥ 1 and &lt; 10ug/l*</a:t>
                      </a:r>
                      <a:endParaRPr lang="en-GB" sz="1600" u="none" strike="noStrike" kern="0" spc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  <a:tabLst>
                          <a:tab pos="436245" algn="l"/>
                          <a:tab pos="457200" algn="l"/>
                        </a:tabLst>
                      </a:pPr>
                      <a:r>
                        <a:rPr lang="en-US" sz="1600" u="none" strike="noStrike" kern="0" spc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Neck US with non specific changes or stable sub </a:t>
                      </a:r>
                      <a:r>
                        <a:rPr lang="en-US" sz="1600" u="none" strike="noStrike" kern="0" spc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centimetre</a:t>
                      </a:r>
                      <a:r>
                        <a:rPr lang="en-US" sz="1600" u="none" strike="noStrike" kern="0" spc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nodes</a:t>
                      </a:r>
                      <a:endParaRPr lang="en-GB" sz="1600" u="none" strike="noStrike" kern="0" spc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  <a:tabLst>
                          <a:tab pos="436245" algn="l"/>
                          <a:tab pos="457200" algn="l"/>
                        </a:tabLst>
                      </a:pPr>
                      <a:r>
                        <a:rPr lang="en-US" sz="1600" u="none" strike="noStrike" kern="0" spc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Cross sectional imaging and/or nuclear medicine imaging with non-specific changes, although not completely normal</a:t>
                      </a:r>
                      <a:endParaRPr lang="en-GB" sz="1600" u="none" strike="noStrike" kern="0" spc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Any of the following</a:t>
                      </a:r>
                      <a:endParaRPr lang="en-GB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  <a:tabLst>
                          <a:tab pos="436245" algn="l"/>
                          <a:tab pos="457200" algn="l"/>
                        </a:tabLst>
                      </a:pPr>
                      <a:r>
                        <a:rPr lang="en-US" sz="1600" u="none" strike="noStrike" kern="0" spc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Suppressed Tg  ≥ 1ug/l or stimulated Tg  ≥ 10ug/l*</a:t>
                      </a:r>
                      <a:endParaRPr lang="en-GB" sz="1600" u="none" strike="noStrike" kern="0" spc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  <a:tabLst>
                          <a:tab pos="436245" algn="l"/>
                          <a:tab pos="457200" algn="l"/>
                        </a:tabLst>
                      </a:pPr>
                      <a:r>
                        <a:rPr lang="en-US" sz="1600" u="none" strike="noStrike" kern="0" spc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Rising Tg</a:t>
                      </a:r>
                      <a:endParaRPr lang="en-GB" sz="1600" u="none" strike="noStrike" kern="0" spc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  <a:tabLst>
                          <a:tab pos="436245" algn="l"/>
                          <a:tab pos="457200" algn="l"/>
                        </a:tabLst>
                      </a:pPr>
                      <a:r>
                        <a:rPr lang="en-US" sz="1600" u="none" strike="noStrike" kern="0" spc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Persistent or newly identified disease on cross-sectional and/or nuclear medicine imaging</a:t>
                      </a:r>
                      <a:endParaRPr lang="en-GB" sz="1600" u="none" strike="noStrike" kern="0" spc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/>
                </a:tc>
              </a:tr>
              <a:tr h="411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Low risk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>
                    <a:solidFill>
                      <a:srgbClr val="4F86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Intermediate risk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High risk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717" y="6294208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British Thyroid </a:t>
            </a:r>
            <a:r>
              <a:rPr lang="en-GB" sz="1400" i="1" dirty="0" smtClean="0"/>
              <a:t>Association Guidelines </a:t>
            </a:r>
            <a:r>
              <a:rPr lang="en-GB" sz="1400" i="1" dirty="0"/>
              <a:t>3</a:t>
            </a:r>
            <a:r>
              <a:rPr lang="en-GB" sz="1400" i="1" baseline="30000" dirty="0"/>
              <a:t>rd</a:t>
            </a:r>
            <a:r>
              <a:rPr lang="en-GB" sz="1400" i="1" dirty="0"/>
              <a:t> Edition </a:t>
            </a:r>
            <a:r>
              <a:rPr lang="en-GB" sz="1400" i="1" dirty="0" smtClean="0"/>
              <a:t> Clinical Endocrinology Volume </a:t>
            </a:r>
            <a:r>
              <a:rPr lang="en-GB" sz="1400" i="1" dirty="0"/>
              <a:t>81. Issue s1. </a:t>
            </a:r>
            <a:r>
              <a:rPr lang="en-GB" sz="1400" i="1" dirty="0" smtClean="0"/>
              <a:t> Pages 1-122 July </a:t>
            </a:r>
            <a:r>
              <a:rPr lang="en-GB" sz="1400" i="1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98714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ATA Dynamic Risk Stratification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ATA </a:t>
            </a:r>
            <a:r>
              <a:rPr lang="da-DK" sz="2000" dirty="0"/>
              <a:t>Guidelines Haugen BR et al (2016) Thyroid 26 (1)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Suppressed </a:t>
            </a:r>
            <a:r>
              <a:rPr lang="en-GB" sz="2000" dirty="0" err="1" smtClean="0"/>
              <a:t>Tg</a:t>
            </a:r>
            <a:r>
              <a:rPr lang="en-GB" sz="2000" dirty="0" smtClean="0"/>
              <a:t> target &lt;0.2 ng/L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Rising anti-</a:t>
            </a:r>
            <a:r>
              <a:rPr lang="en-GB" sz="2000" dirty="0" err="1" smtClean="0"/>
              <a:t>Tg</a:t>
            </a:r>
            <a:r>
              <a:rPr lang="en-GB" sz="2000" dirty="0" smtClean="0"/>
              <a:t> Abs implies multiple readings?</a:t>
            </a:r>
            <a:endParaRPr lang="en-GB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6" y="1273280"/>
            <a:ext cx="2538248" cy="54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9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Neck ultrasound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208" y="2592337"/>
            <a:ext cx="4325261" cy="279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Asking our radiology colleagues to make a response assessment on ultrasound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</a:t>
            </a:r>
            <a:r>
              <a:rPr lang="en-GB" sz="2400" dirty="0" smtClean="0"/>
              <a:t>perator dependent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9954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Thyroglobulin (thyroid cancer blood tumour marker)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867104" y="2506716"/>
            <a:ext cx="2112578" cy="212834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53358" y="2896913"/>
            <a:ext cx="1340069" cy="13479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Colloid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26507" y="1943678"/>
            <a:ext cx="15937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Thyroid Follicle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63007" y="2869901"/>
            <a:ext cx="4360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TG</a:t>
            </a:r>
            <a:endParaRPr lang="en-GB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44110" y="3054567"/>
            <a:ext cx="1308538" cy="3980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799" y="2874420"/>
            <a:ext cx="19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iodine + tyrosine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72768" y="3452648"/>
            <a:ext cx="607770" cy="1545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999088" y="3452648"/>
            <a:ext cx="635974" cy="1545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66116" y="5281448"/>
            <a:ext cx="8659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90% T4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6653" y="5281448"/>
            <a:ext cx="8659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10% T3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Thyroglobulin measurement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u="sng" dirty="0" smtClean="0"/>
              <a:t>3 main methods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Radio-</a:t>
            </a:r>
            <a:r>
              <a:rPr lang="en-GB" sz="1800" dirty="0" err="1" smtClean="0"/>
              <a:t>immuno</a:t>
            </a:r>
            <a:r>
              <a:rPr lang="en-GB" sz="1800" dirty="0" smtClean="0"/>
              <a:t> assays first used in the 1980s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Novel highly sensitive 2 antibody “sandwich” </a:t>
            </a:r>
            <a:r>
              <a:rPr lang="en-GB" sz="1800" dirty="0" err="1" smtClean="0"/>
              <a:t>immunometric</a:t>
            </a:r>
            <a:r>
              <a:rPr lang="en-GB" sz="1800" dirty="0" smtClean="0"/>
              <a:t> assays introduced widely over the last decade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Liquid chromatography-tandem mass spectroscopy</a:t>
            </a:r>
            <a:endParaRPr lang="en-GB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 rot="5400000">
            <a:off x="4894152" y="3310760"/>
            <a:ext cx="635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Y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7043722" y="3310759"/>
            <a:ext cx="635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rgbClr val="0070C0"/>
                </a:solidFill>
              </a:rPr>
              <a:t>Y</a:t>
            </a:r>
            <a:endParaRPr lang="en-GB" sz="7200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44055" y="3453723"/>
            <a:ext cx="1324304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TG</a:t>
            </a:r>
            <a:endParaRPr lang="en-GB" dirty="0"/>
          </a:p>
        </p:txBody>
      </p:sp>
      <p:sp>
        <p:nvSpPr>
          <p:cNvPr id="9" name="Explosion 1 8"/>
          <p:cNvSpPr/>
          <p:nvPr/>
        </p:nvSpPr>
        <p:spPr>
          <a:xfrm>
            <a:off x="7630366" y="3453723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64423" y="2899725"/>
            <a:ext cx="12386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Capture Ab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420315" y="2899725"/>
            <a:ext cx="10454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Signal Ab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28288" y="1970690"/>
            <a:ext cx="21746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Immunometric</a:t>
            </a:r>
            <a:r>
              <a:rPr lang="en-GB" b="1" dirty="0" smtClean="0"/>
              <a:t> assay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1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Thyroglobulin assays</a:t>
            </a:r>
            <a:endParaRPr lang="en-GB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29677559"/>
              </p:ext>
            </p:extLst>
          </p:nvPr>
        </p:nvGraphicFramePr>
        <p:xfrm>
          <a:off x="457200" y="1754188"/>
          <a:ext cx="82296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Assay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Immunometric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LCMS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Functional sensitivity (</a:t>
                      </a:r>
                      <a:r>
                        <a:rPr lang="en-GB" b="1" dirty="0" err="1" smtClean="0"/>
                        <a:t>ug</a:t>
                      </a:r>
                      <a:r>
                        <a:rPr lang="en-GB" b="1" dirty="0" smtClean="0"/>
                        <a:t>/L)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Antibody</a:t>
                      </a:r>
                      <a:r>
                        <a:rPr lang="en-GB" b="1" baseline="0" dirty="0" smtClean="0"/>
                        <a:t> interference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Resistant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Problematic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Absent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Between method</a:t>
                      </a:r>
                      <a:r>
                        <a:rPr lang="en-GB" b="1" baseline="0" dirty="0" smtClean="0"/>
                        <a:t> concordance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Problematic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Problematic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Problematic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+++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Clinical evidence</a:t>
                      </a:r>
                      <a:r>
                        <a:rPr lang="en-GB" baseline="0" dirty="0" smtClean="0"/>
                        <a:t> of utility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Radio-activity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4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TSH target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193801"/>
              </p:ext>
            </p:extLst>
          </p:nvPr>
        </p:nvGraphicFramePr>
        <p:xfrm>
          <a:off x="457200" y="2208235"/>
          <a:ext cx="8229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Excellent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response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Indeterminate response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Incomplete response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Low</a:t>
                      </a:r>
                      <a:r>
                        <a:rPr lang="en-GB" sz="2400" baseline="0" dirty="0" smtClean="0"/>
                        <a:t> normal range (within normal range but&lt;/=2.0)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0.1-0.5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&lt;0.1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038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I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68E"/>
      </a:accent1>
      <a:accent2>
        <a:srgbClr val="004F59"/>
      </a:accent2>
      <a:accent3>
        <a:srgbClr val="00A499"/>
      </a:accent3>
      <a:accent4>
        <a:srgbClr val="97999B"/>
      </a:accent4>
      <a:accent5>
        <a:srgbClr val="BBBCBC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132012C20B94BBE6EFF3D56A2D54A" ma:contentTypeVersion="1" ma:contentTypeDescription="Create a new document." ma:contentTypeScope="" ma:versionID="a5538afd9dfd35f3dc4db3bf9be6fe9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4ee03978f6803d1b7b04f1dc7dafbc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FC69370-F1C4-4E74-AC2D-1E79FB6856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03D9E9-7E41-42F0-A40D-D188C7BC4065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E6A978-6B0C-4C92-9B62-23318BC64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994</Words>
  <Application>Microsoft Office PowerPoint</Application>
  <PresentationFormat>On-screen Show (4:3)</PresentationFormat>
  <Paragraphs>185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Dynamic Risk Stratification</vt:lpstr>
      <vt:lpstr>Setting the scene…</vt:lpstr>
      <vt:lpstr>Dynamic Risk Stratification</vt:lpstr>
      <vt:lpstr>ATA Dynamic Risk Stratification</vt:lpstr>
      <vt:lpstr>Neck ultrasound</vt:lpstr>
      <vt:lpstr>Thyroglobulin (thyroid cancer blood tumour marker)</vt:lpstr>
      <vt:lpstr>Thyroglobulin measurement</vt:lpstr>
      <vt:lpstr>Thyroglobulin assays</vt:lpstr>
      <vt:lpstr>TSH target </vt:lpstr>
      <vt:lpstr>Excellent response </vt:lpstr>
      <vt:lpstr>Indeterminate response</vt:lpstr>
      <vt:lpstr>Incomplete response</vt:lpstr>
      <vt:lpstr>Non-stimulated sensitive Tg assays to define an excellent response </vt:lpstr>
      <vt:lpstr>Position statement from international consensus panel 2012/2013</vt:lpstr>
      <vt:lpstr>Current algorithm</vt:lpstr>
      <vt:lpstr>Current algorithm</vt:lpstr>
    </vt:vector>
  </TitlesOfParts>
  <Company>dirty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Hockey-Berry</dc:creator>
  <cp:lastModifiedBy>Dunderdale, Helen</cp:lastModifiedBy>
  <cp:revision>94</cp:revision>
  <dcterms:created xsi:type="dcterms:W3CDTF">2014-09-09T16:01:48Z</dcterms:created>
  <dcterms:modified xsi:type="dcterms:W3CDTF">2020-10-12T12:14:51Z</dcterms:modified>
</cp:coreProperties>
</file>