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1" autoAdjust="0"/>
    <p:restoredTop sz="94660"/>
  </p:normalViewPr>
  <p:slideViewPr>
    <p:cSldViewPr>
      <p:cViewPr>
        <p:scale>
          <a:sx n="82" d="100"/>
          <a:sy n="82" d="100"/>
        </p:scale>
        <p:origin x="-1044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CDA1-2697-4BAC-8742-B6C418BB0915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7450-A443-483A-BAE1-0BD801309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498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CDA1-2697-4BAC-8742-B6C418BB0915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7450-A443-483A-BAE1-0BD801309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183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CDA1-2697-4BAC-8742-B6C418BB0915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7450-A443-483A-BAE1-0BD801309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924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CDA1-2697-4BAC-8742-B6C418BB0915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7450-A443-483A-BAE1-0BD801309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68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CDA1-2697-4BAC-8742-B6C418BB0915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7450-A443-483A-BAE1-0BD801309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72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CDA1-2697-4BAC-8742-B6C418BB0915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7450-A443-483A-BAE1-0BD801309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677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CDA1-2697-4BAC-8742-B6C418BB0915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7450-A443-483A-BAE1-0BD801309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21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CDA1-2697-4BAC-8742-B6C418BB0915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7450-A443-483A-BAE1-0BD801309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48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CDA1-2697-4BAC-8742-B6C418BB0915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7450-A443-483A-BAE1-0BD801309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70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CDA1-2697-4BAC-8742-B6C418BB0915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7450-A443-483A-BAE1-0BD801309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765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CDA1-2697-4BAC-8742-B6C418BB0915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7450-A443-483A-BAE1-0BD801309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221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4CDA1-2697-4BAC-8742-B6C418BB0915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F7450-A443-483A-BAE1-0BD8013099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7255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bi.nlm.nih.gov/pubmed/?term=Turner%20RM%5bAuthor%5d&amp;cauthor=true&amp;cauthor_uid=25919321" TargetMode="External"/><Relationship Id="rId3" Type="http://schemas.openxmlformats.org/officeDocument/2006/relationships/hyperlink" Target="https://www.ncbi.nlm.nih.gov/pubmed/?term=Houssami%20N%5bAuthor%5d&amp;cauthor=true&amp;cauthor_uid=28589366" TargetMode="External"/><Relationship Id="rId7" Type="http://schemas.openxmlformats.org/officeDocument/2006/relationships/hyperlink" Target="https://www.ncbi.nlm.nih.gov/pubmed/?term=Fancellu%20A%5bAuthor%5d&amp;cauthor=true&amp;cauthor_uid=25919321" TargetMode="External"/><Relationship Id="rId12" Type="http://schemas.openxmlformats.org/officeDocument/2006/relationships/hyperlink" Target="https://www.ncbi.nlm.nih.gov/pubmed/?term=Houssami%20N%5bAuthor%5d&amp;cauthor=true&amp;cauthor_uid=25919321" TargetMode="External"/><Relationship Id="rId2" Type="http://schemas.openxmlformats.org/officeDocument/2006/relationships/hyperlink" Target="https://www.ncbi.nlm.nih.gov/pubmed/28589366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ncbi.nlm.nih.gov/pubmed/25919321" TargetMode="External"/><Relationship Id="rId11" Type="http://schemas.openxmlformats.org/officeDocument/2006/relationships/hyperlink" Target="https://www.ncbi.nlm.nih.gov/pubmed/?term=Cottu%20P%5bAuthor%5d&amp;cauthor=true&amp;cauthor_uid=25919321" TargetMode="External"/><Relationship Id="rId5" Type="http://schemas.openxmlformats.org/officeDocument/2006/relationships/hyperlink" Target="https://www.ncbi.nlm.nih.gov/pubmed/?term=Morrow%20M%5bAuthor%5d&amp;cauthor=true&amp;cauthor_uid=28589366" TargetMode="External"/><Relationship Id="rId10" Type="http://schemas.openxmlformats.org/officeDocument/2006/relationships/hyperlink" Target="https://www.ncbi.nlm.nih.gov/pubmed/?term=Pinna%20A%5bAuthor%5d&amp;cauthor=true&amp;cauthor_uid=25919321" TargetMode="External"/><Relationship Id="rId4" Type="http://schemas.openxmlformats.org/officeDocument/2006/relationships/hyperlink" Target="https://www.ncbi.nlm.nih.gov/pubmed/?term=Turner%20RM%5bAuthor%5d&amp;cauthor=true&amp;cauthor_uid=28589366" TargetMode="External"/><Relationship Id="rId9" Type="http://schemas.openxmlformats.org/officeDocument/2006/relationships/hyperlink" Target="https://www.ncbi.nlm.nih.gov/pubmed/?term=Dixon%20JM%5bAuthor%5d&amp;cauthor=true&amp;cauthor_uid=25919321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UK Interdisciplinary Breast Cancer Symposium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Manchester January 2018</a:t>
            </a:r>
          </a:p>
          <a:p>
            <a:r>
              <a:rPr lang="en-GB" dirty="0" smtClean="0"/>
              <a:t>Some Musings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625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Miscellaneous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FACE trial – Letrozole no better than </a:t>
            </a:r>
            <a:r>
              <a:rPr lang="en-GB" dirty="0" err="1" smtClean="0"/>
              <a:t>Anastrozole</a:t>
            </a:r>
            <a:endParaRPr lang="en-GB" dirty="0" smtClean="0"/>
          </a:p>
          <a:p>
            <a:r>
              <a:rPr lang="en-GB" dirty="0" smtClean="0"/>
              <a:t>22% of non gene carriers have a deficiency in BRCA (somatic not </a:t>
            </a:r>
            <a:r>
              <a:rPr lang="en-GB" dirty="0" err="1" smtClean="0"/>
              <a:t>germline</a:t>
            </a:r>
            <a:r>
              <a:rPr lang="en-GB" dirty="0" smtClean="0"/>
              <a:t>) Have BRCA like phenotype behaviour</a:t>
            </a:r>
          </a:p>
          <a:p>
            <a:r>
              <a:rPr lang="en-GB" dirty="0" smtClean="0"/>
              <a:t>40% of breast cancers are obesity related</a:t>
            </a:r>
          </a:p>
          <a:p>
            <a:r>
              <a:rPr lang="en-GB" dirty="0" smtClean="0"/>
              <a:t>Gut microbiome is important for response to immunotherapy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71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REACT Trial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Randomised to have COX 2 inhibitor –</a:t>
            </a:r>
            <a:r>
              <a:rPr lang="en-GB" dirty="0" err="1" smtClean="0"/>
              <a:t>Celocoxib</a:t>
            </a:r>
            <a:r>
              <a:rPr lang="en-GB" dirty="0" smtClean="0"/>
              <a:t> or placebo</a:t>
            </a:r>
          </a:p>
          <a:p>
            <a:r>
              <a:rPr lang="en-GB" dirty="0" smtClean="0"/>
              <a:t>2500 patients, 450 events</a:t>
            </a:r>
          </a:p>
          <a:p>
            <a:r>
              <a:rPr lang="en-GB" dirty="0" smtClean="0"/>
              <a:t>No difference between two groups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7565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reduction- Jack Cuzick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Half risk of cancer by losing 10kg if obese</a:t>
            </a:r>
          </a:p>
          <a:p>
            <a:r>
              <a:rPr lang="en-GB" dirty="0" smtClean="0"/>
              <a:t>19% of cancers caused by smoking</a:t>
            </a:r>
          </a:p>
          <a:p>
            <a:r>
              <a:rPr lang="en-GB" dirty="0" smtClean="0"/>
              <a:t>Relative risk reduction for low dose aspirin: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</a:t>
            </a:r>
            <a:r>
              <a:rPr lang="en-GB" sz="2400" dirty="0" smtClean="0"/>
              <a:t>0.6 colorectal cancer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0.9 breast cancer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0.5 oesophageal cancer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0.85 prostate cancer</a:t>
            </a:r>
          </a:p>
          <a:p>
            <a:r>
              <a:rPr lang="en-GB" dirty="0" smtClean="0"/>
              <a:t>IBIS I </a:t>
            </a:r>
            <a:r>
              <a:rPr lang="en-GB" dirty="0" err="1" smtClean="0"/>
              <a:t>tamoxifen</a:t>
            </a:r>
            <a:r>
              <a:rPr lang="en-GB" dirty="0" smtClean="0"/>
              <a:t> treat 59 women to prevent one breast cancer at 10 years. </a:t>
            </a:r>
          </a:p>
          <a:p>
            <a:r>
              <a:rPr lang="en-GB" dirty="0" smtClean="0"/>
              <a:t>SNPs becoming more important </a:t>
            </a:r>
          </a:p>
          <a:p>
            <a:r>
              <a:rPr lang="en-GB" dirty="0" err="1" smtClean="0"/>
              <a:t>Tyrer</a:t>
            </a:r>
            <a:r>
              <a:rPr lang="en-GB" dirty="0" smtClean="0"/>
              <a:t>-Cuzick version 8 – free download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575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Generations Study - </a:t>
            </a:r>
            <a:r>
              <a:rPr lang="en-GB" dirty="0" err="1" smtClean="0"/>
              <a:t>Swerdlow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100,000 women, 40 year follow-up</a:t>
            </a:r>
          </a:p>
          <a:p>
            <a:r>
              <a:rPr lang="en-GB" dirty="0" smtClean="0"/>
              <a:t>Lots of blood samples and questionnaires</a:t>
            </a:r>
          </a:p>
          <a:p>
            <a:r>
              <a:rPr lang="en-GB" dirty="0" smtClean="0"/>
              <a:t>6000 had breast cancer before they started</a:t>
            </a:r>
          </a:p>
          <a:p>
            <a:r>
              <a:rPr lang="en-GB" dirty="0" smtClean="0"/>
              <a:t>2500 have developed it after joining</a:t>
            </a:r>
          </a:p>
          <a:p>
            <a:r>
              <a:rPr lang="en-GB" dirty="0" smtClean="0"/>
              <a:t>Age at </a:t>
            </a:r>
            <a:r>
              <a:rPr lang="en-GB" dirty="0" err="1" smtClean="0"/>
              <a:t>thelarche</a:t>
            </a:r>
            <a:r>
              <a:rPr lang="en-GB" dirty="0" smtClean="0"/>
              <a:t> more important </a:t>
            </a:r>
            <a:r>
              <a:rPr lang="en-GB" dirty="0" err="1" smtClean="0"/>
              <a:t>tham</a:t>
            </a:r>
            <a:r>
              <a:rPr lang="en-GB" dirty="0" smtClean="0"/>
              <a:t> menarche</a:t>
            </a:r>
          </a:p>
          <a:p>
            <a:r>
              <a:rPr lang="en-GB" dirty="0" smtClean="0"/>
              <a:t>Risk of DXT (</a:t>
            </a:r>
            <a:r>
              <a:rPr lang="en-GB" dirty="0" err="1" smtClean="0"/>
              <a:t>Hodgkins</a:t>
            </a:r>
            <a:r>
              <a:rPr lang="en-GB" dirty="0" smtClean="0"/>
              <a:t>) 5x higher risk if given within 6 months of menarche rather than within 10 years</a:t>
            </a:r>
          </a:p>
          <a:p>
            <a:r>
              <a:rPr lang="en-GB" dirty="0" smtClean="0"/>
              <a:t>HRT (uses actual usage rather than current like other studies) No risk for oestrogen only. 2.7x for 10 years of combined HRT.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9958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Gene testing Royal Marsden in new breast cancers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Criteria: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</a:t>
            </a:r>
            <a:r>
              <a:rPr lang="en-GB" sz="2400" dirty="0" smtClean="0"/>
              <a:t>&lt;=40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&lt;= 45 with first degree relative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Bilateral, both &lt; 60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Triple negative any age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Breast cancer and ovarian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Male</a:t>
            </a:r>
          </a:p>
          <a:p>
            <a:r>
              <a:rPr lang="en-GB" dirty="0" smtClean="0"/>
              <a:t>Gives 10.8 % BRCA positive rate</a:t>
            </a:r>
          </a:p>
          <a:p>
            <a:r>
              <a:rPr lang="en-GB" sz="3000" dirty="0" smtClean="0"/>
              <a:t>Clinicians order the gene testing after some training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869165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Lobular Cancer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Invasive lobular cancer is the 6</a:t>
            </a:r>
            <a:r>
              <a:rPr lang="en-GB" baseline="30000" dirty="0" smtClean="0"/>
              <a:t>th</a:t>
            </a:r>
            <a:r>
              <a:rPr lang="en-GB" dirty="0" smtClean="0"/>
              <a:t> most common cancer in women similar rate as Myeloma or </a:t>
            </a:r>
            <a:r>
              <a:rPr lang="en-GB" dirty="0" err="1" smtClean="0"/>
              <a:t>Hodgkins</a:t>
            </a:r>
            <a:endParaRPr lang="en-GB" dirty="0" smtClean="0"/>
          </a:p>
          <a:p>
            <a:r>
              <a:rPr lang="en-GB" dirty="0" smtClean="0"/>
              <a:t>94% ER positive, associated with HRT usage</a:t>
            </a:r>
          </a:p>
          <a:p>
            <a:r>
              <a:rPr lang="en-GB" dirty="0" smtClean="0"/>
              <a:t>14% PTEN mutation (3% for IDC)</a:t>
            </a:r>
          </a:p>
          <a:p>
            <a:r>
              <a:rPr lang="en-GB" dirty="0" smtClean="0"/>
              <a:t>FGFR4 looking to be a promising target</a:t>
            </a:r>
          </a:p>
          <a:p>
            <a:r>
              <a:rPr lang="en-GB" dirty="0" smtClean="0"/>
              <a:t>Long term prognosis worse, but only after 5 years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219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6064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hlinkClick r:id="rId2" tooltip="Breast cancer research and treatment."/>
              </a:rPr>
              <a:t>Breast Cancer Res Treat.</a:t>
            </a:r>
            <a:r>
              <a:rPr lang="en-GB" dirty="0" smtClean="0"/>
              <a:t> 2017 Sep;165(2):273-283. </a:t>
            </a:r>
            <a:r>
              <a:rPr lang="en-GB" dirty="0" err="1" smtClean="0"/>
              <a:t>doi</a:t>
            </a:r>
            <a:r>
              <a:rPr lang="en-GB" dirty="0" smtClean="0"/>
              <a:t>: 10.1007/s10549-017-4324-3. </a:t>
            </a:r>
            <a:r>
              <a:rPr lang="en-GB" dirty="0" err="1" smtClean="0"/>
              <a:t>Epub</a:t>
            </a:r>
            <a:r>
              <a:rPr lang="en-GB" dirty="0" smtClean="0"/>
              <a:t> 2017 Jun 6.</a:t>
            </a:r>
          </a:p>
          <a:p>
            <a:r>
              <a:rPr lang="en-GB" b="1" dirty="0" smtClean="0"/>
              <a:t>Meta-analysis of pre-operative magnetic resonance imaging (MRI) and surgical treatment for breast cancer.</a:t>
            </a:r>
          </a:p>
          <a:p>
            <a:r>
              <a:rPr lang="en-GB" dirty="0" err="1" smtClean="0">
                <a:hlinkClick r:id="rId3"/>
              </a:rPr>
              <a:t>Houssami</a:t>
            </a:r>
            <a:r>
              <a:rPr lang="en-GB" dirty="0" smtClean="0">
                <a:hlinkClick r:id="rId3"/>
              </a:rPr>
              <a:t> N</a:t>
            </a:r>
            <a:r>
              <a:rPr lang="en-GB" baseline="30000" dirty="0" smtClean="0"/>
              <a:t>1</a:t>
            </a:r>
            <a:r>
              <a:rPr lang="en-GB" dirty="0" smtClean="0"/>
              <a:t>, </a:t>
            </a:r>
            <a:r>
              <a:rPr lang="en-GB" dirty="0" smtClean="0">
                <a:hlinkClick r:id="rId4"/>
              </a:rPr>
              <a:t>Turner RM</a:t>
            </a:r>
            <a:r>
              <a:rPr lang="en-GB" baseline="30000" dirty="0" smtClean="0"/>
              <a:t>2</a:t>
            </a:r>
            <a:r>
              <a:rPr lang="en-GB" dirty="0" smtClean="0"/>
              <a:t>, </a:t>
            </a:r>
            <a:r>
              <a:rPr lang="en-GB" dirty="0" smtClean="0">
                <a:hlinkClick r:id="rId5"/>
              </a:rPr>
              <a:t>Morrow M</a:t>
            </a:r>
            <a:r>
              <a:rPr lang="en-GB" baseline="30000" dirty="0" smtClean="0"/>
              <a:t>3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2291973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CONCLUSIONS: </a:t>
            </a:r>
          </a:p>
          <a:p>
            <a:r>
              <a:rPr lang="en-GB" dirty="0" smtClean="0"/>
              <a:t>Pre-operative MRI is associated with increased odds of receiving ipsilateral mastectomy OR 1.39 and contralateral prophylactic mastectomy OR 1.91 as surgical treatment in newly diagnosed BC patients.</a:t>
            </a:r>
          </a:p>
          <a:p>
            <a:r>
              <a:rPr lang="en-GB" dirty="0" smtClean="0"/>
              <a:t>No effect on rates of re-excision, re-operation or positive margins.</a:t>
            </a:r>
          </a:p>
          <a:p>
            <a:r>
              <a:rPr lang="en-GB" dirty="0" smtClean="0"/>
              <a:t>_______________________________________________________________________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52922" y="3861048"/>
            <a:ext cx="83529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 smtClean="0">
                <a:hlinkClick r:id="rId6" tooltip="The British journal of surgery."/>
              </a:rPr>
              <a:t>Br J Surg.</a:t>
            </a:r>
            <a:r>
              <a:rPr lang="en-GB" dirty="0" smtClean="0"/>
              <a:t> 2015 Jul;102(8):883-93. </a:t>
            </a:r>
            <a:r>
              <a:rPr lang="en-GB" dirty="0" err="1" smtClean="0"/>
              <a:t>doi</a:t>
            </a:r>
            <a:r>
              <a:rPr lang="en-GB" dirty="0" smtClean="0"/>
              <a:t>: 10.1002/bjs.9797. </a:t>
            </a:r>
            <a:r>
              <a:rPr lang="en-GB" dirty="0" err="1" smtClean="0"/>
              <a:t>Epub</a:t>
            </a:r>
            <a:r>
              <a:rPr lang="en-GB" dirty="0" smtClean="0"/>
              <a:t> 2015 Apr 28.</a:t>
            </a:r>
          </a:p>
          <a:p>
            <a:r>
              <a:rPr lang="en-GB" b="1" dirty="0" smtClean="0"/>
              <a:t>Meta-analysis of the effect of preoperative breast MRI on the surgical management of ductal carcinoma in situ.</a:t>
            </a:r>
          </a:p>
          <a:p>
            <a:r>
              <a:rPr lang="en-GB" dirty="0" err="1" smtClean="0">
                <a:hlinkClick r:id="rId7"/>
              </a:rPr>
              <a:t>Fancellu</a:t>
            </a:r>
            <a:r>
              <a:rPr lang="en-GB" dirty="0" smtClean="0">
                <a:hlinkClick r:id="rId7"/>
              </a:rPr>
              <a:t> A</a:t>
            </a:r>
            <a:r>
              <a:rPr lang="en-GB" baseline="30000" dirty="0" smtClean="0"/>
              <a:t>1</a:t>
            </a:r>
            <a:r>
              <a:rPr lang="en-GB" dirty="0" smtClean="0"/>
              <a:t>, </a:t>
            </a:r>
            <a:r>
              <a:rPr lang="en-GB" dirty="0" smtClean="0">
                <a:hlinkClick r:id="rId8"/>
              </a:rPr>
              <a:t>Turner RM</a:t>
            </a:r>
            <a:r>
              <a:rPr lang="en-GB" baseline="30000" dirty="0" smtClean="0"/>
              <a:t>2</a:t>
            </a:r>
            <a:r>
              <a:rPr lang="en-GB" dirty="0" smtClean="0"/>
              <a:t>, </a:t>
            </a:r>
            <a:r>
              <a:rPr lang="en-GB" dirty="0" smtClean="0">
                <a:hlinkClick r:id="rId9"/>
              </a:rPr>
              <a:t>Dixon JM</a:t>
            </a:r>
            <a:r>
              <a:rPr lang="en-GB" baseline="30000" dirty="0" smtClean="0"/>
              <a:t>3</a:t>
            </a:r>
            <a:r>
              <a:rPr lang="en-GB" dirty="0" smtClean="0"/>
              <a:t>, </a:t>
            </a:r>
            <a:r>
              <a:rPr lang="en-GB" dirty="0" smtClean="0">
                <a:hlinkClick r:id="rId10"/>
              </a:rPr>
              <a:t>Pinna A</a:t>
            </a:r>
            <a:r>
              <a:rPr lang="en-GB" baseline="30000" dirty="0" smtClean="0"/>
              <a:t>1</a:t>
            </a:r>
            <a:r>
              <a:rPr lang="en-GB" dirty="0" smtClean="0"/>
              <a:t>, </a:t>
            </a:r>
            <a:r>
              <a:rPr lang="en-GB" dirty="0" err="1" smtClean="0">
                <a:hlinkClick r:id="rId11"/>
              </a:rPr>
              <a:t>Cottu</a:t>
            </a:r>
            <a:r>
              <a:rPr lang="en-GB" dirty="0" smtClean="0">
                <a:hlinkClick r:id="rId11"/>
              </a:rPr>
              <a:t> P</a:t>
            </a:r>
            <a:r>
              <a:rPr lang="en-GB" baseline="30000" dirty="0" smtClean="0"/>
              <a:t>1</a:t>
            </a:r>
            <a:r>
              <a:rPr lang="en-GB" dirty="0" smtClean="0"/>
              <a:t>, </a:t>
            </a:r>
            <a:r>
              <a:rPr lang="en-GB" dirty="0" err="1" smtClean="0">
                <a:hlinkClick r:id="rId12"/>
              </a:rPr>
              <a:t>Houssami</a:t>
            </a:r>
            <a:r>
              <a:rPr lang="en-GB" dirty="0" smtClean="0">
                <a:hlinkClick r:id="rId12"/>
              </a:rPr>
              <a:t> N</a:t>
            </a:r>
            <a:r>
              <a:rPr lang="en-GB" baseline="30000" dirty="0" smtClean="0"/>
              <a:t>4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52922" y="5445224"/>
            <a:ext cx="83955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CONCLUSION: </a:t>
            </a:r>
          </a:p>
          <a:p>
            <a:r>
              <a:rPr lang="en-GB" dirty="0" smtClean="0"/>
              <a:t>Preoperative MRI in women with DCIS is not associated with improvement in surgical outcomes. Mastectomy rates not changed by MR.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508104" y="279569"/>
            <a:ext cx="319774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Pre-op MRI</a:t>
            </a:r>
          </a:p>
          <a:p>
            <a:r>
              <a:rPr lang="en-GB" sz="2800" dirty="0" smtClean="0"/>
              <a:t>Prof Ulrich Bick</a:t>
            </a:r>
          </a:p>
          <a:p>
            <a:r>
              <a:rPr lang="en-GB" sz="2800" dirty="0" smtClean="0"/>
              <a:t>Radiologist Berlin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09548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Prognosis is based on Metastases not local disease</a:t>
            </a:r>
          </a:p>
          <a:p>
            <a:r>
              <a:rPr lang="en-GB" dirty="0" smtClean="0"/>
              <a:t>Very low local recurrence rates anyway</a:t>
            </a:r>
          </a:p>
          <a:p>
            <a:r>
              <a:rPr lang="en-GB" dirty="0" smtClean="0"/>
              <a:t>Specificity for MRI is very low for &lt;5mm lesions</a:t>
            </a:r>
          </a:p>
          <a:p>
            <a:r>
              <a:rPr lang="en-GB" dirty="0" smtClean="0"/>
              <a:t>MRI can’t reliably differentiate between relevant and non-relevant disease – picks up a higher % of low grade cancers</a:t>
            </a:r>
            <a:endParaRPr lang="en-GB" dirty="0"/>
          </a:p>
        </p:txBody>
      </p:sp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Pre-op MRI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256539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Pre-op MRI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Canadian study 2015 JAMA  </a:t>
            </a:r>
            <a:r>
              <a:rPr lang="en-GB" dirty="0" err="1" smtClean="0"/>
              <a:t>Arnaout</a:t>
            </a:r>
            <a:r>
              <a:rPr lang="en-GB" dirty="0" smtClean="0"/>
              <a:t> et al</a:t>
            </a:r>
          </a:p>
          <a:p>
            <a:r>
              <a:rPr lang="en-GB" dirty="0" smtClean="0"/>
              <a:t>MR increases risk of: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Post diagnostic imaging  OR 2.09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Post diagnostic biopsies  OR 1.74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Post diagnostic staging    OR 1.51</a:t>
            </a:r>
          </a:p>
          <a:p>
            <a:pPr marL="0" indent="0">
              <a:buNone/>
            </a:pPr>
            <a:r>
              <a:rPr lang="en-GB" dirty="0" smtClean="0"/>
              <a:t>       Mastectomy                      OR 1.73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Contralateral mastectomy  OR 1.48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Greater than 30 day wait for surgery  OR 2.52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652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POETIC Trial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Multicentre, phase III, randomised trial for post menopausal women with ER/PR positive invasive breast cancer to determine whether 2 weeks of perioperative aromatase inhibitor  before and after surgery improves outcome.</a:t>
            </a:r>
          </a:p>
          <a:p>
            <a:r>
              <a:rPr lang="en-GB" dirty="0" smtClean="0"/>
              <a:t>Diagnostic </a:t>
            </a:r>
            <a:r>
              <a:rPr lang="en-GB" dirty="0"/>
              <a:t>c</a:t>
            </a:r>
            <a:r>
              <a:rPr lang="en-GB" dirty="0" smtClean="0"/>
              <a:t>ore biopsy compared with surgical specimen particularly for Ki67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00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POETIC Trial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Primary outcome – time to recurrence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Slight numerical advantage, but not</a:t>
            </a:r>
          </a:p>
          <a:p>
            <a:pPr marL="0" indent="0">
              <a:buNone/>
            </a:pPr>
            <a:r>
              <a:rPr lang="en-GB" dirty="0" smtClean="0"/>
              <a:t>    statistically significant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Prognostic information on change in Ki67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328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POETIC Trial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674494"/>
              </p:ext>
            </p:extLst>
          </p:nvPr>
        </p:nvGraphicFramePr>
        <p:xfrm>
          <a:off x="1524000" y="1397000"/>
          <a:ext cx="6720408" cy="4264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102"/>
                <a:gridCol w="1680102"/>
                <a:gridCol w="1680102"/>
                <a:gridCol w="1680102"/>
              </a:tblGrid>
              <a:tr h="1066062"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Ki67</a:t>
                      </a:r>
                      <a:endParaRPr lang="en-GB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Diagnostic Core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Operative Core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Recurrence Rate</a:t>
                      </a:r>
                      <a:endParaRPr lang="en-GB" sz="2400" dirty="0"/>
                    </a:p>
                  </a:txBody>
                  <a:tcPr anchor="ctr"/>
                </a:tc>
              </a:tr>
              <a:tr h="106606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High</a:t>
                      </a:r>
                      <a:endParaRPr lang="en-GB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High</a:t>
                      </a:r>
                      <a:endParaRPr lang="en-GB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19%</a:t>
                      </a:r>
                      <a:endParaRPr lang="en-GB" sz="2800" dirty="0"/>
                    </a:p>
                  </a:txBody>
                  <a:tcPr anchor="ctr"/>
                </a:tc>
              </a:tr>
              <a:tr h="106606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High</a:t>
                      </a:r>
                      <a:endParaRPr lang="en-GB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Low</a:t>
                      </a:r>
                      <a:endParaRPr lang="en-GB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9%</a:t>
                      </a:r>
                      <a:endParaRPr lang="en-GB" sz="2800" dirty="0"/>
                    </a:p>
                  </a:txBody>
                  <a:tcPr anchor="ctr"/>
                </a:tc>
              </a:tr>
              <a:tr h="1066062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Low</a:t>
                      </a:r>
                      <a:endParaRPr lang="en-GB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Low</a:t>
                      </a:r>
                      <a:endParaRPr lang="en-GB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4%</a:t>
                      </a:r>
                      <a:endParaRPr lang="en-GB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136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POSH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Over 3000 women  recruited between 2000 and 2008 who were 40 or younger at diagnosis of breast cancer.</a:t>
            </a:r>
          </a:p>
          <a:p>
            <a:r>
              <a:rPr lang="en-GB" dirty="0" smtClean="0"/>
              <a:t>Prospective cohort study – no interventions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478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POSH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Weight -54% healthy, 27% overweight, 19% obese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Obese more likely to have a larger cancer, a grade 3 cancer and nodal spread.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66% had no family history of breast cancer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263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POSH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Most Gene tested.</a:t>
            </a:r>
          </a:p>
          <a:p>
            <a:r>
              <a:rPr lang="en-GB" dirty="0" smtClean="0"/>
              <a:t>201 (8%) BRCA1 mutation</a:t>
            </a:r>
          </a:p>
          <a:p>
            <a:r>
              <a:rPr lang="en-GB" dirty="0" smtClean="0"/>
              <a:t>136 (4%) BRCA2 mutation</a:t>
            </a:r>
          </a:p>
          <a:p>
            <a:r>
              <a:rPr lang="en-GB" dirty="0" smtClean="0"/>
              <a:t>2,396 (88%) No mutation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2684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POSH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Median 8.2 year follow-up</a:t>
            </a:r>
          </a:p>
          <a:p>
            <a:r>
              <a:rPr lang="en-GB" dirty="0" smtClean="0"/>
              <a:t>No difference in survival between gene carriers and non gene carriers at any time point</a:t>
            </a:r>
          </a:p>
          <a:p>
            <a:r>
              <a:rPr lang="en-GB" dirty="0" smtClean="0"/>
              <a:t>Irrespective of whether had bilateral mastectomy (21 gene carriers and 10 non gene carriers)</a:t>
            </a:r>
          </a:p>
          <a:p>
            <a:r>
              <a:rPr lang="en-GB" dirty="0" smtClean="0"/>
              <a:t>Slight benefit in survival for gene carriers who are triple negative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1319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OlympiAD</a:t>
            </a:r>
            <a:r>
              <a:rPr lang="en-GB" dirty="0" smtClean="0"/>
              <a:t> Trial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PARP inhibitor -  </a:t>
            </a:r>
            <a:r>
              <a:rPr lang="en-GB" dirty="0" err="1" smtClean="0"/>
              <a:t>olaparib</a:t>
            </a:r>
            <a:endParaRPr lang="en-GB" dirty="0" smtClean="0"/>
          </a:p>
          <a:p>
            <a:r>
              <a:rPr lang="en-GB" dirty="0" smtClean="0"/>
              <a:t>300 women with advanced breast cancer and BRCA mutations, HER2 negative</a:t>
            </a:r>
          </a:p>
          <a:p>
            <a:r>
              <a:rPr lang="en-GB" dirty="0" smtClean="0"/>
              <a:t>Either </a:t>
            </a:r>
            <a:r>
              <a:rPr lang="en-GB" dirty="0" err="1" smtClean="0"/>
              <a:t>olaparib</a:t>
            </a:r>
            <a:r>
              <a:rPr lang="en-GB" dirty="0" smtClean="0"/>
              <a:t> orally or standard chemotherapy</a:t>
            </a:r>
          </a:p>
          <a:p>
            <a:r>
              <a:rPr lang="en-GB" dirty="0" err="1" smtClean="0"/>
              <a:t>Olaparib</a:t>
            </a:r>
            <a:r>
              <a:rPr lang="en-GB" dirty="0" smtClean="0"/>
              <a:t> reduced the risk of progression by 42%, delaying progression by 3 months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8911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875</Words>
  <Application>Microsoft Office PowerPoint</Application>
  <PresentationFormat>On-screen Show (4:3)</PresentationFormat>
  <Paragraphs>123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1st UK Interdisciplinary Breast Cancer Symposium</vt:lpstr>
      <vt:lpstr>POETIC Trial</vt:lpstr>
      <vt:lpstr>POETIC Trial</vt:lpstr>
      <vt:lpstr>POETIC Trial</vt:lpstr>
      <vt:lpstr>POSH Study</vt:lpstr>
      <vt:lpstr>POSH Study</vt:lpstr>
      <vt:lpstr>POSH Study</vt:lpstr>
      <vt:lpstr>POSH Study</vt:lpstr>
      <vt:lpstr>OlympiAD Trial</vt:lpstr>
      <vt:lpstr>Miscellaneous</vt:lpstr>
      <vt:lpstr>REACT Trial</vt:lpstr>
      <vt:lpstr>Risk reduction- Jack Cuzick</vt:lpstr>
      <vt:lpstr>Generations Study - Swerdlow</vt:lpstr>
      <vt:lpstr>Gene testing Royal Marsden in new breast cancers</vt:lpstr>
      <vt:lpstr>Lobular Cancer</vt:lpstr>
      <vt:lpstr>PowerPoint Presentation</vt:lpstr>
      <vt:lpstr>Pre-op MRI</vt:lpstr>
      <vt:lpstr>Pre-op MRI</vt:lpstr>
    </vt:vector>
  </TitlesOfParts>
  <Company>NBT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UK Interdisciplinary Breast Cancer Symposium</dc:title>
  <dc:creator>Mike Shere</dc:creator>
  <cp:lastModifiedBy>Dunderdale, Helen</cp:lastModifiedBy>
  <cp:revision>21</cp:revision>
  <dcterms:created xsi:type="dcterms:W3CDTF">2018-01-28T10:03:05Z</dcterms:created>
  <dcterms:modified xsi:type="dcterms:W3CDTF">2018-02-01T12:55:36Z</dcterms:modified>
</cp:coreProperties>
</file>