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68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ctr" defTabSz="18759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914" y="1500"/>
      </p:cViewPr>
      <p:guideLst>
        <p:guide orient="horz" pos="13480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2700" b="0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GB" sz="2700" b="0" i="0" u="none" strike="noStrike">
                <a:solidFill>
                  <a:srgbClr val="000000"/>
                </a:solidFill>
                <a:latin typeface="Helvetica"/>
              </a:rPr>
              <a:t>Latest histology post RFA</a:t>
            </a:r>
          </a:p>
        </c:rich>
      </c:tx>
      <c:layout>
        <c:manualLayout>
          <c:xMode val="edge"/>
          <c:yMode val="edge"/>
          <c:x val="0.58840700000000001"/>
          <c:y val="0"/>
          <c:w val="0.247115"/>
          <c:h val="0.105965"/>
        </c:manualLayout>
      </c:layout>
      <c:overlay val="1"/>
      <c:spPr>
        <a:noFill/>
        <a:effectLst/>
      </c:spPr>
    </c:title>
    <c:autoTitleDeleted val="0"/>
    <c:view3D>
      <c:rotX val="80"/>
      <c:hPercent val="55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23929"/>
          <c:y val="0.105965"/>
          <c:w val="0.571071"/>
          <c:h val="0.88153499999999996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explosion val="9"/>
          <c:dPt>
            <c:idx val="0"/>
            <c:bubble3D val="0"/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Lbls>
            <c:numFmt formatCode="#,##0%" sourceLinked="0"/>
            <c:txPr>
              <a:bodyPr/>
              <a:lstStyle/>
              <a:p>
                <a:pPr>
                  <a:defRPr sz="3200" b="0" i="0" u="none" strike="noStrike">
                    <a:solidFill>
                      <a:srgbClr val="FFFFFF"/>
                    </a:solidFill>
                    <a:effectLst>
                      <a:outerShdw blurRad="63500" dist="38100" dir="5273901" algn="tl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Progression</c:v>
                </c:pt>
                <c:pt idx="1">
                  <c:v>Regression</c:v>
                </c:pt>
                <c:pt idx="2">
                  <c:v>Static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</c:v>
                </c:pt>
                <c:pt idx="1">
                  <c:v>49</c:v>
                </c:pt>
                <c:pt idx="2">
                  <c:v>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2"/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explosion val="9"/>
          <c:dPt>
            <c:idx val="0"/>
            <c:bubble3D val="0"/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Lbls>
            <c:numFmt formatCode="#,##0%" sourceLinked="0"/>
            <c:txPr>
              <a:bodyPr/>
              <a:lstStyle/>
              <a:p>
                <a:pPr>
                  <a:defRPr sz="3200" b="0" i="0" u="none" strike="noStrike">
                    <a:solidFill>
                      <a:srgbClr val="FFFFFF"/>
                    </a:solidFill>
                    <a:effectLst>
                      <a:outerShdw blurRad="63500" dist="38100" dir="5273901" algn="tl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Progression</c:v>
                </c:pt>
                <c:pt idx="1">
                  <c:v>Regression</c:v>
                </c:pt>
                <c:pt idx="2">
                  <c:v>Static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7.8947000000000003E-2</c:v>
                </c:pt>
                <c:pt idx="1">
                  <c:v>0.81578899999999999</c:v>
                </c:pt>
                <c:pt idx="2">
                  <c:v>0.105263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28059000000000001"/>
          <c:w val="0.29781999999999997"/>
          <c:h val="0.214903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4700" b="0" i="0" u="none" strike="noStrike">
              <a:solidFill>
                <a:srgbClr val="000000"/>
              </a:solidFill>
              <a:latin typeface="Helvetica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2700" b="0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GB" sz="2700" b="0" i="0" u="none" strike="noStrike">
                <a:solidFill>
                  <a:srgbClr val="000000"/>
                </a:solidFill>
                <a:latin typeface="Helvetica"/>
              </a:rPr>
              <a:t>First histology post RFA</a:t>
            </a:r>
          </a:p>
        </c:rich>
      </c:tx>
      <c:layout>
        <c:manualLayout>
          <c:xMode val="edge"/>
          <c:yMode val="edge"/>
          <c:x val="0.286829"/>
          <c:y val="0"/>
          <c:w val="0.426342"/>
          <c:h val="0.11316"/>
        </c:manualLayout>
      </c:layout>
      <c:overlay val="1"/>
      <c:spPr>
        <a:noFill/>
        <a:effectLst/>
      </c:spPr>
    </c:title>
    <c:autoTitleDeleted val="0"/>
    <c:view3D>
      <c:rotX val="80"/>
      <c:hPercent val="55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0.11316"/>
          <c:w val="0.99"/>
          <c:h val="0.87434000000000001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explosion val="15"/>
          <c:dPt>
            <c:idx val="0"/>
            <c:bubble3D val="0"/>
          </c:dPt>
          <c:dPt>
            <c:idx val="1"/>
            <c:bubble3D val="0"/>
            <c:explosion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Pt>
            <c:idx val="2"/>
            <c:bubble3D val="0"/>
            <c:explosion val="13"/>
            <c:spPr>
              <a:blipFill rotWithShape="1">
                <a:blip xmlns:r="http://schemas.openxmlformats.org/officeDocument/2006/relationships" r:embed="rId3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Lbls>
            <c:numFmt formatCode="#,##0%" sourceLinked="0"/>
            <c:txPr>
              <a:bodyPr/>
              <a:lstStyle/>
              <a:p>
                <a:pPr>
                  <a:defRPr sz="3200" b="0" i="0" u="none" strike="noStrike">
                    <a:solidFill>
                      <a:srgbClr val="FFFFFF"/>
                    </a:solidFill>
                    <a:effectLst>
                      <a:outerShdw blurRad="63500" dist="38100" dir="5273901" algn="tl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Progression</c:v>
                </c:pt>
                <c:pt idx="1">
                  <c:v>Regression</c:v>
                </c:pt>
                <c:pt idx="2">
                  <c:v>Static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</c:v>
                </c:pt>
                <c:pt idx="1">
                  <c:v>63</c:v>
                </c:pt>
                <c:pt idx="2">
                  <c:v>12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2"/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explosion val="15"/>
          <c:dPt>
            <c:idx val="0"/>
            <c:bubble3D val="0"/>
          </c:dPt>
          <c:dPt>
            <c:idx val="1"/>
            <c:bubble3D val="0"/>
            <c:explosion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Pt>
            <c:idx val="2"/>
            <c:bubble3D val="0"/>
            <c:explosion val="13"/>
            <c:spPr>
              <a:blipFill rotWithShape="1">
                <a:blip xmlns:r="http://schemas.openxmlformats.org/officeDocument/2006/relationships" r:embed="rId3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</c:dPt>
          <c:dLbls>
            <c:numFmt formatCode="#,##0%" sourceLinked="0"/>
            <c:txPr>
              <a:bodyPr/>
              <a:lstStyle/>
              <a:p>
                <a:pPr>
                  <a:defRPr sz="3200" b="0" i="0" u="none" strike="noStrike">
                    <a:solidFill>
                      <a:srgbClr val="FFFFFF"/>
                    </a:solidFill>
                    <a:effectLst>
                      <a:outerShdw blurRad="63500" dist="38100" dir="5273901" algn="tl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Progression</c:v>
                </c:pt>
                <c:pt idx="1">
                  <c:v>Regression</c:v>
                </c:pt>
                <c:pt idx="2">
                  <c:v>Static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0.04</c:v>
                </c:pt>
                <c:pt idx="1">
                  <c:v>0.8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4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79652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1pPr>
    <a:lvl2pPr indent="2286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2pPr>
    <a:lvl3pPr indent="4572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3pPr>
    <a:lvl4pPr indent="6858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4pPr>
    <a:lvl5pPr indent="9144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5pPr>
    <a:lvl6pPr indent="11430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6pPr>
    <a:lvl7pPr indent="13716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7pPr>
    <a:lvl8pPr indent="16002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8pPr>
    <a:lvl9pPr indent="1828800" defTabSz="1468160" latinLnBrk="0">
      <a:lnSpc>
        <a:spcPct val="125000"/>
      </a:lnSpc>
      <a:defRPr sz="103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2957029" y="25950578"/>
            <a:ext cx="24365918" cy="35116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2957029" y="29587632"/>
            <a:ext cx="24365918" cy="279049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2957029" y="17328255"/>
            <a:ext cx="24365918" cy="8152015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217771" y="10932059"/>
            <a:ext cx="12419522" cy="9845125"/>
          </a:xfrm>
          <a:prstGeom prst="rect">
            <a:avLst/>
          </a:prstGeom>
        </p:spPr>
        <p:txBody>
          <a:bodyPr/>
          <a:lstStyle>
            <a:lvl1pPr>
              <a:defRPr sz="25700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2217771" y="21122079"/>
            <a:ext cx="12419522" cy="1012731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2217771" y="10461752"/>
            <a:ext cx="25844433" cy="533016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2217771" y="10461752"/>
            <a:ext cx="25844433" cy="533016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half" idx="1"/>
          </p:nvPr>
        </p:nvSpPr>
        <p:spPr>
          <a:xfrm>
            <a:off x="2217771" y="15791916"/>
            <a:ext cx="25844433" cy="15520181"/>
          </a:xfrm>
          <a:prstGeom prst="rect">
            <a:avLst/>
          </a:prstGeom>
        </p:spPr>
        <p:txBody>
          <a:bodyPr anchor="ctr"/>
          <a:lstStyle>
            <a:lvl1pPr marL="1903168" indent="-1903168" algn="l">
              <a:spcBef>
                <a:spcPts val="13400"/>
              </a:spcBef>
              <a:buSzPct val="75000"/>
              <a:buChar char="•"/>
              <a:defRPr sz="15400"/>
            </a:lvl1pPr>
            <a:lvl2pPr marL="3330540" indent="-1903168" algn="l">
              <a:spcBef>
                <a:spcPts val="13400"/>
              </a:spcBef>
              <a:buSzPct val="75000"/>
              <a:buChar char="•"/>
              <a:defRPr sz="15400"/>
            </a:lvl2pPr>
            <a:lvl3pPr marL="4757918" indent="-1903163" algn="l">
              <a:spcBef>
                <a:spcPts val="13400"/>
              </a:spcBef>
              <a:buSzPct val="75000"/>
              <a:buChar char="•"/>
              <a:defRPr sz="15400"/>
            </a:lvl3pPr>
            <a:lvl4pPr marL="6185298" indent="-1903163" algn="l">
              <a:spcBef>
                <a:spcPts val="13400"/>
              </a:spcBef>
              <a:buSzPct val="75000"/>
              <a:buChar char="•"/>
              <a:defRPr sz="15400"/>
            </a:lvl4pPr>
            <a:lvl5pPr marL="7612675" indent="-1903162" algn="l">
              <a:spcBef>
                <a:spcPts val="13400"/>
              </a:spcBef>
              <a:buSzPct val="75000"/>
              <a:buChar char="•"/>
              <a:defRPr sz="1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2217771" y="10461752"/>
            <a:ext cx="25844433" cy="533016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2217771" y="15791916"/>
            <a:ext cx="12419522" cy="15520181"/>
          </a:xfrm>
          <a:prstGeom prst="rect">
            <a:avLst/>
          </a:prstGeom>
        </p:spPr>
        <p:txBody>
          <a:bodyPr anchor="ctr"/>
          <a:lstStyle>
            <a:lvl1pPr marL="1415725" indent="-1415725" algn="l">
              <a:spcBef>
                <a:spcPts val="10200"/>
              </a:spcBef>
              <a:buSzPct val="75000"/>
              <a:buChar char="•"/>
              <a:defRPr sz="11600"/>
            </a:lvl1pPr>
            <a:lvl2pPr marL="2516845" indent="-1415725" algn="l">
              <a:spcBef>
                <a:spcPts val="10200"/>
              </a:spcBef>
              <a:buSzPct val="75000"/>
              <a:buChar char="•"/>
              <a:defRPr sz="11600"/>
            </a:lvl2pPr>
            <a:lvl3pPr marL="3617960" indent="-1415725" algn="l">
              <a:spcBef>
                <a:spcPts val="10200"/>
              </a:spcBef>
              <a:buSzPct val="75000"/>
              <a:buChar char="•"/>
              <a:defRPr sz="11600"/>
            </a:lvl3pPr>
            <a:lvl4pPr marL="4719080" indent="-1415719" algn="l">
              <a:spcBef>
                <a:spcPts val="10200"/>
              </a:spcBef>
              <a:buSzPct val="75000"/>
              <a:buChar char="•"/>
              <a:defRPr sz="11600"/>
            </a:lvl4pPr>
            <a:lvl5pPr marL="5820200" indent="-1415719" algn="l">
              <a:spcBef>
                <a:spcPts val="10200"/>
              </a:spcBef>
              <a:buSzPct val="7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2217771" y="12499754"/>
            <a:ext cx="25844433" cy="17809017"/>
          </a:xfrm>
          <a:prstGeom prst="rect">
            <a:avLst/>
          </a:prstGeom>
        </p:spPr>
        <p:txBody>
          <a:bodyPr anchor="ctr"/>
          <a:lstStyle>
            <a:lvl1pPr marL="1903168" indent="-1903168" algn="l">
              <a:spcBef>
                <a:spcPts val="13400"/>
              </a:spcBef>
              <a:buSzPct val="75000"/>
              <a:buChar char="•"/>
              <a:defRPr sz="15400"/>
            </a:lvl1pPr>
            <a:lvl2pPr marL="3330540" indent="-1903168" algn="l">
              <a:spcBef>
                <a:spcPts val="13400"/>
              </a:spcBef>
              <a:buSzPct val="75000"/>
              <a:buChar char="•"/>
              <a:defRPr sz="15400"/>
            </a:lvl2pPr>
            <a:lvl3pPr marL="4757918" indent="-1903163" algn="l">
              <a:spcBef>
                <a:spcPts val="13400"/>
              </a:spcBef>
              <a:buSzPct val="75000"/>
              <a:buChar char="•"/>
              <a:defRPr sz="15400"/>
            </a:lvl3pPr>
            <a:lvl4pPr marL="6185298" indent="-1903163" algn="l">
              <a:spcBef>
                <a:spcPts val="13400"/>
              </a:spcBef>
              <a:buSzPct val="75000"/>
              <a:buChar char="•"/>
              <a:defRPr sz="15400"/>
            </a:lvl4pPr>
            <a:lvl5pPr marL="7612675" indent="-1903162" algn="l">
              <a:spcBef>
                <a:spcPts val="13400"/>
              </a:spcBef>
              <a:buSzPct val="75000"/>
              <a:buChar char="•"/>
              <a:defRPr sz="1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957029" y="13409018"/>
            <a:ext cx="24365918" cy="8152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957029" y="21780510"/>
            <a:ext cx="24365918" cy="2790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20843560" y="39231902"/>
            <a:ext cx="857094" cy="890521"/>
          </a:xfrm>
          <a:prstGeom prst="rect">
            <a:avLst/>
          </a:prstGeom>
          <a:ln w="12700">
            <a:miter lim="400000"/>
          </a:ln>
        </p:spPr>
        <p:txBody>
          <a:bodyPr wrap="none" lIns="146809" tIns="146809" rIns="146809" bIns="146809" anchor="ctr">
            <a:spAutoFit/>
          </a:bodyPr>
          <a:lstStyle>
            <a:lvl1pPr algn="r">
              <a:defRPr sz="39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8802155" marR="0" indent="-1665264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10229533" marR="0" indent="-1665264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11656923" marR="0" indent="-1665264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13084300" marR="0" indent="-1665273" algn="ct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35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18759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ubTitle" sz="quarter" idx="1"/>
          </p:nvPr>
        </p:nvSpPr>
        <p:spPr>
          <a:xfrm>
            <a:off x="396281" y="7269750"/>
            <a:ext cx="14695043" cy="6784767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1784051" lvl="1" indent="-269330" algn="l" defTabSz="1255445">
              <a:lnSpc>
                <a:spcPct val="90000"/>
              </a:lnSpc>
              <a:buSzPct val="100000"/>
              <a:buChar char="•"/>
              <a:defRPr sz="686"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marL="1784051" lvl="1" indent="-269330" algn="l" defTabSz="1255445">
              <a:lnSpc>
                <a:spcPct val="90000"/>
              </a:lnSpc>
              <a:buSzPct val="100000"/>
              <a:buChar char="•"/>
              <a:defRPr sz="686"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l" defTabSz="1228154">
              <a:lnSpc>
                <a:spcPts val="8400"/>
              </a:lnSpc>
              <a:spcBef>
                <a:spcPts val="2700"/>
              </a:spcBef>
              <a:defRPr sz="3038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Radiofrequency ablation (RFA) is a endoscopic technique used in the management of  Dysplastic Barretts oesophagus (HALO therapy). It can cause compete regression or prevent disease progression which would then require radical treatment. RFA applies a bipolar current causing coagulative necrosis to oesophageal mucosa, eradicating dysplasia in 79-100% of patients and T1a early oesophageal cancers in 81-92%.</a:t>
            </a:r>
          </a:p>
        </p:txBody>
      </p:sp>
      <p:sp>
        <p:nvSpPr>
          <p:cNvPr id="111" name="Shape 111"/>
          <p:cNvSpPr/>
          <p:nvPr/>
        </p:nvSpPr>
        <p:spPr>
          <a:xfrm>
            <a:off x="5746104" y="4597244"/>
            <a:ext cx="21949390" cy="1489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2347" tIns="122347" rIns="122347" bIns="122347" anchor="ctr">
            <a:spAutoFit/>
          </a:bodyPr>
          <a:lstStyle/>
          <a:p>
            <a:pPr marR="1468160" defTabSz="1468160">
              <a:spcBef>
                <a:spcPts val="1600"/>
              </a:spcBef>
              <a:defRPr sz="3400" b="1">
                <a:latin typeface="+mj-lt"/>
                <a:ea typeface="+mj-ea"/>
                <a:cs typeface="+mj-cs"/>
                <a:sym typeface="Helvetica"/>
              </a:defRPr>
            </a:pPr>
            <a:r>
              <a:t>M.Boal; J. Batt; P. Wilkerson; D.R. Titcomb</a:t>
            </a:r>
          </a:p>
          <a:p>
            <a:pPr marR="1468160" defTabSz="1468160">
              <a:spcBef>
                <a:spcPts val="1600"/>
              </a:spcBef>
              <a:defRPr sz="3400">
                <a:latin typeface="+mj-lt"/>
                <a:ea typeface="+mj-ea"/>
                <a:cs typeface="+mj-cs"/>
                <a:sym typeface="Helvetica"/>
              </a:defRPr>
            </a:pPr>
            <a:r>
              <a:t>U H Bristol NHS Foundation Trust</a:t>
            </a:r>
          </a:p>
        </p:txBody>
      </p:sp>
      <p:sp>
        <p:nvSpPr>
          <p:cNvPr id="112" name="Shape 112"/>
          <p:cNvSpPr/>
          <p:nvPr/>
        </p:nvSpPr>
        <p:spPr>
          <a:xfrm>
            <a:off x="300896" y="1291608"/>
            <a:ext cx="29678184" cy="16129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 sz="19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  <a:p>
            <a:pPr>
              <a:defRPr sz="43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dirty="0"/>
              <a:t> The use of Radiofrequency Ablation (RFA) in the management of dysplastic </a:t>
            </a:r>
            <a:r>
              <a:rPr dirty="0" smtClean="0"/>
              <a:t>Barrett’s </a:t>
            </a:r>
            <a:r>
              <a:rPr dirty="0" err="1"/>
              <a:t>oesophagus</a:t>
            </a:r>
            <a:r>
              <a:rPr dirty="0"/>
              <a:t> - a hospital’s experience</a:t>
            </a:r>
          </a:p>
        </p:txBody>
      </p:sp>
      <p:sp>
        <p:nvSpPr>
          <p:cNvPr id="113" name="Shape 113"/>
          <p:cNvSpPr/>
          <p:nvPr/>
        </p:nvSpPr>
        <p:spPr>
          <a:xfrm>
            <a:off x="401208" y="7296344"/>
            <a:ext cx="14685189" cy="511176"/>
          </a:xfrm>
          <a:prstGeom prst="rect">
            <a:avLst/>
          </a:prstGeom>
          <a:blipFill>
            <a:blip r:embed="rId2"/>
          </a:blipFill>
          <a:ln w="3175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3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Introduction</a:t>
            </a:r>
          </a:p>
        </p:txBody>
      </p:sp>
      <p:sp>
        <p:nvSpPr>
          <p:cNvPr id="114" name="Shape 114"/>
          <p:cNvSpPr/>
          <p:nvPr/>
        </p:nvSpPr>
        <p:spPr>
          <a:xfrm>
            <a:off x="396283" y="26052540"/>
            <a:ext cx="13849082" cy="1205093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R="1057072" lvl="1" indent="528528" algn="l" defTabSz="1057072">
              <a:defRPr sz="7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  <a:p>
            <a:pPr marR="1057072" lvl="1" indent="528528" algn="l" defTabSz="1057072">
              <a:defRPr sz="700"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 algn="l" defTabSz="1174528">
              <a:lnSpc>
                <a:spcPts val="8000"/>
              </a:lnSpc>
              <a:spcBef>
                <a:spcPts val="2800"/>
              </a:spcBef>
              <a:defRPr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 total of 85 patients were followed up, 73 were male and 12 female. Median age at index procedure was 69 (range 45-91). </a:t>
            </a:r>
            <a:endParaRPr sz="800" dirty="0"/>
          </a:p>
          <a:p>
            <a:pPr algn="l" defTabSz="1174528">
              <a:lnSpc>
                <a:spcPts val="8000"/>
              </a:lnSpc>
              <a:spcBef>
                <a:spcPts val="2800"/>
              </a:spcBef>
              <a:defRPr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The data collected at this site showed that regression percentages were 82% (63/77) at the first histology after their first RFA procedure and 83% (49/59) of those who have had subsequent biopsies.</a:t>
            </a:r>
            <a:endParaRPr sz="800" dirty="0"/>
          </a:p>
          <a:p>
            <a:pPr algn="l" defTabSz="1174528">
              <a:lnSpc>
                <a:spcPts val="8000"/>
              </a:lnSpc>
              <a:spcBef>
                <a:spcPts val="2800"/>
              </a:spcBef>
              <a:defRPr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Those diagnosed with adenocarcinoma had a regression percentage of 93.3% (14/15), with one patient (6.7</a:t>
            </a:r>
            <a:r>
              <a:rPr dirty="0" smtClean="0"/>
              <a:t>%)</a:t>
            </a:r>
            <a:r>
              <a:rPr lang="en-GB" dirty="0" smtClean="0"/>
              <a:t> </a:t>
            </a:r>
            <a:r>
              <a:rPr dirty="0" smtClean="0"/>
              <a:t>progressing </a:t>
            </a:r>
            <a:r>
              <a:rPr dirty="0"/>
              <a:t>to more radical treatment. </a:t>
            </a:r>
            <a:endParaRPr sz="800" dirty="0"/>
          </a:p>
          <a:p>
            <a:pPr algn="l" defTabSz="1174528">
              <a:lnSpc>
                <a:spcPts val="8000"/>
              </a:lnSpc>
              <a:spcBef>
                <a:spcPts val="2800"/>
              </a:spcBef>
              <a:defRPr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Four patients in total went on to have more radical treatment.</a:t>
            </a:r>
            <a:br>
              <a:rPr dirty="0"/>
            </a:br>
            <a:endParaRPr dirty="0"/>
          </a:p>
        </p:txBody>
      </p:sp>
      <p:sp>
        <p:nvSpPr>
          <p:cNvPr id="115" name="Shape 115"/>
          <p:cNvSpPr/>
          <p:nvPr/>
        </p:nvSpPr>
        <p:spPr>
          <a:xfrm>
            <a:off x="15537440" y="7278306"/>
            <a:ext cx="14295868" cy="6784768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1" indent="332096" algn="l" defTabSz="848691"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lvl="1" indent="332096" algn="l" defTabSz="848691">
              <a:defRPr sz="8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algn="l" defTabSz="664192">
              <a:lnSpc>
                <a:spcPts val="4400"/>
              </a:lnSpc>
              <a:spcBef>
                <a:spcPts val="1600"/>
              </a:spcBef>
              <a:defRPr sz="3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aim was to assess rates of oesophageal high grade dysplasia progression/regression for patients who underwent RFA at one hospital.</a:t>
            </a:r>
            <a:endParaRPr sz="800"/>
          </a:p>
          <a:p>
            <a:pPr algn="l" defTabSz="664192">
              <a:lnSpc>
                <a:spcPts val="4400"/>
              </a:lnSpc>
              <a:spcBef>
                <a:spcPts val="1600"/>
              </a:spcBef>
              <a:defRPr sz="3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sample population, treated at a single cancer centre by 2 Consultant Upper Gi Surgeons, included those selected to undergo HALO therapy for oesophageal high grade dysplasia, excluding non-dysplastic and squamous dysplasia as per NICE and British Society of Gastroenterology (BSG) recommendations.</a:t>
            </a:r>
            <a:br/>
            <a:r>
              <a:t>Data was collected using patients’ case notes or electronic patient record between June 2011 to February 2018. Follow-up outcome data was collected after this period. MDT discussion, histology, radiology, operative notes and discharge letters were all examined</a:t>
            </a:r>
            <a:r>
              <a:rPr sz="800"/>
              <a:t>.</a:t>
            </a:r>
          </a:p>
        </p:txBody>
      </p:sp>
      <p:sp>
        <p:nvSpPr>
          <p:cNvPr id="116" name="Shape 116"/>
          <p:cNvSpPr/>
          <p:nvPr/>
        </p:nvSpPr>
        <p:spPr>
          <a:xfrm>
            <a:off x="15530230" y="7287486"/>
            <a:ext cx="14295868" cy="5080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3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Aims &amp; Method</a:t>
            </a:r>
          </a:p>
        </p:txBody>
      </p:sp>
      <p:sp>
        <p:nvSpPr>
          <p:cNvPr id="117" name="Shape 117"/>
          <p:cNvSpPr/>
          <p:nvPr/>
        </p:nvSpPr>
        <p:spPr>
          <a:xfrm>
            <a:off x="396283" y="25963333"/>
            <a:ext cx="13849082" cy="5080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3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Results</a:t>
            </a:r>
          </a:p>
        </p:txBody>
      </p:sp>
      <p:sp>
        <p:nvSpPr>
          <p:cNvPr id="118" name="Shape 118"/>
          <p:cNvSpPr/>
          <p:nvPr/>
        </p:nvSpPr>
        <p:spPr>
          <a:xfrm>
            <a:off x="16170617" y="26052540"/>
            <a:ext cx="13895032" cy="1205093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1" indent="536171" algn="l" defTabSz="1370212">
              <a:defRPr sz="700"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 lvl="1" indent="536171" algn="l" defTabSz="1370212">
              <a:defRPr sz="700"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 algn="l" defTabSz="1218569">
              <a:lnSpc>
                <a:spcPts val="8300"/>
              </a:lnSpc>
              <a:spcBef>
                <a:spcPts val="2800"/>
              </a:spcBef>
              <a:defRPr sz="3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This data shows that endoscopic RFA for the treatment of dysplastic </a:t>
            </a:r>
            <a:r>
              <a:rPr dirty="0" err="1"/>
              <a:t>Barretts</a:t>
            </a:r>
            <a:r>
              <a:rPr dirty="0"/>
              <a:t> </a:t>
            </a:r>
            <a:r>
              <a:rPr dirty="0" err="1"/>
              <a:t>Oesophagus</a:t>
            </a:r>
            <a:r>
              <a:rPr dirty="0"/>
              <a:t> is being appropriately offered to patients in this cancer </a:t>
            </a:r>
            <a:r>
              <a:rPr dirty="0" err="1"/>
              <a:t>centre</a:t>
            </a:r>
            <a:r>
              <a:rPr dirty="0"/>
              <a:t> with appropriate follow up. </a:t>
            </a:r>
            <a:endParaRPr sz="900" dirty="0"/>
          </a:p>
          <a:p>
            <a:pPr algn="l" defTabSz="1218569">
              <a:lnSpc>
                <a:spcPts val="8300"/>
              </a:lnSpc>
              <a:spcBef>
                <a:spcPts val="2800"/>
              </a:spcBef>
              <a:defRPr sz="3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The outcomes, even with a small sample size, correlate with national data. The National </a:t>
            </a:r>
            <a:r>
              <a:rPr dirty="0" err="1"/>
              <a:t>Oesphago</a:t>
            </a:r>
            <a:r>
              <a:rPr dirty="0"/>
              <a:t>-Gastric Cancer Audit (NOGCA) stated that  29.7% of people with Tis/T1a adenocarcinoma  and HGD are offered surveillance, despite the BSG recommending the use of RFA. </a:t>
            </a:r>
            <a:endParaRPr sz="900" dirty="0"/>
          </a:p>
          <a:p>
            <a:pPr algn="l" defTabSz="1218569">
              <a:lnSpc>
                <a:spcPts val="8300"/>
              </a:lnSpc>
              <a:spcBef>
                <a:spcPts val="2800"/>
              </a:spcBef>
              <a:defRPr sz="3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Our data enforces the national guideline that patients in peripheral </a:t>
            </a:r>
            <a:r>
              <a:rPr lang="en-GB" dirty="0" smtClean="0"/>
              <a:t>h</a:t>
            </a:r>
            <a:r>
              <a:rPr dirty="0" err="1" smtClean="0"/>
              <a:t>ospitals</a:t>
            </a:r>
            <a:r>
              <a:rPr dirty="0" smtClean="0"/>
              <a:t> not offering RFA should be referred to specialist </a:t>
            </a:r>
            <a:r>
              <a:rPr dirty="0" err="1" smtClean="0"/>
              <a:t>centres</a:t>
            </a:r>
            <a:r>
              <a:rPr dirty="0" smtClean="0"/>
              <a:t> for treatment. </a:t>
            </a:r>
            <a:endParaRPr dirty="0"/>
          </a:p>
        </p:txBody>
      </p:sp>
      <p:sp>
        <p:nvSpPr>
          <p:cNvPr id="119" name="Shape 119"/>
          <p:cNvSpPr/>
          <p:nvPr/>
        </p:nvSpPr>
        <p:spPr>
          <a:xfrm>
            <a:off x="16148479" y="25963333"/>
            <a:ext cx="13939302" cy="5080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3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Conclusion</a:t>
            </a:r>
          </a:p>
        </p:txBody>
      </p:sp>
      <p:sp>
        <p:nvSpPr>
          <p:cNvPr id="120" name="Shape 120"/>
          <p:cNvSpPr/>
          <p:nvPr/>
        </p:nvSpPr>
        <p:spPr>
          <a:xfrm>
            <a:off x="385798" y="38769701"/>
            <a:ext cx="29678184" cy="3336650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38100" tIns="38100" rIns="38100" bIns="38100"/>
          <a:lstStyle/>
          <a:p>
            <a:pPr marL="734079" marR="1468160" indent="-734079" algn="l" defTabSz="1468160">
              <a:lnSpc>
                <a:spcPct val="115000"/>
              </a:lnSpc>
              <a:defRPr sz="11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85798" y="38769701"/>
            <a:ext cx="29678184" cy="5080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3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References</a:t>
            </a:r>
          </a:p>
        </p:txBody>
      </p:sp>
      <p:pic>
        <p:nvPicPr>
          <p:cNvPr id="122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862301" y="4129327"/>
            <a:ext cx="8165215" cy="24251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3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5418" y="3769921"/>
            <a:ext cx="8213061" cy="339407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4" name="Chart 124"/>
          <p:cNvGraphicFramePr/>
          <p:nvPr/>
        </p:nvGraphicFramePr>
        <p:xfrm>
          <a:off x="12795250" y="14734750"/>
          <a:ext cx="15735320" cy="1123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5" name="Chart 125"/>
          <p:cNvGraphicFramePr/>
          <p:nvPr/>
        </p:nvGraphicFramePr>
        <p:xfrm>
          <a:off x="1809195" y="15022259"/>
          <a:ext cx="8492884" cy="10637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6" name="Shape 126"/>
          <p:cNvSpPr/>
          <p:nvPr/>
        </p:nvSpPr>
        <p:spPr>
          <a:xfrm>
            <a:off x="385317" y="39288088"/>
            <a:ext cx="26524912" cy="229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228600" marR="457200" indent="-228600" algn="l" defTabSz="457200">
              <a:lnSpc>
                <a:spcPct val="115000"/>
              </a:lnSpc>
              <a:buSzPct val="10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Endoscopic radiofrequency ablation for squamous dysplasia of the oesophagus. NICE guidance 2014.</a:t>
            </a:r>
          </a:p>
          <a:p>
            <a:pPr marL="228599" marR="457200" indent="-228599" algn="l" defTabSz="457200">
              <a:lnSpc>
                <a:spcPct val="115000"/>
              </a:lnSpc>
              <a:buSzPct val="10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Endoscopic radiofrequency ablation for Barrett's oesophagus with low‑grade dysplasia or no dysplasia” NICE guidance 2014.</a:t>
            </a:r>
          </a:p>
          <a:p>
            <a:pPr marL="228599" marR="457200" indent="-228599" algn="l" defTabSz="457200">
              <a:lnSpc>
                <a:spcPct val="115000"/>
              </a:lnSpc>
              <a:buSzPct val="10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Barrett's oesophagus: ablative therapy. NICE guidance 2010</a:t>
            </a:r>
          </a:p>
          <a:p>
            <a:pPr marL="228599" marR="457200" indent="-228599" algn="l" defTabSz="457200">
              <a:lnSpc>
                <a:spcPct val="115000"/>
              </a:lnSpc>
              <a:buSzPct val="10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Fitzgerald RC, Di Pietro M  et al. Revised British Society of Gastroenterology recommendation on the diagnosis and management of Barrett's oesophagus with low-grade dysplasia” Gut BMJ 2017</a:t>
            </a:r>
          </a:p>
          <a:p>
            <a:pPr marL="228599" marR="457200" indent="-228599" algn="l" defTabSz="457200">
              <a:lnSpc>
                <a:spcPct val="115000"/>
              </a:lnSpc>
              <a:buSzPct val="10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Fitzgerald RC, di Pietro M, Ragunath K, et al. British Society of Gastroenterology guidelines on the diagnosis and management of Barrett's oesophagus. Gut 2014;63:7-42.</a:t>
            </a:r>
          </a:p>
          <a:p>
            <a:pPr marL="228599" marR="457200" indent="-228599" algn="l" defTabSz="457200">
              <a:lnSpc>
                <a:spcPct val="115000"/>
              </a:lnSpc>
              <a:buSzPct val="100000"/>
              <a:buFont typeface="Arial"/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National Oesophago-Gastric Cancer Audit Annual Report 2017.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18759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18759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18759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18759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498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Boal Matthew</dc:creator>
  <cp:lastModifiedBy>Dunderdale, Helen</cp:lastModifiedBy>
  <cp:revision>2</cp:revision>
  <dcterms:modified xsi:type="dcterms:W3CDTF">2018-10-19T09:26:54Z</dcterms:modified>
</cp:coreProperties>
</file>