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80" r:id="rId14"/>
    <p:sldId id="281" r:id="rId15"/>
    <p:sldId id="282" r:id="rId16"/>
    <p:sldId id="283" r:id="rId17"/>
    <p:sldId id="284" r:id="rId18"/>
    <p:sldId id="286" r:id="rId19"/>
    <p:sldId id="288" r:id="rId20"/>
    <p:sldId id="291" r:id="rId21"/>
    <p:sldId id="292" r:id="rId22"/>
    <p:sldId id="293" r:id="rId23"/>
    <p:sldId id="289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415D8-4CB3-462A-8200-7DD416A3C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6D3A5F-C4EE-4692-A8EE-28F5BE6A9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D2E8DD-00AF-40D5-B238-2B98E2013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AB69-D682-46A2-BEDC-80B1C31F59F0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A8021B-B65F-4BB2-A9E1-4DC4BC50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45FD3C-FB5F-401A-87DA-3DB15A9B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FED1-7C97-4600-B0E1-5ABD7CE162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20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93C45-6462-416C-96D5-22075C085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9357C9-EA76-4C23-AC6D-F763E16A5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1C2F3D-B8F5-44BF-BFA1-EB5A50EA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AB69-D682-46A2-BEDC-80B1C31F59F0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E97FDC-D93D-4B0F-AF6D-2EDCBB68C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9F5527-8DCE-47B6-8170-118EE977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FED1-7C97-4600-B0E1-5ABD7CE162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66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47DC87C-EFB6-4D3A-8790-0589AC804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D3F35BE-80D6-4394-ACC7-AAA9F77E4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52D647-03A3-4793-AF45-0692F10B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AB69-D682-46A2-BEDC-80B1C31F59F0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9A460-71C7-4F94-B6A3-E59F0D80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506183-963D-46A2-B8B6-C8FDF1D8B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FED1-7C97-4600-B0E1-5ABD7CE162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80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86EAD-E826-4FAD-8E9F-66EFA41CE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09B579-A4E6-4306-8F7B-33B89F609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740C65-1EC9-42B4-B175-990A493D6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AB69-D682-46A2-BEDC-80B1C31F59F0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A16A96-BF7D-44D4-A753-43F83FC8D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2009AA-66ED-4A54-83E6-CE7D0EC7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FED1-7C97-4600-B0E1-5ABD7CE162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69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76AC03-3FE5-47FE-9232-B737CA407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BE8A7F-FC64-4D7E-AC77-F991E7077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AD8D08-6A2A-4D55-8BD3-E1BF804DC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AB69-D682-46A2-BEDC-80B1C31F59F0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39B364-830C-4408-9544-97347483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164374-0E5E-472A-890F-1CE3443C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FED1-7C97-4600-B0E1-5ABD7CE162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19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4D6767-4626-4B50-9A50-E13CD47E9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0E3CD5-855A-4C94-96CB-A10FC3D9C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307302-E550-45EE-956F-423022721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77A6A4-27F9-40EB-8ECD-E1FD76D7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AB69-D682-46A2-BEDC-80B1C31F59F0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066D07-690D-4979-95A1-DD50647B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1D8B98-EA1B-4367-AA86-720E6057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FED1-7C97-4600-B0E1-5ABD7CE162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3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B3091-CA67-4225-A51A-FAED5B19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B4C1A4-F252-42F6-BD7F-DAFD2661B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4BFC52-8A84-460C-98B5-BEE5C0783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70A6D28-642E-4B78-8C5B-2304614B6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1927459-2B54-4496-8396-372A8D7A2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52F5D13-8D76-40AC-B822-38F4B9CFD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AB69-D682-46A2-BEDC-80B1C31F59F0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27A49E5-F43C-4EDB-BB7A-B7DF9B7A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7C28E2B-8A2D-4EC6-A391-D1D5DC18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FED1-7C97-4600-B0E1-5ABD7CE162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71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86C1D5-F472-414E-BD69-DFF01B64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825F098-33AF-455C-AE63-DD514061B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AB69-D682-46A2-BEDC-80B1C31F59F0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040228-BD33-40A6-8A0C-10C3AF490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43A343A-FDF9-469F-BC92-F5315AE44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FED1-7C97-4600-B0E1-5ABD7CE162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01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EC81C7C-CFF9-4459-8DF5-3677DE76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AB69-D682-46A2-BEDC-80B1C31F59F0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7F5524-D74B-42A2-8E3B-6254C6EDF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F876E81-9970-4092-8968-90AB26A9E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FED1-7C97-4600-B0E1-5ABD7CE162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77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552052-C5FD-4EC9-AA8C-584AC016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DEF229-671A-4002-A882-6CFBCB620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401957-9882-4C67-856B-94E512530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DD8749-388C-46CF-AC82-A5D224DE5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AB69-D682-46A2-BEDC-80B1C31F59F0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08760-FA2B-4CD7-9202-B14DB123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D32590-851C-4ADB-819F-7A37CFC0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FED1-7C97-4600-B0E1-5ABD7CE162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7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FC0494-B89F-4235-9A8E-9D9E9846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6A3B8DB-90A0-4A46-BE2A-59B76514E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9B90C1-7DF0-415A-99CA-25BF8F646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5D5232-4B7F-410B-A7F4-CA21F03D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AB69-D682-46A2-BEDC-80B1C31F59F0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C862DC-A53B-48DA-96E1-9C9A4CB9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76CB9A-C67B-4516-A878-BB28EC0E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FED1-7C97-4600-B0E1-5ABD7CE162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84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702AB84-28A3-4C3C-99F9-A441974F2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0BC781-A588-40D5-A777-84E74B256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91BF3A-5020-472D-BF43-6926E2A7A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1AB69-D682-46A2-BEDC-80B1C31F59F0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E4DF0C-356E-48C4-BC8E-113364C3F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6D7ABC-FD36-4F54-AB3A-00A903B66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7FED1-7C97-4600-B0E1-5ABD7CE162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22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8006B1-9AF8-46FC-ADF6-0E920A77D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7663"/>
            <a:ext cx="9144000" cy="2387600"/>
          </a:xfrm>
        </p:spPr>
        <p:txBody>
          <a:bodyPr>
            <a:noAutofit/>
          </a:bodyPr>
          <a:lstStyle/>
          <a:p>
            <a:r>
              <a:rPr lang="en-GB" sz="4400" b="1" dirty="0"/>
              <a:t>The </a:t>
            </a:r>
            <a:r>
              <a:rPr lang="en-GB" sz="4400" b="1" u="sng" dirty="0"/>
              <a:t>S</a:t>
            </a:r>
            <a:r>
              <a:rPr lang="en-GB" sz="4400" b="1" dirty="0"/>
              <a:t>omerset, </a:t>
            </a:r>
            <a:r>
              <a:rPr lang="en-GB" sz="4400" b="1" u="sng" dirty="0"/>
              <a:t>W</a:t>
            </a:r>
            <a:r>
              <a:rPr lang="en-GB" sz="4400" b="1" dirty="0"/>
              <a:t>iltshire, </a:t>
            </a:r>
            <a:r>
              <a:rPr lang="en-GB" sz="4400" b="1" u="sng" dirty="0"/>
              <a:t>A</a:t>
            </a:r>
            <a:r>
              <a:rPr lang="en-GB" sz="4400" b="1" dirty="0"/>
              <a:t>von and </a:t>
            </a:r>
            <a:r>
              <a:rPr lang="en-GB" sz="4400" b="1" u="sng" dirty="0"/>
              <a:t>G</a:t>
            </a:r>
            <a:r>
              <a:rPr lang="en-GB" sz="4400" b="1" dirty="0"/>
              <a:t>loucestershire </a:t>
            </a:r>
            <a:r>
              <a:rPr lang="en-GB" sz="4400" b="1" u="sng" dirty="0"/>
              <a:t>Y</a:t>
            </a:r>
            <a:r>
              <a:rPr lang="en-GB" sz="4400" b="1" dirty="0"/>
              <a:t>oung-</a:t>
            </a:r>
            <a:r>
              <a:rPr lang="en-GB" sz="4400" b="1" u="sng" dirty="0"/>
              <a:t>O</a:t>
            </a:r>
            <a:r>
              <a:rPr lang="en-GB" sz="4400" b="1" dirty="0"/>
              <a:t>nset </a:t>
            </a:r>
            <a:r>
              <a:rPr lang="en-GB" sz="4400" b="1" u="sng" dirty="0"/>
              <a:t>C</a:t>
            </a:r>
            <a:r>
              <a:rPr lang="en-GB" sz="4400" b="1" dirty="0"/>
              <a:t>olorectal </a:t>
            </a:r>
            <a:r>
              <a:rPr lang="en-GB" sz="4400" b="1" u="sng" dirty="0"/>
              <a:t>C</a:t>
            </a:r>
            <a:r>
              <a:rPr lang="en-GB" sz="4400" b="1" dirty="0"/>
              <a:t>ancer (SWAG-YOCC)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139EC59-1F10-46AE-BE02-10470405A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6413"/>
            <a:ext cx="9144000" cy="1655762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David Messenger</a:t>
            </a:r>
          </a:p>
          <a:p>
            <a:r>
              <a:rPr lang="en-GB" dirty="0"/>
              <a:t>Consultant Colorectal Surgeon</a:t>
            </a:r>
          </a:p>
          <a:p>
            <a:r>
              <a:rPr lang="en-GB" dirty="0"/>
              <a:t>University Hospitals Bristol</a:t>
            </a:r>
          </a:p>
        </p:txBody>
      </p:sp>
      <p:pic>
        <p:nvPicPr>
          <p:cNvPr id="5" name="Picture 4" descr="logo">
            <a:extLst>
              <a:ext uri="{FF2B5EF4-FFF2-40B4-BE49-F238E27FC236}">
                <a16:creationId xmlns:a16="http://schemas.microsoft.com/office/drawing/2014/main" xmlns="" id="{C7460351-651B-4567-8478-45106001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0924" y="468345"/>
            <a:ext cx="4249616" cy="547978"/>
          </a:xfrm>
          <a:prstGeom prst="rect">
            <a:avLst/>
          </a:prstGeom>
          <a:noFill/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D2D1E8DC-B009-4E7E-AD6E-4FF51B5A5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4800" y="378148"/>
            <a:ext cx="2307389" cy="6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86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2FBB54-DB09-4015-801E-25282607D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Demographic trends in England: Region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11BD05-C242-4987-ACCC-29D36D112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21" y="1887727"/>
            <a:ext cx="4147337" cy="43636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C80EDF-2033-4B2E-97BE-631556328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143" y="1855925"/>
            <a:ext cx="4147336" cy="4427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FD6BCC-3D57-4892-8CD0-6E2474E91246}"/>
              </a:ext>
            </a:extLst>
          </p:cNvPr>
          <p:cNvSpPr txBox="1"/>
          <p:nvPr/>
        </p:nvSpPr>
        <p:spPr>
          <a:xfrm>
            <a:off x="2769629" y="1481536"/>
            <a:ext cx="108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Proximal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FB2677-D5D5-42D1-9B02-51006F4DFC81}"/>
              </a:ext>
            </a:extLst>
          </p:cNvPr>
          <p:cNvSpPr txBox="1"/>
          <p:nvPr/>
        </p:nvSpPr>
        <p:spPr>
          <a:xfrm>
            <a:off x="8564880" y="1481536"/>
            <a:ext cx="108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Distal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289E92-0C24-490B-8DFD-74793EE4DE9E}"/>
              </a:ext>
            </a:extLst>
          </p:cNvPr>
          <p:cNvSpPr txBox="1"/>
          <p:nvPr/>
        </p:nvSpPr>
        <p:spPr>
          <a:xfrm>
            <a:off x="2325977" y="6376157"/>
            <a:ext cx="306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Chambers et al. </a:t>
            </a:r>
            <a:r>
              <a:rPr lang="en-GB" i="1" dirty="0"/>
              <a:t>Br J </a:t>
            </a:r>
            <a:r>
              <a:rPr lang="en-GB" i="1" dirty="0" err="1"/>
              <a:t>Surg</a:t>
            </a:r>
            <a:r>
              <a:rPr lang="en-GB" i="1" dirty="0"/>
              <a:t> </a:t>
            </a:r>
            <a:r>
              <a:rPr lang="en-GB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0847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54BC73-B518-496F-91D6-9DFCD23B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2016 Incidence estimates: South West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67B4068B-72C0-40D0-9B45-D2304713E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422020"/>
              </p:ext>
            </p:extLst>
          </p:nvPr>
        </p:nvGraphicFramePr>
        <p:xfrm>
          <a:off x="1600200" y="1690688"/>
          <a:ext cx="8629650" cy="471932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725930">
                  <a:extLst>
                    <a:ext uri="{9D8B030D-6E8A-4147-A177-3AD203B41FA5}">
                      <a16:colId xmlns:a16="http://schemas.microsoft.com/office/drawing/2014/main" xmlns="" val="1270023197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xmlns="" val="1961812114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xmlns="" val="1262933851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xmlns="" val="8109008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4151646430"/>
                    </a:ext>
                  </a:extLst>
                </a:gridCol>
              </a:tblGrid>
              <a:tr h="508952">
                <a:tc>
                  <a:txBody>
                    <a:bodyPr/>
                    <a:lstStyle/>
                    <a:p>
                      <a:r>
                        <a:rPr lang="en-GB" dirty="0"/>
                        <a:t>Age group (</a:t>
                      </a:r>
                      <a:r>
                        <a:rPr lang="en-GB" dirty="0" err="1"/>
                        <a:t>yrs</a:t>
                      </a:r>
                      <a:r>
                        <a:rPr lang="en-GB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2016 population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2015 Incidence rate </a:t>
                      </a:r>
                    </a:p>
                    <a:p>
                      <a:r>
                        <a:rPr lang="en-GB" dirty="0"/>
                        <a:t>(per 100,000)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Estimated number of cases in 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6915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20-29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410,100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4.0%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1859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30-39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367,700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149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40-49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407,700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65.2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4168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50-59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437,900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96.0%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8609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60-64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192,700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5782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65-69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213,100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4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70-74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172,500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176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75-79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124,400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4800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80-89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154,900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430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90+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37,300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962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2,518,300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92.9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2338.5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3541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896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7DCB24-5189-494C-85A0-EFF8D33B6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2041 Incidence estimates: South West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4894F68-A1A6-4A51-BDEA-A5B21C496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121476"/>
              </p:ext>
            </p:extLst>
          </p:nvPr>
        </p:nvGraphicFramePr>
        <p:xfrm>
          <a:off x="357187" y="1456531"/>
          <a:ext cx="11477625" cy="526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514">
                  <a:extLst>
                    <a:ext uri="{9D8B030D-6E8A-4147-A177-3AD203B41FA5}">
                      <a16:colId xmlns:a16="http://schemas.microsoft.com/office/drawing/2014/main" xmlns="" val="1270023197"/>
                    </a:ext>
                  </a:extLst>
                </a:gridCol>
                <a:gridCol w="1222024">
                  <a:extLst>
                    <a:ext uri="{9D8B030D-6E8A-4147-A177-3AD203B41FA5}">
                      <a16:colId xmlns:a16="http://schemas.microsoft.com/office/drawing/2014/main" xmlns="" val="1961812114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xmlns="" val="1262933851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xmlns="" val="81090080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xmlns="" val="1264994785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xmlns="" val="2843637366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xmlns="" val="2535416515"/>
                    </a:ext>
                  </a:extLst>
                </a:gridCol>
                <a:gridCol w="947737">
                  <a:extLst>
                    <a:ext uri="{9D8B030D-6E8A-4147-A177-3AD203B41FA5}">
                      <a16:colId xmlns:a16="http://schemas.microsoft.com/office/drawing/2014/main" xmlns="" val="41516464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Age group (</a:t>
                      </a:r>
                      <a:r>
                        <a:rPr lang="en-GB" dirty="0" err="1"/>
                        <a:t>yrs</a:t>
                      </a:r>
                      <a:r>
                        <a:rPr lang="en-GB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2041 population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2041 Projected Incidence rate (per 100,000): current APC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Estimated number of cases in 2041: current APC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2041 Projected Incidence rate (per 100,000): SW-specific APC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Estimated number of cases in 2041: SW-specific APC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6915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20-29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443,700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7.2%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30.0%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1859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30-39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408,000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65.0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149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40-49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413,200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21.6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89.3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4168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50-59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433,100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92.8%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70.0%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8609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60-64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207,100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5782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65-69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211,700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66.1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66.1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4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70-74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230,700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57.5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57.5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176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75-79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216,400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4800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80-89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277,800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430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90+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92,500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962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2,934,200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90.4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2653.4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3514.4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3541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720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59023C-013D-4D29-B18B-497933E78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Young onset rectal cancer: Norway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330890"/>
              </p:ext>
            </p:extLst>
          </p:nvPr>
        </p:nvGraphicFramePr>
        <p:xfrm>
          <a:off x="838200" y="1825625"/>
          <a:ext cx="10515601" cy="3235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928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0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300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25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&lt;40 years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≥40 years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P-value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GB" b="1" dirty="0"/>
                        <a:t>At presentation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Poorly differentiated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N2 disease at presentation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Metastatic disease at presentation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b="1" dirty="0"/>
                        <a:t>Treated with curative</a:t>
                      </a:r>
                      <a:r>
                        <a:rPr lang="en-GB" b="1" baseline="0" dirty="0"/>
                        <a:t> intent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Develop metastatic</a:t>
                      </a:r>
                      <a:r>
                        <a:rPr lang="en-GB" baseline="0" dirty="0"/>
                        <a:t> disease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0.003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5-year</a:t>
                      </a:r>
                      <a:r>
                        <a:rPr lang="en-GB" baseline="0" dirty="0"/>
                        <a:t> Overall Survival</a:t>
                      </a:r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0.029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40983" y="5587139"/>
            <a:ext cx="894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Endreseth</a:t>
            </a:r>
            <a:r>
              <a:rPr lang="en-GB" dirty="0"/>
              <a:t> et al. (Norwegian Rectal Cancer Group), </a:t>
            </a:r>
            <a:r>
              <a:rPr lang="en-GB" i="1" dirty="0"/>
              <a:t>Dis Col Rectum </a:t>
            </a:r>
            <a:r>
              <a:rPr lang="en-GB" dirty="0"/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3688690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347DA6-6E3A-4564-8D0A-8A862CD85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Young onset colorectal cancer (sporadic): US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884A973B-6F33-4EB5-8796-01B59A78B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51366"/>
              </p:ext>
            </p:extLst>
          </p:nvPr>
        </p:nvGraphicFramePr>
        <p:xfrm>
          <a:off x="1590676" y="1935435"/>
          <a:ext cx="36068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824">
                  <a:extLst>
                    <a:ext uri="{9D8B030D-6E8A-4147-A177-3AD203B41FA5}">
                      <a16:colId xmlns:a16="http://schemas.microsoft.com/office/drawing/2014/main" xmlns="" val="3310349961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xmlns="" val="3032073224"/>
                    </a:ext>
                  </a:extLst>
                </a:gridCol>
                <a:gridCol w="1181101">
                  <a:extLst>
                    <a:ext uri="{9D8B030D-6E8A-4147-A177-3AD203B41FA5}">
                      <a16:colId xmlns:a16="http://schemas.microsoft.com/office/drawing/2014/main" xmlns="" val="949077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Tumour 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3233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Proximal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4913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Left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7446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Rectum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66484919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1D72964A-9609-47D0-8BB2-1C77F2F03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17074"/>
              </p:ext>
            </p:extLst>
          </p:nvPr>
        </p:nvGraphicFramePr>
        <p:xfrm>
          <a:off x="5476876" y="1935435"/>
          <a:ext cx="512444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367">
                  <a:extLst>
                    <a:ext uri="{9D8B030D-6E8A-4147-A177-3AD203B41FA5}">
                      <a16:colId xmlns:a16="http://schemas.microsoft.com/office/drawing/2014/main" xmlns="" val="2148160915"/>
                    </a:ext>
                  </a:extLst>
                </a:gridCol>
                <a:gridCol w="1253027">
                  <a:extLst>
                    <a:ext uri="{9D8B030D-6E8A-4147-A177-3AD203B41FA5}">
                      <a16:colId xmlns:a16="http://schemas.microsoft.com/office/drawing/2014/main" xmlns="" val="1646371443"/>
                    </a:ext>
                  </a:extLst>
                </a:gridCol>
                <a:gridCol w="1253027">
                  <a:extLst>
                    <a:ext uri="{9D8B030D-6E8A-4147-A177-3AD203B41FA5}">
                      <a16:colId xmlns:a16="http://schemas.microsoft.com/office/drawing/2014/main" xmlns="" val="4110446244"/>
                    </a:ext>
                  </a:extLst>
                </a:gridCol>
                <a:gridCol w="1253027">
                  <a:extLst>
                    <a:ext uri="{9D8B030D-6E8A-4147-A177-3AD203B41FA5}">
                      <a16:colId xmlns:a16="http://schemas.microsoft.com/office/drawing/2014/main" xmlns="" val="3244083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3-year 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5-year 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10-year 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9349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Overall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76.2%	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66.8%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58.6%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0044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Genetic/IBD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94.6%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91.4%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87.9%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92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Sporadic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70.6%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61.5%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53.3%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4239648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85CB8BA4-FE03-4C9E-82C4-46F7A1E80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880876"/>
              </p:ext>
            </p:extLst>
          </p:nvPr>
        </p:nvGraphicFramePr>
        <p:xfrm>
          <a:off x="1590676" y="4552950"/>
          <a:ext cx="9010649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99">
                  <a:extLst>
                    <a:ext uri="{9D8B030D-6E8A-4147-A177-3AD203B41FA5}">
                      <a16:colId xmlns:a16="http://schemas.microsoft.com/office/drawing/2014/main" xmlns="" val="1437988375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xmlns="" val="4260175763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xmlns="" val="1799627192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xmlns="" val="530291034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xmlns="" val="1797951963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xmlns="" val="1872777710"/>
                    </a:ext>
                  </a:extLst>
                </a:gridCol>
              </a:tblGrid>
              <a:tr h="285644">
                <a:tc>
                  <a:txBody>
                    <a:bodyPr/>
                    <a:lstStyle/>
                    <a:p>
                      <a:r>
                        <a:rPr lang="en-GB" dirty="0"/>
                        <a:t>Molecular feature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&lt;50 </a:t>
                      </a:r>
                      <a:r>
                        <a:rPr lang="en-GB" dirty="0" err="1"/>
                        <a:t>yrs</a:t>
                      </a:r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50-59 </a:t>
                      </a:r>
                      <a:r>
                        <a:rPr lang="en-GB" dirty="0" err="1"/>
                        <a:t>yrs</a:t>
                      </a:r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60-69 </a:t>
                      </a:r>
                      <a:r>
                        <a:rPr lang="en-GB" dirty="0" err="1"/>
                        <a:t>yrs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70-79 </a:t>
                      </a:r>
                      <a:r>
                        <a:rPr lang="en-GB" dirty="0" err="1"/>
                        <a:t>yrs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80+ </a:t>
                      </a:r>
                      <a:r>
                        <a:rPr lang="en-GB" dirty="0" err="1"/>
                        <a:t>yrs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5647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CIMP-H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0%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5%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0715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BRAF mutation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0%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2%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2604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MSI-high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0%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14%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352161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B88F4D-371B-44D7-856D-617E6CC00AAC}"/>
              </a:ext>
            </a:extLst>
          </p:cNvPr>
          <p:cNvSpPr txBox="1"/>
          <p:nvPr/>
        </p:nvSpPr>
        <p:spPr>
          <a:xfrm>
            <a:off x="6962774" y="6193393"/>
            <a:ext cx="389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Chouhan et al., </a:t>
            </a:r>
            <a:r>
              <a:rPr lang="en-GB" i="1" dirty="0"/>
              <a:t>Dis Colon Rectum </a:t>
            </a:r>
            <a:r>
              <a:rPr lang="en-GB" dirty="0"/>
              <a:t>2019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6874ED0-03E4-41A2-B37C-2B05914FC528}"/>
              </a:ext>
            </a:extLst>
          </p:cNvPr>
          <p:cNvSpPr txBox="1"/>
          <p:nvPr/>
        </p:nvSpPr>
        <p:spPr>
          <a:xfrm>
            <a:off x="2028825" y="3799973"/>
            <a:ext cx="316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Kozak et al., </a:t>
            </a:r>
            <a:r>
              <a:rPr lang="en-GB" i="1" dirty="0"/>
              <a:t>Colorectal Dis </a:t>
            </a:r>
            <a:r>
              <a:rPr lang="en-GB" dirty="0"/>
              <a:t>2017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53E29C-34B3-41E3-978C-B4465770492C}"/>
              </a:ext>
            </a:extLst>
          </p:cNvPr>
          <p:cNvSpPr txBox="1"/>
          <p:nvPr/>
        </p:nvSpPr>
        <p:spPr>
          <a:xfrm>
            <a:off x="7105650" y="3804497"/>
            <a:ext cx="3534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Liang et al., </a:t>
            </a:r>
            <a:r>
              <a:rPr lang="en-GB" i="1" dirty="0"/>
              <a:t>Int J Colorectal Dis </a:t>
            </a:r>
            <a:r>
              <a:rPr lang="en-GB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23095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29349-E78A-4484-9EC3-1534EB4D3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092A79-EF46-45B2-90F5-302F491CD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Young onset colorectal cancer is increasing</a:t>
            </a:r>
          </a:p>
          <a:p>
            <a:pPr algn="just"/>
            <a:r>
              <a:rPr lang="en-GB" dirty="0"/>
              <a:t>Driven by increase in distal tumours in England</a:t>
            </a:r>
          </a:p>
          <a:p>
            <a:pPr algn="just"/>
            <a:r>
              <a:rPr lang="en-GB" dirty="0"/>
              <a:t>South West experiencing &gt;10% per annum increase in distal tumour incidence</a:t>
            </a:r>
          </a:p>
          <a:p>
            <a:pPr lvl="1" algn="just"/>
            <a:r>
              <a:rPr lang="en-GB" dirty="0"/>
              <a:t>By 2041, young adults may account for up to 30% of all cases</a:t>
            </a:r>
          </a:p>
          <a:p>
            <a:pPr algn="just"/>
            <a:r>
              <a:rPr lang="en-GB" dirty="0"/>
              <a:t>Lack of detailed understanding of characteristics of the young onset colorectal cancer population</a:t>
            </a:r>
          </a:p>
          <a:p>
            <a:pPr lvl="1" algn="just"/>
            <a:r>
              <a:rPr lang="en-GB" dirty="0"/>
              <a:t>Likely more advanced at presentation</a:t>
            </a:r>
          </a:p>
          <a:p>
            <a:pPr lvl="1" algn="just"/>
            <a:r>
              <a:rPr lang="en-GB" dirty="0"/>
              <a:t>No UK data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666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27F373-28AE-4E84-AF0F-85DA5EE0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0E37AB-FF06-426C-A12F-28BE06D22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err="1"/>
              <a:t>Two</a:t>
            </a:r>
            <a:r>
              <a:rPr lang="fr-FR" dirty="0"/>
              <a:t>-phase </a:t>
            </a:r>
            <a:r>
              <a:rPr lang="fr-FR" dirty="0" err="1"/>
              <a:t>retrospective</a:t>
            </a:r>
            <a:r>
              <a:rPr lang="fr-FR" dirty="0"/>
              <a:t> </a:t>
            </a:r>
            <a:r>
              <a:rPr lang="fr-FR" dirty="0" err="1"/>
              <a:t>observational</a:t>
            </a:r>
            <a:r>
              <a:rPr lang="fr-FR" dirty="0"/>
              <a:t> </a:t>
            </a:r>
            <a:r>
              <a:rPr lang="fr-FR" dirty="0" err="1"/>
              <a:t>cohort</a:t>
            </a:r>
            <a:r>
              <a:rPr lang="fr-FR" dirty="0"/>
              <a:t> </a:t>
            </a:r>
            <a:r>
              <a:rPr lang="fr-FR" dirty="0" err="1"/>
              <a:t>study</a:t>
            </a:r>
            <a:endParaRPr lang="fr-FR" dirty="0"/>
          </a:p>
          <a:p>
            <a:pPr lvl="1" algn="just"/>
            <a:r>
              <a:rPr lang="fr-FR" dirty="0"/>
              <a:t>Phase 1: 	</a:t>
            </a:r>
            <a:r>
              <a:rPr lang="fr-FR" dirty="0" err="1"/>
              <a:t>University</a:t>
            </a:r>
            <a:r>
              <a:rPr lang="fr-FR" dirty="0"/>
              <a:t> </a:t>
            </a:r>
            <a:r>
              <a:rPr lang="fr-FR" dirty="0" err="1"/>
              <a:t>Hospitals</a:t>
            </a:r>
            <a:r>
              <a:rPr lang="fr-FR" dirty="0"/>
              <a:t> Bristol, North Bristol, Royal United Hospital</a:t>
            </a:r>
          </a:p>
          <a:p>
            <a:pPr lvl="1"/>
            <a:r>
              <a:rPr lang="fr-FR" dirty="0"/>
              <a:t>Phase 2: Taunton &amp; Somerset, Yeovil District Hospital, Gloucestershire </a:t>
            </a:r>
            <a:r>
              <a:rPr lang="fr-FR" dirty="0" err="1"/>
              <a:t>Hospitals</a:t>
            </a:r>
            <a:r>
              <a:rPr lang="fr-FR" dirty="0"/>
              <a:t>, Weston General Hospital, Salisbury</a:t>
            </a:r>
          </a:p>
          <a:p>
            <a:pPr algn="just"/>
            <a:r>
              <a:rPr lang="fr-FR" dirty="0" err="1"/>
              <a:t>Completion</a:t>
            </a:r>
            <a:r>
              <a:rPr lang="fr-FR" dirty="0"/>
              <a:t> of Phase 1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demonstrate</a:t>
            </a:r>
            <a:r>
              <a:rPr lang="fr-FR" dirty="0"/>
              <a:t> </a:t>
            </a:r>
            <a:r>
              <a:rPr lang="fr-FR" dirty="0" err="1"/>
              <a:t>deliverability</a:t>
            </a:r>
            <a:r>
              <a:rPr lang="fr-FR" dirty="0"/>
              <a:t> of Phase 2</a:t>
            </a:r>
          </a:p>
          <a:p>
            <a:pPr algn="just"/>
            <a:r>
              <a:rPr lang="fr-FR" dirty="0"/>
              <a:t>All </a:t>
            </a:r>
            <a:r>
              <a:rPr lang="fr-FR" dirty="0" err="1"/>
              <a:t>adults</a:t>
            </a:r>
            <a:r>
              <a:rPr lang="fr-FR" dirty="0"/>
              <a:t> </a:t>
            </a:r>
            <a:r>
              <a:rPr lang="fr-FR" dirty="0" err="1"/>
              <a:t>aged</a:t>
            </a:r>
            <a:r>
              <a:rPr lang="fr-FR" dirty="0"/>
              <a:t> &lt;50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new </a:t>
            </a:r>
            <a:r>
              <a:rPr lang="fr-FR" dirty="0" err="1"/>
              <a:t>diagnosis</a:t>
            </a:r>
            <a:r>
              <a:rPr lang="fr-FR" dirty="0"/>
              <a:t> of colorectal cancer are </a:t>
            </a:r>
            <a:r>
              <a:rPr lang="fr-FR" dirty="0" err="1"/>
              <a:t>eligible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166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F92363-44E4-4909-A772-34A550B8A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Inclusion/Exclusion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CB54A9-236B-41A0-B221-D04494CEC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/>
              <a:t>Inclusion </a:t>
            </a:r>
            <a:r>
              <a:rPr lang="fr-FR" dirty="0" err="1"/>
              <a:t>criteria</a:t>
            </a:r>
            <a:endParaRPr lang="fr-FR" dirty="0"/>
          </a:p>
          <a:p>
            <a:pPr lvl="1" algn="just"/>
            <a:r>
              <a:rPr lang="fr-FR" dirty="0" err="1"/>
              <a:t>Aged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18 to 49 </a:t>
            </a:r>
            <a:r>
              <a:rPr lang="fr-FR" dirty="0" err="1"/>
              <a:t>years</a:t>
            </a:r>
            <a:r>
              <a:rPr lang="fr-FR" dirty="0"/>
              <a:t> at the time of </a:t>
            </a:r>
            <a:r>
              <a:rPr lang="fr-FR" dirty="0" err="1"/>
              <a:t>diagnosis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September</a:t>
            </a:r>
            <a:r>
              <a:rPr lang="fr-FR" dirty="0"/>
              <a:t> 2009 and </a:t>
            </a:r>
            <a:r>
              <a:rPr lang="fr-FR" dirty="0" err="1"/>
              <a:t>September</a:t>
            </a:r>
            <a:r>
              <a:rPr lang="fr-FR" dirty="0"/>
              <a:t> 2019</a:t>
            </a:r>
            <a:endParaRPr lang="en-GB" dirty="0"/>
          </a:p>
          <a:p>
            <a:pPr lvl="1" algn="just"/>
            <a:r>
              <a:rPr lang="fr-FR" dirty="0" err="1"/>
              <a:t>Biopsy</a:t>
            </a:r>
            <a:r>
              <a:rPr lang="fr-FR" dirty="0"/>
              <a:t> </a:t>
            </a:r>
            <a:r>
              <a:rPr lang="fr-FR" dirty="0" err="1"/>
              <a:t>proven</a:t>
            </a:r>
            <a:r>
              <a:rPr lang="fr-FR" dirty="0"/>
              <a:t> </a:t>
            </a:r>
            <a:r>
              <a:rPr lang="fr-FR" dirty="0" err="1"/>
              <a:t>adenocarcinoma</a:t>
            </a:r>
            <a:r>
              <a:rPr lang="fr-FR" dirty="0"/>
              <a:t> of the </a:t>
            </a:r>
            <a:r>
              <a:rPr lang="fr-FR" dirty="0" err="1"/>
              <a:t>colorectum</a:t>
            </a:r>
            <a:endParaRPr lang="en-GB" dirty="0"/>
          </a:p>
          <a:p>
            <a:pPr algn="just"/>
            <a:r>
              <a:rPr lang="fr-FR" dirty="0"/>
              <a:t> Exclusion </a:t>
            </a:r>
            <a:r>
              <a:rPr lang="fr-FR" dirty="0" err="1"/>
              <a:t>criteria</a:t>
            </a:r>
            <a:endParaRPr lang="fr-FR" dirty="0"/>
          </a:p>
          <a:p>
            <a:pPr lvl="1" algn="just"/>
            <a:r>
              <a:rPr lang="fr-FR" dirty="0" err="1"/>
              <a:t>Aged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18 </a:t>
            </a:r>
            <a:r>
              <a:rPr lang="fr-FR" dirty="0" err="1"/>
              <a:t>years</a:t>
            </a:r>
            <a:r>
              <a:rPr lang="fr-FR" dirty="0"/>
              <a:t> or over 49 </a:t>
            </a:r>
            <a:r>
              <a:rPr lang="fr-FR" dirty="0" err="1"/>
              <a:t>years</a:t>
            </a:r>
            <a:r>
              <a:rPr lang="fr-FR" dirty="0"/>
              <a:t> at the time of </a:t>
            </a:r>
            <a:r>
              <a:rPr lang="fr-FR" dirty="0" err="1"/>
              <a:t>diagnosis</a:t>
            </a:r>
            <a:endParaRPr lang="en-GB" dirty="0"/>
          </a:p>
          <a:p>
            <a:pPr lvl="1" algn="just"/>
            <a:r>
              <a:rPr lang="fr-FR" dirty="0"/>
              <a:t>Non-</a:t>
            </a:r>
            <a:r>
              <a:rPr lang="fr-FR" dirty="0" err="1"/>
              <a:t>adenocarcinomas</a:t>
            </a:r>
            <a:r>
              <a:rPr lang="fr-FR" dirty="0"/>
              <a:t> of the </a:t>
            </a:r>
            <a:r>
              <a:rPr lang="fr-FR" dirty="0" err="1"/>
              <a:t>colorectum</a:t>
            </a:r>
            <a:endParaRPr lang="en-GB" dirty="0"/>
          </a:p>
          <a:p>
            <a:pPr lvl="1" algn="just"/>
            <a:r>
              <a:rPr lang="fr-FR" dirty="0" err="1"/>
              <a:t>Appendiceal</a:t>
            </a:r>
            <a:r>
              <a:rPr lang="fr-FR" dirty="0"/>
              <a:t> </a:t>
            </a:r>
            <a:r>
              <a:rPr lang="fr-FR" dirty="0" err="1"/>
              <a:t>neoplasms</a:t>
            </a:r>
            <a:endParaRPr lang="en-GB" dirty="0"/>
          </a:p>
          <a:p>
            <a:pPr lvl="1" algn="just"/>
            <a:r>
              <a:rPr lang="fr-FR" dirty="0" err="1"/>
              <a:t>Neoplasms</a:t>
            </a:r>
            <a:r>
              <a:rPr lang="fr-FR" dirty="0"/>
              <a:t> of the anal canal or </a:t>
            </a:r>
            <a:r>
              <a:rPr lang="fr-FR" dirty="0" err="1"/>
              <a:t>perianal</a:t>
            </a:r>
            <a:r>
              <a:rPr lang="fr-FR" dirty="0"/>
              <a:t> </a:t>
            </a:r>
            <a:r>
              <a:rPr lang="fr-FR" dirty="0" err="1"/>
              <a:t>region</a:t>
            </a:r>
            <a:endParaRPr lang="en-GB" dirty="0"/>
          </a:p>
          <a:p>
            <a:pPr lvl="1" algn="just"/>
            <a:r>
              <a:rPr lang="fr-FR" dirty="0" err="1"/>
              <a:t>Previous</a:t>
            </a:r>
            <a:r>
              <a:rPr lang="fr-FR" dirty="0"/>
              <a:t> </a:t>
            </a:r>
            <a:r>
              <a:rPr lang="fr-FR" dirty="0" err="1"/>
              <a:t>diagnosis</a:t>
            </a:r>
            <a:r>
              <a:rPr lang="fr-FR" dirty="0"/>
              <a:t> of a colorectal </a:t>
            </a:r>
            <a:r>
              <a:rPr lang="fr-FR" dirty="0" err="1"/>
              <a:t>adenocarcinoma</a:t>
            </a:r>
            <a:r>
              <a:rPr lang="fr-FR" dirty="0"/>
              <a:t> </a:t>
            </a:r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September</a:t>
            </a:r>
            <a:r>
              <a:rPr lang="fr-FR" dirty="0"/>
              <a:t> 2009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676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6FB4DD-13CB-430B-B806-14F85DEF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Outcome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E984BA-47C0-4C30-AC9C-75ED57A52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outcome</a:t>
            </a:r>
            <a:r>
              <a:rPr lang="fr-FR" dirty="0"/>
              <a:t> </a:t>
            </a:r>
            <a:r>
              <a:rPr lang="fr-FR" dirty="0" err="1"/>
              <a:t>measure</a:t>
            </a:r>
            <a:endParaRPr lang="fr-FR" dirty="0"/>
          </a:p>
          <a:p>
            <a:pPr lvl="1" algn="just"/>
            <a:r>
              <a:rPr lang="fr-FR" dirty="0"/>
              <a:t>Complete data collection on ≥90% of cases </a:t>
            </a:r>
            <a:r>
              <a:rPr lang="fr-FR" dirty="0" err="1"/>
              <a:t>presenting</a:t>
            </a:r>
            <a:r>
              <a:rPr lang="fr-FR" dirty="0"/>
              <a:t> via the </a:t>
            </a:r>
            <a:r>
              <a:rPr lang="fr-FR" dirty="0" err="1"/>
              <a:t>multidisciplinary</a:t>
            </a:r>
            <a:r>
              <a:rPr lang="fr-FR" dirty="0"/>
              <a:t> team (MDT) at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hospital</a:t>
            </a:r>
            <a:r>
              <a:rPr lang="fr-FR" dirty="0"/>
              <a:t> trust </a:t>
            </a:r>
          </a:p>
          <a:p>
            <a:pPr algn="just"/>
            <a:r>
              <a:rPr lang="fr-FR" dirty="0"/>
              <a:t>Key </a:t>
            </a:r>
            <a:r>
              <a:rPr lang="fr-FR" dirty="0" err="1"/>
              <a:t>secondary</a:t>
            </a:r>
            <a:r>
              <a:rPr lang="fr-FR" dirty="0"/>
              <a:t> </a:t>
            </a:r>
            <a:r>
              <a:rPr lang="fr-FR" dirty="0" err="1"/>
              <a:t>outcome</a:t>
            </a:r>
            <a:r>
              <a:rPr lang="fr-FR" dirty="0"/>
              <a:t> </a:t>
            </a:r>
            <a:r>
              <a:rPr lang="fr-FR" dirty="0" err="1"/>
              <a:t>measures</a:t>
            </a:r>
            <a:endParaRPr lang="fr-FR" dirty="0"/>
          </a:p>
          <a:p>
            <a:pPr lvl="1" algn="just"/>
            <a:r>
              <a:rPr lang="fr-FR" dirty="0"/>
              <a:t>Proportion of cases </a:t>
            </a:r>
            <a:r>
              <a:rPr lang="fr-FR" dirty="0" err="1"/>
              <a:t>presenting</a:t>
            </a:r>
            <a:r>
              <a:rPr lang="fr-FR" dirty="0"/>
              <a:t> as an emergency</a:t>
            </a:r>
          </a:p>
          <a:p>
            <a:pPr lvl="1" algn="just"/>
            <a:r>
              <a:rPr lang="fr-FR" dirty="0"/>
              <a:t>Proportion of cases </a:t>
            </a:r>
            <a:r>
              <a:rPr lang="fr-FR" dirty="0" err="1"/>
              <a:t>with</a:t>
            </a:r>
            <a:r>
              <a:rPr lang="fr-FR" dirty="0"/>
              <a:t> stage IV </a:t>
            </a:r>
            <a:r>
              <a:rPr lang="fr-FR" dirty="0" err="1"/>
              <a:t>disease</a:t>
            </a:r>
            <a:r>
              <a:rPr lang="fr-FR" dirty="0"/>
              <a:t> at </a:t>
            </a:r>
            <a:r>
              <a:rPr lang="fr-FR" dirty="0" err="1"/>
              <a:t>presentation</a:t>
            </a:r>
            <a:endParaRPr lang="fr-FR" dirty="0"/>
          </a:p>
          <a:p>
            <a:pPr lvl="1" algn="just"/>
            <a:r>
              <a:rPr lang="fr-FR" dirty="0"/>
              <a:t>Proportion of cases </a:t>
            </a:r>
            <a:r>
              <a:rPr lang="fr-FR" dirty="0" err="1"/>
              <a:t>undergoing</a:t>
            </a:r>
            <a:r>
              <a:rPr lang="fr-FR" dirty="0"/>
              <a:t> </a:t>
            </a:r>
            <a:r>
              <a:rPr lang="fr-FR" dirty="0" err="1"/>
              <a:t>resection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curative </a:t>
            </a:r>
            <a:r>
              <a:rPr lang="fr-FR" dirty="0" err="1"/>
              <a:t>intent</a:t>
            </a:r>
            <a:endParaRPr lang="fr-FR" dirty="0"/>
          </a:p>
          <a:p>
            <a:pPr lvl="1" algn="just"/>
            <a:r>
              <a:rPr lang="fr-FR" dirty="0" err="1"/>
              <a:t>Response</a:t>
            </a:r>
            <a:r>
              <a:rPr lang="fr-FR" dirty="0"/>
              <a:t> to </a:t>
            </a:r>
            <a:r>
              <a:rPr lang="fr-FR" dirty="0" err="1"/>
              <a:t>neoadjuvant</a:t>
            </a:r>
            <a:r>
              <a:rPr lang="fr-FR" dirty="0"/>
              <a:t> </a:t>
            </a:r>
            <a:r>
              <a:rPr lang="fr-FR" dirty="0" err="1"/>
              <a:t>therapy</a:t>
            </a:r>
            <a:endParaRPr lang="fr-FR" dirty="0"/>
          </a:p>
          <a:p>
            <a:pPr lvl="1" algn="just"/>
            <a:r>
              <a:rPr lang="fr-FR" dirty="0"/>
              <a:t>Local </a:t>
            </a:r>
            <a:r>
              <a:rPr lang="fr-FR" dirty="0" err="1"/>
              <a:t>recurrence</a:t>
            </a:r>
            <a:r>
              <a:rPr lang="fr-FR" dirty="0"/>
              <a:t>, </a:t>
            </a:r>
            <a:r>
              <a:rPr lang="fr-FR" dirty="0" err="1"/>
              <a:t>Disease</a:t>
            </a:r>
            <a:r>
              <a:rPr lang="fr-FR" dirty="0"/>
              <a:t> free </a:t>
            </a:r>
            <a:r>
              <a:rPr lang="fr-FR" dirty="0" err="1"/>
              <a:t>survival</a:t>
            </a:r>
            <a:r>
              <a:rPr lang="fr-FR" dirty="0"/>
              <a:t>, </a:t>
            </a:r>
            <a:r>
              <a:rPr lang="fr-FR" dirty="0" err="1"/>
              <a:t>Overall</a:t>
            </a:r>
            <a:r>
              <a:rPr lang="fr-FR" dirty="0"/>
              <a:t> </a:t>
            </a:r>
            <a:r>
              <a:rPr lang="fr-FR" dirty="0" err="1"/>
              <a:t>survival</a:t>
            </a:r>
            <a:endParaRPr lang="fr-FR" dirty="0"/>
          </a:p>
          <a:p>
            <a:pPr lvl="1" algn="just"/>
            <a:r>
              <a:rPr lang="fr-FR" dirty="0"/>
              <a:t>Proportion of cases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stoma</a:t>
            </a:r>
            <a:r>
              <a:rPr lang="fr-FR" dirty="0"/>
              <a:t> at 18 </a:t>
            </a:r>
            <a:r>
              <a:rPr lang="fr-FR" dirty="0" err="1"/>
              <a:t>months</a:t>
            </a:r>
            <a:r>
              <a:rPr lang="fr-FR" dirty="0"/>
              <a:t> </a:t>
            </a:r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surgery</a:t>
            </a:r>
            <a:endParaRPr lang="fr-FR" dirty="0"/>
          </a:p>
          <a:p>
            <a:pPr lvl="1" algn="just"/>
            <a:r>
              <a:rPr lang="fr-FR" dirty="0"/>
              <a:t>Proportion of cases in </a:t>
            </a:r>
            <a:r>
              <a:rPr lang="fr-FR" dirty="0" err="1"/>
              <a:t>each</a:t>
            </a:r>
            <a:r>
              <a:rPr lang="fr-FR" dirty="0"/>
              <a:t> data </a:t>
            </a:r>
            <a:r>
              <a:rPr lang="fr-FR" dirty="0" err="1"/>
              <a:t>field</a:t>
            </a:r>
            <a:r>
              <a:rPr lang="fr-FR" dirty="0"/>
              <a:t> </a:t>
            </a:r>
            <a:r>
              <a:rPr lang="fr-FR" dirty="0" err="1"/>
              <a:t>submitted</a:t>
            </a:r>
            <a:r>
              <a:rPr lang="fr-FR" dirty="0"/>
              <a:t> to the NBOCA </a:t>
            </a:r>
            <a:r>
              <a:rPr lang="fr-FR" dirty="0" err="1"/>
              <a:t>where</a:t>
            </a:r>
            <a:r>
              <a:rPr lang="fr-FR" dirty="0"/>
              <a:t> data entry </a:t>
            </a:r>
            <a:r>
              <a:rPr lang="fr-FR" dirty="0" err="1"/>
              <a:t>is</a:t>
            </a:r>
            <a:r>
              <a:rPr lang="fr-FR" dirty="0"/>
              <a:t> correct </a:t>
            </a:r>
            <a:r>
              <a:rPr lang="fr-FR" sz="1800" dirty="0"/>
              <a:t>(</a:t>
            </a:r>
            <a:r>
              <a:rPr lang="fr-FR" sz="1800" dirty="0" err="1"/>
              <a:t>highlighted</a:t>
            </a:r>
            <a:r>
              <a:rPr lang="fr-FR" sz="1800" dirty="0"/>
              <a:t> as important </a:t>
            </a:r>
            <a:r>
              <a:rPr lang="fr-FR" sz="1800" dirty="0" err="1"/>
              <a:t>outcome</a:t>
            </a:r>
            <a:r>
              <a:rPr lang="fr-FR" sz="1800" dirty="0"/>
              <a:t> by ACPGBI PPI group)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278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350601-4062-4A2E-9A44-1D527B1C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Sample Size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D5713B-F1F1-49CD-9608-67656E68D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No formal power calculation is required as primary endpoint is to demonstrate completeness of data collection</a:t>
            </a:r>
          </a:p>
          <a:p>
            <a:pPr algn="just"/>
            <a:r>
              <a:rPr lang="en-GB" dirty="0"/>
              <a:t>Average of ≈120 eligible cases over last 10 years per Trust</a:t>
            </a:r>
          </a:p>
          <a:p>
            <a:pPr algn="just"/>
            <a:r>
              <a:rPr lang="en-GB" dirty="0"/>
              <a:t>Assuming ≥90% complete data collection</a:t>
            </a:r>
          </a:p>
          <a:p>
            <a:pPr lvl="1" algn="just"/>
            <a:r>
              <a:rPr lang="fr-FR" dirty="0"/>
              <a:t>Phase 1 (UHB,NBT,RUH): 	          	0.9 x 120 x 3 = 324</a:t>
            </a:r>
            <a:endParaRPr lang="en-GB" dirty="0"/>
          </a:p>
          <a:p>
            <a:pPr lvl="1" algn="just"/>
            <a:r>
              <a:rPr lang="fr-FR" dirty="0"/>
              <a:t>Phase 2 (YDH,TST,WHAT,GH,SAL):    	0.9 x 120 x 5 = 540</a:t>
            </a:r>
            <a:endParaRPr lang="en-GB" dirty="0"/>
          </a:p>
          <a:p>
            <a:pPr marL="457200" lvl="1" indent="0" algn="just">
              <a:buNone/>
            </a:pPr>
            <a:r>
              <a:rPr lang="en-GB" dirty="0"/>
              <a:t>							</a:t>
            </a:r>
            <a:r>
              <a:rPr lang="fr-FR" dirty="0"/>
              <a:t>Total = 864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06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81184ED-64E4-48E1-9695-BCFDA187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848DC40-9884-4F75-B1BE-71472232D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sz="4000" dirty="0"/>
              <a:t>‘A retrospective multicentre observational cohort study of the diagnostic pathways, management and outcomes of adults aged under 50 years with colorectal cancer in the Somerset, Wiltshire, Avon and Gloucestershire Clinical Alliance’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719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3D2A31-2A9E-4786-88AC-7BE112EC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AC5EA3-0827-4E24-947B-F17AC5B50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96575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/>
              <a:t>Surgical trainees will collect data and be supported by nominated consultant PI at each Trust (Research collaborative model)</a:t>
            </a:r>
          </a:p>
          <a:p>
            <a:pPr algn="just"/>
            <a:r>
              <a:rPr lang="en-GB" dirty="0"/>
              <a:t>Identification of cases from Somerset Cancer Registry and data submissions to NBOCA</a:t>
            </a:r>
          </a:p>
          <a:p>
            <a:pPr algn="just"/>
            <a:r>
              <a:rPr lang="en-GB" dirty="0"/>
              <a:t>Direct date entry onto electronic case report form on </a:t>
            </a:r>
            <a:r>
              <a:rPr lang="en-GB" dirty="0" err="1"/>
              <a:t>REDCap</a:t>
            </a:r>
            <a:r>
              <a:rPr lang="en-GB" dirty="0"/>
              <a:t> database</a:t>
            </a:r>
          </a:p>
          <a:p>
            <a:pPr lvl="1" algn="just"/>
            <a:r>
              <a:rPr lang="en-GB" dirty="0" err="1"/>
              <a:t>Pseudoanonymised</a:t>
            </a:r>
            <a:r>
              <a:rPr lang="en-GB" dirty="0"/>
              <a:t> data with unique study ID</a:t>
            </a:r>
          </a:p>
          <a:p>
            <a:pPr lvl="1" algn="just"/>
            <a:r>
              <a:rPr lang="en-GB" dirty="0"/>
              <a:t>Logic checks</a:t>
            </a:r>
          </a:p>
          <a:p>
            <a:pPr algn="just"/>
            <a:r>
              <a:rPr lang="en-GB" dirty="0"/>
              <a:t>Study period chosen to coincide with widespread use of electronic medical records</a:t>
            </a:r>
          </a:p>
          <a:p>
            <a:pPr algn="just"/>
            <a:r>
              <a:rPr lang="en-GB" dirty="0"/>
              <a:t>3-month data collection period anticipated for each phase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439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740D69-EFCB-4CCD-AA6E-678E4DED7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Dissemination of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770ADA-734D-48F0-9D16-77B47E6CA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Investigators can present Trust level data at departmental meetings</a:t>
            </a:r>
          </a:p>
          <a:p>
            <a:pPr algn="just"/>
            <a:r>
              <a:rPr lang="en-GB" dirty="0"/>
              <a:t>Data from phase 1 and 2 to be presented to key stakeholders</a:t>
            </a:r>
          </a:p>
          <a:p>
            <a:pPr lvl="1" algn="just"/>
            <a:r>
              <a:rPr lang="en-GB" dirty="0"/>
              <a:t>SWAG Clinical Alliance</a:t>
            </a:r>
          </a:p>
          <a:p>
            <a:pPr lvl="1" algn="just"/>
            <a:r>
              <a:rPr lang="en-GB" dirty="0"/>
              <a:t>Patient Support Groups</a:t>
            </a:r>
          </a:p>
          <a:p>
            <a:pPr lvl="1" algn="just"/>
            <a:r>
              <a:rPr lang="en-GB" dirty="0"/>
              <a:t>Primary Care Groups</a:t>
            </a:r>
          </a:p>
          <a:p>
            <a:pPr algn="just"/>
            <a:r>
              <a:rPr lang="en-GB" dirty="0"/>
              <a:t>Presentation at national/international conferences</a:t>
            </a:r>
          </a:p>
          <a:p>
            <a:pPr algn="just"/>
            <a:r>
              <a:rPr lang="en-GB" dirty="0"/>
              <a:t>Submission to peer reviewed journals</a:t>
            </a:r>
          </a:p>
          <a:p>
            <a:pPr algn="just"/>
            <a:r>
              <a:rPr lang="en-GB" dirty="0"/>
              <a:t>All publications will be attributed to the ‘SWAG-YOCC’ group</a:t>
            </a:r>
          </a:p>
        </p:txBody>
      </p:sp>
    </p:spTree>
    <p:extLst>
      <p:ext uri="{BB962C8B-B14F-4D97-AF65-F5344CB8AC3E}">
        <p14:creationId xmlns:p14="http://schemas.microsoft.com/office/powerpoint/2010/main" val="719336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0CD987-938F-4FB2-B911-383B022CA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58D8BF-39FE-4A1E-A694-CBFF84C63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Provide platform for prospective multicentre observational study</a:t>
            </a:r>
          </a:p>
          <a:p>
            <a:pPr lvl="1" algn="just"/>
            <a:r>
              <a:rPr lang="en-GB" dirty="0"/>
              <a:t>Demonstration of feasibility</a:t>
            </a:r>
          </a:p>
          <a:p>
            <a:pPr lvl="1" algn="just"/>
            <a:r>
              <a:rPr lang="en-GB" dirty="0"/>
              <a:t>Allow collection of additional data fields: quality of life, tissue samples</a:t>
            </a:r>
          </a:p>
          <a:p>
            <a:pPr algn="just"/>
            <a:r>
              <a:rPr lang="en-GB" dirty="0"/>
              <a:t>Inform design of studies addressing key questions</a:t>
            </a:r>
          </a:p>
          <a:p>
            <a:pPr lvl="1" algn="just"/>
            <a:r>
              <a:rPr lang="en-GB" dirty="0"/>
              <a:t>Effectiveness of neoadjuvant therapy in young adults</a:t>
            </a:r>
          </a:p>
          <a:p>
            <a:pPr lvl="1" algn="just"/>
            <a:r>
              <a:rPr lang="en-GB" dirty="0"/>
              <a:t>Timing of surgery within treatment pathway</a:t>
            </a:r>
          </a:p>
          <a:p>
            <a:pPr lvl="1" algn="just"/>
            <a:r>
              <a:rPr lang="en-GB" dirty="0"/>
              <a:t>Expansion of FIT usage as screening tool in young adults</a:t>
            </a:r>
          </a:p>
          <a:p>
            <a:pPr algn="just"/>
            <a:r>
              <a:rPr lang="en-GB" dirty="0"/>
              <a:t>Allow linkage to future biomolecular and epidemiological studies </a:t>
            </a:r>
          </a:p>
        </p:txBody>
      </p:sp>
    </p:spTree>
    <p:extLst>
      <p:ext uri="{BB962C8B-B14F-4D97-AF65-F5344CB8AC3E}">
        <p14:creationId xmlns:p14="http://schemas.microsoft.com/office/powerpoint/2010/main" val="4256790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BF54F1-A208-40A2-A83D-8C947111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Steering Group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770510-25B4-4AB5-A9C4-3A2B6717D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University Hospitals Bristol</a:t>
            </a:r>
          </a:p>
          <a:p>
            <a:pPr lvl="1"/>
            <a:r>
              <a:rPr lang="en-GB" dirty="0"/>
              <a:t>David Messenger, Adam Chambers</a:t>
            </a:r>
          </a:p>
          <a:p>
            <a:r>
              <a:rPr lang="en-GB" dirty="0"/>
              <a:t>North Bristol Trust</a:t>
            </a:r>
          </a:p>
          <a:p>
            <a:pPr lvl="1"/>
            <a:r>
              <a:rPr lang="en-GB" dirty="0"/>
              <a:t>Ann Lyons</a:t>
            </a:r>
          </a:p>
          <a:p>
            <a:r>
              <a:rPr lang="en-GB" dirty="0"/>
              <a:t>Royal United Hospitals</a:t>
            </a:r>
          </a:p>
          <a:p>
            <a:pPr lvl="1"/>
            <a:r>
              <a:rPr lang="en-GB" dirty="0"/>
              <a:t>Isi Tonga, Ed Courtney</a:t>
            </a:r>
          </a:p>
          <a:p>
            <a:r>
              <a:rPr lang="en-GB" dirty="0"/>
              <a:t>University of Bristol</a:t>
            </a:r>
          </a:p>
          <a:p>
            <a:pPr lvl="1"/>
            <a:r>
              <a:rPr lang="en-GB" dirty="0"/>
              <a:t>Professor Richard Martin, Professor Caroline </a:t>
            </a:r>
            <a:r>
              <a:rPr lang="en-GB" dirty="0" err="1"/>
              <a:t>Relton</a:t>
            </a:r>
            <a:r>
              <a:rPr lang="en-GB" dirty="0"/>
              <a:t> (Epidemiology)</a:t>
            </a:r>
          </a:p>
          <a:p>
            <a:r>
              <a:rPr lang="en-GB" dirty="0"/>
              <a:t>ACPGBI</a:t>
            </a:r>
          </a:p>
          <a:p>
            <a:pPr lvl="1"/>
            <a:r>
              <a:rPr lang="en-GB" dirty="0"/>
              <a:t>Professor Bob Arnott (Patient Liaison Group &amp; NBOCA Patient Panel Chair)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DECE02-434C-4A3C-96A0-814E7F6625FE}"/>
              </a:ext>
            </a:extLst>
          </p:cNvPr>
          <p:cNvSpPr txBox="1"/>
          <p:nvPr/>
        </p:nvSpPr>
        <p:spPr>
          <a:xfrm>
            <a:off x="5924550" y="3013501"/>
            <a:ext cx="514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Nominated lead Consultant &amp; Surgical Trainee contact at each Trust</a:t>
            </a:r>
          </a:p>
        </p:txBody>
      </p:sp>
    </p:spTree>
    <p:extLst>
      <p:ext uri="{BB962C8B-B14F-4D97-AF65-F5344CB8AC3E}">
        <p14:creationId xmlns:p14="http://schemas.microsoft.com/office/powerpoint/2010/main" val="105166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A82F6E-C53E-45C3-921E-BF593E288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88E3FB-E22F-4CC7-B5D7-041E955C0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Sponsorship obtained from University Hospitals Bristol</a:t>
            </a:r>
          </a:p>
          <a:p>
            <a:pPr algn="just"/>
            <a:r>
              <a:rPr lang="en-GB" dirty="0"/>
              <a:t>Protocol currently undergoing peer review</a:t>
            </a:r>
          </a:p>
          <a:p>
            <a:pPr algn="just"/>
            <a:r>
              <a:rPr lang="en-GB" dirty="0"/>
              <a:t>Ethical approval to be sought through Proportionate Review Service </a:t>
            </a:r>
          </a:p>
          <a:p>
            <a:pPr algn="just"/>
            <a:r>
              <a:rPr lang="en-GB" dirty="0" err="1"/>
              <a:t>REDCap</a:t>
            </a:r>
            <a:r>
              <a:rPr lang="en-GB" dirty="0"/>
              <a:t> database built and undergoing testing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66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05565-8B96-44D7-B483-828A82B0C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187DE0-3922-46CF-8510-FE6AA604D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4000" dirty="0"/>
              <a:t>‘To </a:t>
            </a:r>
            <a:r>
              <a:rPr lang="fr-FR" sz="4000" dirty="0" err="1"/>
              <a:t>determine</a:t>
            </a:r>
            <a:r>
              <a:rPr lang="fr-FR" sz="4000" dirty="0"/>
              <a:t> the </a:t>
            </a:r>
            <a:r>
              <a:rPr lang="fr-FR" sz="4000" dirty="0" err="1"/>
              <a:t>feasibility</a:t>
            </a:r>
            <a:r>
              <a:rPr lang="fr-FR" sz="4000" dirty="0"/>
              <a:t> of </a:t>
            </a:r>
            <a:r>
              <a:rPr lang="fr-FR" sz="4000" dirty="0" err="1"/>
              <a:t>capturing</a:t>
            </a:r>
            <a:r>
              <a:rPr lang="fr-FR" sz="4000" dirty="0"/>
              <a:t> data on all </a:t>
            </a:r>
            <a:r>
              <a:rPr lang="fr-FR" sz="4000" dirty="0" err="1"/>
              <a:t>adults</a:t>
            </a:r>
            <a:r>
              <a:rPr lang="fr-FR" sz="4000" dirty="0"/>
              <a:t> &lt;50 </a:t>
            </a:r>
            <a:r>
              <a:rPr lang="fr-FR" sz="4000" dirty="0" err="1"/>
              <a:t>years</a:t>
            </a:r>
            <a:r>
              <a:rPr lang="fr-FR" sz="4000" dirty="0"/>
              <a:t> </a:t>
            </a:r>
            <a:r>
              <a:rPr lang="fr-FR" sz="4000" dirty="0" err="1"/>
              <a:t>diagnosed</a:t>
            </a:r>
            <a:r>
              <a:rPr lang="fr-FR" sz="4000" dirty="0"/>
              <a:t> </a:t>
            </a:r>
            <a:r>
              <a:rPr lang="fr-FR" sz="4000" dirty="0" err="1"/>
              <a:t>with</a:t>
            </a:r>
            <a:r>
              <a:rPr lang="fr-FR" sz="4000" dirty="0"/>
              <a:t> colorectal cancer in the SWAG </a:t>
            </a:r>
            <a:r>
              <a:rPr lang="fr-FR" sz="4000" dirty="0" err="1"/>
              <a:t>Clinical</a:t>
            </a:r>
            <a:r>
              <a:rPr lang="fr-FR" sz="4000" dirty="0"/>
              <a:t> Alliance </a:t>
            </a:r>
            <a:r>
              <a:rPr lang="fr-FR" sz="4000" dirty="0" err="1"/>
              <a:t>from</a:t>
            </a:r>
            <a:r>
              <a:rPr lang="fr-FR" sz="4000" dirty="0"/>
              <a:t> </a:t>
            </a:r>
            <a:r>
              <a:rPr lang="fr-FR" sz="4000" dirty="0" err="1"/>
              <a:t>September</a:t>
            </a:r>
            <a:r>
              <a:rPr lang="fr-FR" sz="4000" dirty="0"/>
              <a:t> 2009 to </a:t>
            </a:r>
            <a:r>
              <a:rPr lang="fr-FR" sz="4000" dirty="0" err="1"/>
              <a:t>September</a:t>
            </a:r>
            <a:r>
              <a:rPr lang="fr-FR" sz="4000" dirty="0"/>
              <a:t> 2019 </a:t>
            </a:r>
            <a:r>
              <a:rPr lang="en-GB" sz="4000" dirty="0"/>
              <a:t>in order to describe their epidemiology, diagnostic pathways, management and outcomes’</a:t>
            </a:r>
          </a:p>
        </p:txBody>
      </p:sp>
    </p:spTree>
    <p:extLst>
      <p:ext uri="{BB962C8B-B14F-4D97-AF65-F5344CB8AC3E}">
        <p14:creationId xmlns:p14="http://schemas.microsoft.com/office/powerpoint/2010/main" val="192040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E190B-E4B3-4F2C-9E8E-DB95234C3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47F328-18A8-497D-B908-EA4FF72F8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825625"/>
            <a:ext cx="11008360" cy="4351338"/>
          </a:xfrm>
        </p:spPr>
        <p:txBody>
          <a:bodyPr/>
          <a:lstStyle/>
          <a:p>
            <a:endParaRPr lang="en-GB" sz="3200" dirty="0"/>
          </a:p>
          <a:p>
            <a:pPr algn="just"/>
            <a:r>
              <a:rPr lang="en-GB" sz="3200" dirty="0"/>
              <a:t>Worldwide, US, UK (English) and European incidence trends</a:t>
            </a:r>
          </a:p>
          <a:p>
            <a:pPr algn="just"/>
            <a:r>
              <a:rPr lang="en-GB" sz="3200" dirty="0"/>
              <a:t>Demographic trends in young onset colorectal cancer in England</a:t>
            </a:r>
          </a:p>
          <a:p>
            <a:pPr algn="just"/>
            <a:r>
              <a:rPr lang="en-GB" sz="3200" dirty="0"/>
              <a:t>Projected impact on the South West</a:t>
            </a:r>
          </a:p>
          <a:p>
            <a:pPr algn="just"/>
            <a:r>
              <a:rPr lang="en-GB" sz="3200" dirty="0"/>
              <a:t>What is known about young onset colorectal cancer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49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161A96-96CE-4D56-9057-8AC72E555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Worldwide Incidence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A3BDD8B-BBC9-47D9-9EE3-02478EDE1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421" y="1557888"/>
            <a:ext cx="9243158" cy="3742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E068F7-32CC-44B2-A8AD-7162A401F474}"/>
              </a:ext>
            </a:extLst>
          </p:cNvPr>
          <p:cNvSpPr txBox="1"/>
          <p:nvPr/>
        </p:nvSpPr>
        <p:spPr>
          <a:xfrm>
            <a:off x="7039938" y="5016431"/>
            <a:ext cx="419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Ferlay</a:t>
            </a:r>
            <a:r>
              <a:rPr lang="en-GB" dirty="0"/>
              <a:t> et al., </a:t>
            </a:r>
            <a:r>
              <a:rPr lang="en-GB" i="1" dirty="0"/>
              <a:t>GLOBOCAN 2012</a:t>
            </a:r>
            <a:r>
              <a:rPr lang="en-GB" dirty="0"/>
              <a:t>, IARC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0F7FBB-2DA6-4F97-A4E8-FB51719369A4}"/>
              </a:ext>
            </a:extLst>
          </p:cNvPr>
          <p:cNvSpPr txBox="1"/>
          <p:nvPr/>
        </p:nvSpPr>
        <p:spPr>
          <a:xfrm>
            <a:off x="1346077" y="5757541"/>
            <a:ext cx="2102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2012</a:t>
            </a:r>
          </a:p>
          <a:p>
            <a:pPr algn="ctr"/>
            <a:r>
              <a:rPr lang="en-GB" sz="2400" dirty="0"/>
              <a:t>1.4 million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8F15D3-B287-4852-94C5-3940BE5BCB95}"/>
              </a:ext>
            </a:extLst>
          </p:cNvPr>
          <p:cNvSpPr txBox="1"/>
          <p:nvPr/>
        </p:nvSpPr>
        <p:spPr>
          <a:xfrm>
            <a:off x="9457534" y="5757541"/>
            <a:ext cx="1780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2030</a:t>
            </a:r>
          </a:p>
          <a:p>
            <a:pPr algn="ctr"/>
            <a:r>
              <a:rPr lang="en-GB" sz="2400" dirty="0"/>
              <a:t>2.2 million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0E83ADCA-DFB2-422C-BB99-171A6D6E67A6}"/>
              </a:ext>
            </a:extLst>
          </p:cNvPr>
          <p:cNvSpPr/>
          <p:nvPr/>
        </p:nvSpPr>
        <p:spPr>
          <a:xfrm>
            <a:off x="3978708" y="6114278"/>
            <a:ext cx="4765040" cy="103555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53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3F613E-E2F3-4DED-846A-D8A3CD102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US Incidence 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A2FFC2-2BD9-427A-B2E6-282DD26B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908" y="2059469"/>
            <a:ext cx="4057909" cy="41377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38CBCB-C212-49F6-BA31-738B42C65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183" y="2253997"/>
            <a:ext cx="4852817" cy="3722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DEDB2A-8FCA-420C-A457-BB3997CBE644}"/>
              </a:ext>
            </a:extLst>
          </p:cNvPr>
          <p:cNvSpPr txBox="1"/>
          <p:nvPr/>
        </p:nvSpPr>
        <p:spPr>
          <a:xfrm>
            <a:off x="8523892" y="6308209"/>
            <a:ext cx="232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Siegel et al., </a:t>
            </a:r>
            <a:r>
              <a:rPr lang="en-GB" i="1" dirty="0"/>
              <a:t>JNCI</a:t>
            </a:r>
            <a:r>
              <a:rPr lang="en-GB" dirty="0"/>
              <a:t> 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88EB96-11FF-46BA-8B2E-BA8BE3EF310F}"/>
              </a:ext>
            </a:extLst>
          </p:cNvPr>
          <p:cNvSpPr txBox="1"/>
          <p:nvPr/>
        </p:nvSpPr>
        <p:spPr>
          <a:xfrm>
            <a:off x="3668109" y="6123543"/>
            <a:ext cx="242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Zauber</a:t>
            </a:r>
            <a:r>
              <a:rPr lang="en-GB" dirty="0"/>
              <a:t>, </a:t>
            </a:r>
            <a:r>
              <a:rPr lang="en-GB" i="1" dirty="0"/>
              <a:t>Dig Dis Sci </a:t>
            </a:r>
            <a:r>
              <a:rPr lang="en-GB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9559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01699-11D3-4D8A-88E7-BA0D23158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English Incidence 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446EFE-6789-4FCA-AA4A-F73373D70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930" y="1408434"/>
            <a:ext cx="3390848" cy="4861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3B70B0-313D-433F-8422-4DB9E11A5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804" y="1408434"/>
            <a:ext cx="3019975" cy="2496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85A288-FE8B-44A6-B2DB-751C5CD73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849" y="3919821"/>
            <a:ext cx="2865883" cy="2350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CF78CF-A4C9-4039-8CCD-F7F0186805FD}"/>
              </a:ext>
            </a:extLst>
          </p:cNvPr>
          <p:cNvSpPr txBox="1"/>
          <p:nvPr/>
        </p:nvSpPr>
        <p:spPr>
          <a:xfrm>
            <a:off x="7545110" y="2191904"/>
            <a:ext cx="97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Colon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5CF918-AD62-496A-B60F-3AA4DE1156A1}"/>
              </a:ext>
            </a:extLst>
          </p:cNvPr>
          <p:cNvSpPr txBox="1"/>
          <p:nvPr/>
        </p:nvSpPr>
        <p:spPr>
          <a:xfrm>
            <a:off x="7479030" y="4763893"/>
            <a:ext cx="97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Rectum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D2EEC7-2590-40CF-BD04-39542B1414E3}"/>
              </a:ext>
            </a:extLst>
          </p:cNvPr>
          <p:cNvSpPr txBox="1"/>
          <p:nvPr/>
        </p:nvSpPr>
        <p:spPr>
          <a:xfrm>
            <a:off x="8012338" y="6376157"/>
            <a:ext cx="306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Chambers et al., </a:t>
            </a:r>
            <a:r>
              <a:rPr lang="en-GB" i="1" dirty="0"/>
              <a:t>Br J </a:t>
            </a:r>
            <a:r>
              <a:rPr lang="en-GB" i="1" dirty="0" err="1"/>
              <a:t>Surg</a:t>
            </a:r>
            <a:r>
              <a:rPr lang="en-GB" i="1" dirty="0"/>
              <a:t> </a:t>
            </a:r>
            <a:r>
              <a:rPr lang="en-GB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94909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C7A8C6-EA43-42B5-B104-F7640F98C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European Incidence Trends: Young adults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A5918F-6059-4850-9574-53B249817A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01"/>
          <a:stretch/>
        </p:blipFill>
        <p:spPr>
          <a:xfrm>
            <a:off x="581131" y="1839178"/>
            <a:ext cx="11029737" cy="36072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FD769A-28C7-45E6-8EEB-A2D2D5FBBE46}"/>
              </a:ext>
            </a:extLst>
          </p:cNvPr>
          <p:cNvSpPr txBox="1"/>
          <p:nvPr/>
        </p:nvSpPr>
        <p:spPr>
          <a:xfrm>
            <a:off x="1047749" y="5838825"/>
            <a:ext cx="4886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Driven by rise in proximal &gt; distal tumours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7607E6-175D-4089-A6A8-BCB355904D94}"/>
              </a:ext>
            </a:extLst>
          </p:cNvPr>
          <p:cNvSpPr txBox="1"/>
          <p:nvPr/>
        </p:nvSpPr>
        <p:spPr>
          <a:xfrm>
            <a:off x="9353550" y="6308209"/>
            <a:ext cx="218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Vuik</a:t>
            </a:r>
            <a:r>
              <a:rPr lang="en-GB" dirty="0"/>
              <a:t> et al., </a:t>
            </a:r>
            <a:r>
              <a:rPr lang="en-GB" i="1" dirty="0"/>
              <a:t>Gut </a:t>
            </a:r>
            <a:r>
              <a:rPr lang="en-GB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08879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CAAE89-AE25-4071-8EA4-CEF7790D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Demographic trends in England: 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DF921F-D6F3-49D4-AB0D-26A43F695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35" y="1839152"/>
            <a:ext cx="3558265" cy="3037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58F4226-9410-4911-AFF2-566AC480E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143" y="1893826"/>
            <a:ext cx="3642235" cy="3037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89A7C30-AC64-4A1E-9D06-BB7362491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521" y="1948500"/>
            <a:ext cx="3413816" cy="292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C0FC2FE-8997-4B36-8721-640473DF2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617" y="5025264"/>
            <a:ext cx="1817017" cy="12413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C613C32-239C-451F-95FE-71B47BFA1D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8960" y="5134612"/>
            <a:ext cx="1581682" cy="121297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F38E6434-7BA5-4321-BCC5-F234BE11C4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9473" y="5134612"/>
            <a:ext cx="1818769" cy="11295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A7BF6F-FA2C-40F4-B85A-5B711C2CE96C}"/>
              </a:ext>
            </a:extLst>
          </p:cNvPr>
          <p:cNvSpPr txBox="1"/>
          <p:nvPr/>
        </p:nvSpPr>
        <p:spPr>
          <a:xfrm>
            <a:off x="8366988" y="6347582"/>
            <a:ext cx="306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Chambers et al. </a:t>
            </a:r>
            <a:r>
              <a:rPr lang="en-GB" i="1" dirty="0"/>
              <a:t>Br J </a:t>
            </a:r>
            <a:r>
              <a:rPr lang="en-GB" i="1" dirty="0" err="1"/>
              <a:t>Surg</a:t>
            </a:r>
            <a:r>
              <a:rPr lang="en-GB" i="1" dirty="0"/>
              <a:t> </a:t>
            </a:r>
            <a:r>
              <a:rPr lang="en-GB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420447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1160</Words>
  <Application>Microsoft Office PowerPoint</Application>
  <PresentationFormat>Custom</PresentationFormat>
  <Paragraphs>339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The Somerset, Wiltshire, Avon and Gloucestershire Young-Onset Colorectal Cancer (SWAG-YOCC) Study</vt:lpstr>
      <vt:lpstr>PowerPoint Presentation</vt:lpstr>
      <vt:lpstr>Aim</vt:lpstr>
      <vt:lpstr>Background</vt:lpstr>
      <vt:lpstr>Worldwide Incidence</vt:lpstr>
      <vt:lpstr>US Incidence Trends</vt:lpstr>
      <vt:lpstr>English Incidence Trends</vt:lpstr>
      <vt:lpstr>European Incidence Trends: Young adults</vt:lpstr>
      <vt:lpstr>Demographic trends in England: Site</vt:lpstr>
      <vt:lpstr>Demographic trends in England: Region</vt:lpstr>
      <vt:lpstr>2016 Incidence estimates: South West</vt:lpstr>
      <vt:lpstr>2041 Incidence estimates: South West</vt:lpstr>
      <vt:lpstr>Young onset rectal cancer: Norway</vt:lpstr>
      <vt:lpstr>Young onset colorectal cancer (sporadic): US</vt:lpstr>
      <vt:lpstr>Rationale</vt:lpstr>
      <vt:lpstr>Study Design</vt:lpstr>
      <vt:lpstr>Inclusion/Exclusion Criteria</vt:lpstr>
      <vt:lpstr>Outcome measures</vt:lpstr>
      <vt:lpstr>Sample Size Estimates</vt:lpstr>
      <vt:lpstr>Data Collection</vt:lpstr>
      <vt:lpstr>Dissemination of Results</vt:lpstr>
      <vt:lpstr>Future Directions</vt:lpstr>
      <vt:lpstr>Steering Group Membership</vt:lpstr>
      <vt:lpstr>Current Status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Somerset, Wiltshire, Avon and Gloucestershire Young-Onset Colorectal Cancer (SWAG-YOCC) Study</dc:title>
  <dc:creator>Natasha Joshi</dc:creator>
  <cp:lastModifiedBy>Dunderdale, Helen</cp:lastModifiedBy>
  <cp:revision>47</cp:revision>
  <dcterms:created xsi:type="dcterms:W3CDTF">2020-03-01T15:25:04Z</dcterms:created>
  <dcterms:modified xsi:type="dcterms:W3CDTF">2020-03-03T18:42:18Z</dcterms:modified>
</cp:coreProperties>
</file>