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8" r:id="rId3"/>
    <p:sldId id="260" r:id="rId4"/>
    <p:sldId id="283" r:id="rId5"/>
    <p:sldId id="320" r:id="rId6"/>
    <p:sldId id="314" r:id="rId7"/>
    <p:sldId id="298" r:id="rId8"/>
    <p:sldId id="318" r:id="rId9"/>
    <p:sldId id="296" r:id="rId10"/>
    <p:sldId id="294" r:id="rId11"/>
    <p:sldId id="303" r:id="rId12"/>
    <p:sldId id="322" r:id="rId13"/>
    <p:sldId id="321" r:id="rId14"/>
    <p:sldId id="261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5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57" autoAdjust="0"/>
    <p:restoredTop sz="97335" autoAdjust="0"/>
  </p:normalViewPr>
  <p:slideViewPr>
    <p:cSldViewPr snapToGrid="0" showGuides="1">
      <p:cViewPr>
        <p:scale>
          <a:sx n="95" d="100"/>
          <a:sy n="95" d="100"/>
        </p:scale>
        <p:origin x="-1614" y="-51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West</a:t>
            </a:r>
            <a:r>
              <a:rPr lang="en-GB" baseline="0"/>
              <a:t> of England recruitment to Cancer per 100,000 population by subspecialty 2017-18 (April-March) against YTD target</a:t>
            </a:r>
            <a:endParaRPr lang="en-GB"/>
          </a:p>
        </c:rich>
      </c:tx>
      <c:layout>
        <c:manualLayout>
          <c:xMode val="edge"/>
          <c:yMode val="edge"/>
          <c:x val="0.12241807351689418"/>
          <c:y val="1.405778524574558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'100,000 pop'!$F$1</c:f>
              <c:strCache>
                <c:ptCount val="1"/>
                <c:pt idx="0">
                  <c:v>2017-18 recruitment per 100,000 population</c:v>
                </c:pt>
              </c:strCache>
            </c:strRef>
          </c:tx>
          <c:invertIfNegative val="0"/>
          <c:cat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cat>
          <c:val>
            <c:numRef>
              <c:f>'100,000 pop'!$F$2:$F$14</c:f>
              <c:numCache>
                <c:formatCode>General</c:formatCode>
                <c:ptCount val="13"/>
                <c:pt idx="0">
                  <c:v>2.9449888356291294</c:v>
                </c:pt>
                <c:pt idx="1">
                  <c:v>12.761618287726227</c:v>
                </c:pt>
                <c:pt idx="2">
                  <c:v>3.1904045719315568</c:v>
                </c:pt>
                <c:pt idx="3">
                  <c:v>2.699573099326702</c:v>
                </c:pt>
                <c:pt idx="4">
                  <c:v>1.881520644985277</c:v>
                </c:pt>
                <c:pt idx="5">
                  <c:v>11.166416001760449</c:v>
                </c:pt>
                <c:pt idx="6">
                  <c:v>10.307460924701953</c:v>
                </c:pt>
                <c:pt idx="7">
                  <c:v>3.394917685516913</c:v>
                </c:pt>
                <c:pt idx="8">
                  <c:v>0.24541573630242747</c:v>
                </c:pt>
                <c:pt idx="9">
                  <c:v>0.24541573630242747</c:v>
                </c:pt>
                <c:pt idx="10">
                  <c:v>1.0225655679267811</c:v>
                </c:pt>
                <c:pt idx="11">
                  <c:v>5.5218540668046181</c:v>
                </c:pt>
                <c:pt idx="12">
                  <c:v>6.6671275028826127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97-49D2-B300-3C23D5A8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11744"/>
        <c:axId val="32913664"/>
      </c:barChart>
      <c:scatterChart>
        <c:scatterStyle val="lineMarker"/>
        <c:varyColors val="0"/>
        <c:ser>
          <c:idx val="0"/>
          <c:order val="0"/>
          <c:tx>
            <c:strRef>
              <c:f>'100,000 pop'!$D$1</c:f>
              <c:strCache>
                <c:ptCount val="1"/>
                <c:pt idx="0">
                  <c:v>2017-18 YTD target</c:v>
                </c:pt>
              </c:strCache>
            </c:strRef>
          </c:tx>
          <c:spPr>
            <a:ln w="28575">
              <a:noFill/>
            </a:ln>
          </c:spPr>
          <c:xVal>
            <c:strRef>
              <c:f>'100,000 pop'!$A$2:$A$14</c:f>
              <c:strCache>
                <c:ptCount val="13"/>
                <c:pt idx="0">
                  <c:v>Brain and  CNS</c:v>
                </c:pt>
                <c:pt idx="1">
                  <c:v>Breast</c:v>
                </c:pt>
                <c:pt idx="2">
                  <c:v>Colorectal</c:v>
                </c:pt>
                <c:pt idx="3">
                  <c:v>Paediatrics</c:v>
                </c:pt>
                <c:pt idx="4">
                  <c:v>Gynaecological</c:v>
                </c:pt>
                <c:pt idx="5">
                  <c:v>Haematology and Lymphoma</c:v>
                </c:pt>
                <c:pt idx="6">
                  <c:v>Head and Neck</c:v>
                </c:pt>
                <c:pt idx="7">
                  <c:v>Lung</c:v>
                </c:pt>
                <c:pt idx="8">
                  <c:v>Sarcoma</c:v>
                </c:pt>
                <c:pt idx="9">
                  <c:v>Skin</c:v>
                </c:pt>
                <c:pt idx="10">
                  <c:v>Palliative Care, Psychosocial &amp; Survivorship</c:v>
                </c:pt>
                <c:pt idx="11">
                  <c:v>Upper GI</c:v>
                </c:pt>
                <c:pt idx="12">
                  <c:v>Urology</c:v>
                </c:pt>
              </c:strCache>
            </c:strRef>
          </c:xVal>
          <c:yVal>
            <c:numRef>
              <c:f>'100,000 pop'!$D$2:$D$14</c:f>
              <c:numCache>
                <c:formatCode>General</c:formatCode>
                <c:ptCount val="13"/>
                <c:pt idx="0">
                  <c:v>0.2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0.1</c:v>
                </c:pt>
                <c:pt idx="9">
                  <c:v>0.2</c:v>
                </c:pt>
                <c:pt idx="10">
                  <c:v>3</c:v>
                </c:pt>
                <c:pt idx="11">
                  <c:v>3</c:v>
                </c:pt>
                <c:pt idx="12">
                  <c:v>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097-49D2-B300-3C23D5A884B4}"/>
            </c:ext>
          </c:extLst>
        </c:ser>
        <c:ser>
          <c:idx val="2"/>
          <c:order val="2"/>
          <c:tx>
            <c:strRef>
              <c:f>'100,000 pop'!$C$1</c:f>
              <c:strCache>
                <c:ptCount val="1"/>
                <c:pt idx="0">
                  <c:v>2017-18 target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00B050"/>
              </a:solidFill>
            </c:spPr>
          </c:marker>
          <c:yVal>
            <c:numRef>
              <c:f>'100,000 pop'!$C$2:$C$14</c:f>
              <c:numCache>
                <c:formatCode>General</c:formatCode>
                <c:ptCount val="13"/>
                <c:pt idx="0">
                  <c:v>0.2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0.1</c:v>
                </c:pt>
                <c:pt idx="9">
                  <c:v>0.2</c:v>
                </c:pt>
                <c:pt idx="10">
                  <c:v>3</c:v>
                </c:pt>
                <c:pt idx="11">
                  <c:v>3</c:v>
                </c:pt>
                <c:pt idx="12">
                  <c:v>8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097-49D2-B300-3C23D5A8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911744"/>
        <c:axId val="32913664"/>
      </c:scatterChart>
      <c:catAx>
        <c:axId val="32911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913664"/>
        <c:crosses val="autoZero"/>
        <c:auto val="1"/>
        <c:lblAlgn val="ctr"/>
        <c:lblOffset val="100"/>
        <c:noMultiLvlLbl val="0"/>
      </c:catAx>
      <c:valAx>
        <c:axId val="32913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11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>
                <a:solidFill>
                  <a:sysClr val="windowText" lastClr="000000"/>
                </a:solidFill>
                <a:effectLst/>
              </a:rPr>
              <a:t>Recruitment to Cancer studies as % of Cancer Incidence by LCRN 2017-18 (April-March)</a:t>
            </a:r>
            <a:endParaRPr lang="en-GB">
              <a:solidFill>
                <a:sysClr val="windowText" lastClr="000000"/>
              </a:solidFill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'% Cancer incidence'!$B$22</c:f>
              <c:strCache>
                <c:ptCount val="1"/>
                <c:pt idx="0">
                  <c:v>% Recruitment of Cancer Incidence 2017-18 (April-March)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'% Cancer incidence'!$A$23:$A$38</c:f>
              <c:strCache>
                <c:ptCount val="15"/>
                <c:pt idx="0">
                  <c:v>South London</c:v>
                </c:pt>
                <c:pt idx="1">
                  <c:v>North Thames</c:v>
                </c:pt>
                <c:pt idx="2">
                  <c:v>North West London</c:v>
                </c:pt>
                <c:pt idx="3">
                  <c:v>Greater Manchester</c:v>
                </c:pt>
                <c:pt idx="4">
                  <c:v>Wessex</c:v>
                </c:pt>
                <c:pt idx="5">
                  <c:v>Eastern</c:v>
                </c:pt>
                <c:pt idx="6">
                  <c:v>Yorkshire and Humber</c:v>
                </c:pt>
                <c:pt idx="7">
                  <c:v>Thames Valley and South Midlands</c:v>
                </c:pt>
                <c:pt idx="8">
                  <c:v>West Midlands</c:v>
                </c:pt>
                <c:pt idx="9">
                  <c:v>West of England</c:v>
                </c:pt>
                <c:pt idx="10">
                  <c:v>Kent, Surrey and Sussex</c:v>
                </c:pt>
                <c:pt idx="11">
                  <c:v>North East and North Cumbria</c:v>
                </c:pt>
                <c:pt idx="12">
                  <c:v>North West Coast</c:v>
                </c:pt>
                <c:pt idx="13">
                  <c:v>South West Peninsula</c:v>
                </c:pt>
                <c:pt idx="14">
                  <c:v>East Midlands</c:v>
                </c:pt>
              </c:strCache>
            </c:strRef>
          </c:cat>
          <c:val>
            <c:numRef>
              <c:f>'% Cancer incidence'!$B$23:$B$38</c:f>
              <c:numCache>
                <c:formatCode>0.00%</c:formatCode>
                <c:ptCount val="16"/>
                <c:pt idx="0">
                  <c:v>0.51567024357009028</c:v>
                </c:pt>
                <c:pt idx="1">
                  <c:v>0.41265546585206198</c:v>
                </c:pt>
                <c:pt idx="2">
                  <c:v>0.34250764525993882</c:v>
                </c:pt>
                <c:pt idx="3">
                  <c:v>0.33173224952275387</c:v>
                </c:pt>
                <c:pt idx="4">
                  <c:v>0.29994169096209911</c:v>
                </c:pt>
                <c:pt idx="5">
                  <c:v>0.2832630423479115</c:v>
                </c:pt>
                <c:pt idx="6">
                  <c:v>0.23765150984376096</c:v>
                </c:pt>
                <c:pt idx="7">
                  <c:v>0.16790912318068868</c:v>
                </c:pt>
                <c:pt idx="8">
                  <c:v>0.16787094004864789</c:v>
                </c:pt>
                <c:pt idx="9">
                  <c:v>0.15947191953059514</c:v>
                </c:pt>
                <c:pt idx="10">
                  <c:v>0.15677910198337658</c:v>
                </c:pt>
                <c:pt idx="11">
                  <c:v>0.14077669902912621</c:v>
                </c:pt>
                <c:pt idx="12">
                  <c:v>0.13819490194091116</c:v>
                </c:pt>
                <c:pt idx="13">
                  <c:v>0.13316946211683053</c:v>
                </c:pt>
                <c:pt idx="14">
                  <c:v>0.13268401042334144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C2F-4324-BDA7-A58BBF32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6914688"/>
        <c:axId val="36916224"/>
      </c:barChart>
      <c:lineChart>
        <c:grouping val="standard"/>
        <c:varyColors val="0"/>
        <c:ser>
          <c:idx val="2"/>
          <c:order val="1"/>
          <c:tx>
            <c:strRef>
              <c:f>'% Cancer incidence'!$C$22</c:f>
              <c:strCache>
                <c:ptCount val="1"/>
                <c:pt idx="0">
                  <c:v>Average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val>
            <c:numRef>
              <c:f>'% Cancer incidence'!$C$23:$C$38</c:f>
              <c:numCache>
                <c:formatCode>0.00%</c:formatCode>
                <c:ptCount val="16"/>
                <c:pt idx="0">
                  <c:v>0.24135186704080897</c:v>
                </c:pt>
                <c:pt idx="1">
                  <c:v>0.24135186704080897</c:v>
                </c:pt>
                <c:pt idx="2">
                  <c:v>0.24135186704080897</c:v>
                </c:pt>
                <c:pt idx="3">
                  <c:v>0.24135186704080897</c:v>
                </c:pt>
                <c:pt idx="4">
                  <c:v>0.24135186704080897</c:v>
                </c:pt>
                <c:pt idx="5">
                  <c:v>0.24135186704080897</c:v>
                </c:pt>
                <c:pt idx="6">
                  <c:v>0.24135186704080897</c:v>
                </c:pt>
                <c:pt idx="7">
                  <c:v>0.24135186704080897</c:v>
                </c:pt>
                <c:pt idx="8">
                  <c:v>0.24135186704080897</c:v>
                </c:pt>
                <c:pt idx="9">
                  <c:v>0.24135186704080897</c:v>
                </c:pt>
                <c:pt idx="10">
                  <c:v>0.24135186704080897</c:v>
                </c:pt>
                <c:pt idx="11">
                  <c:v>0.24135186704080897</c:v>
                </c:pt>
                <c:pt idx="12">
                  <c:v>0.24135186704080897</c:v>
                </c:pt>
                <c:pt idx="13">
                  <c:v>0.24135186704080897</c:v>
                </c:pt>
                <c:pt idx="14">
                  <c:v>0.24135186704080897</c:v>
                </c:pt>
                <c:pt idx="15">
                  <c:v>0.24135186704080897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C2F-4324-BDA7-A58BBF32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914688"/>
        <c:axId val="36916224"/>
      </c:lineChart>
      <c:catAx>
        <c:axId val="3691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6224"/>
        <c:crosses val="autoZero"/>
        <c:auto val="1"/>
        <c:lblAlgn val="ctr"/>
        <c:lblOffset val="100"/>
        <c:noMultiLvlLbl val="0"/>
      </c:catAx>
      <c:valAx>
        <c:axId val="36916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468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800" b="1" i="0" baseline="0">
                <a:effectLst/>
              </a:rPr>
              <a:t>SWAG cancer RTT by Partner Organisation April 2018</a:t>
            </a:r>
            <a:endParaRPr lang="en-GB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'RTT PO.'!$B$1</c:f>
              <c:strCache>
                <c:ptCount val="1"/>
                <c:pt idx="0">
                  <c:v>% Open Studies rated Green in RTT by Partner Organisation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0"/>
                  <c:y val="5.14304030220018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'RTT PO.'!$A$2:$A$9</c:f>
              <c:strCache>
                <c:ptCount val="8"/>
                <c:pt idx="0">
                  <c:v>Yeovil District Hospital</c:v>
                </c:pt>
                <c:pt idx="1">
                  <c:v>North Bristol Trust</c:v>
                </c:pt>
                <c:pt idx="2">
                  <c:v>Gloucestershire Hospitals</c:v>
                </c:pt>
                <c:pt idx="3">
                  <c:v>Taunton and Somerset</c:v>
                </c:pt>
                <c:pt idx="4">
                  <c:v>Great Western</c:v>
                </c:pt>
                <c:pt idx="5">
                  <c:v>Weston Area Health</c:v>
                </c:pt>
                <c:pt idx="6">
                  <c:v>Royal United Hospitals Bath</c:v>
                </c:pt>
                <c:pt idx="7">
                  <c:v>University Hospitals Bristol</c:v>
                </c:pt>
              </c:strCache>
            </c:strRef>
          </c:cat>
          <c:val>
            <c:numRef>
              <c:f>'RTT PO.'!$B$2:$B$9</c:f>
              <c:numCache>
                <c:formatCode>0.00%</c:formatCode>
                <c:ptCount val="8"/>
                <c:pt idx="0">
                  <c:v>0.88239999999999996</c:v>
                </c:pt>
                <c:pt idx="1">
                  <c:v>0.69230000000000003</c:v>
                </c:pt>
                <c:pt idx="2">
                  <c:v>0.66669999999999996</c:v>
                </c:pt>
                <c:pt idx="3">
                  <c:v>0.65310000000000001</c:v>
                </c:pt>
                <c:pt idx="4">
                  <c:v>0.625</c:v>
                </c:pt>
                <c:pt idx="5">
                  <c:v>0.6</c:v>
                </c:pt>
                <c:pt idx="6">
                  <c:v>0.59519999999999995</c:v>
                </c:pt>
                <c:pt idx="7">
                  <c:v>0.5806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84E-4897-AFCE-DC9A87C97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1703808"/>
        <c:axId val="31705344"/>
      </c:barChart>
      <c:catAx>
        <c:axId val="317038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705344"/>
        <c:crosses val="autoZero"/>
        <c:auto val="1"/>
        <c:lblAlgn val="ctr"/>
        <c:lblOffset val="100"/>
        <c:noMultiLvlLbl val="0"/>
      </c:catAx>
      <c:valAx>
        <c:axId val="31705344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1703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Recruitment to Brain</a:t>
            </a:r>
            <a:r>
              <a:rPr lang="en-GB" baseline="0"/>
              <a:t> and CNS</a:t>
            </a:r>
            <a:r>
              <a:rPr lang="en-GB"/>
              <a:t> </a:t>
            </a:r>
            <a:r>
              <a:rPr lang="en-GB" baseline="0"/>
              <a:t>cancer studies and number of studies by LCRN YTD (April- March) 2017-18 </a:t>
            </a:r>
            <a:endParaRPr lang="en-GB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'Recruitment and no studies'!$B$1</c:f>
              <c:strCache>
                <c:ptCount val="1"/>
                <c:pt idx="0">
                  <c:v>Number of studies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'Recruitment and no studies'!$A$2:$A$16</c:f>
              <c:strCache>
                <c:ptCount val="15"/>
                <c:pt idx="0">
                  <c:v>West of England</c:v>
                </c:pt>
                <c:pt idx="1">
                  <c:v>Eastern</c:v>
                </c:pt>
                <c:pt idx="2">
                  <c:v>North West Coast</c:v>
                </c:pt>
                <c:pt idx="3">
                  <c:v>South London</c:v>
                </c:pt>
                <c:pt idx="4">
                  <c:v>South West Peninsula</c:v>
                </c:pt>
                <c:pt idx="5">
                  <c:v>Greater Manchester</c:v>
                </c:pt>
                <c:pt idx="6">
                  <c:v>Yorkshire and Humber</c:v>
                </c:pt>
                <c:pt idx="7">
                  <c:v>East Midlands</c:v>
                </c:pt>
                <c:pt idx="8">
                  <c:v>West Midlands</c:v>
                </c:pt>
                <c:pt idx="9">
                  <c:v>Thames Valley and South Midlands</c:v>
                </c:pt>
                <c:pt idx="10">
                  <c:v>Wessex</c:v>
                </c:pt>
                <c:pt idx="11">
                  <c:v>North West London</c:v>
                </c:pt>
                <c:pt idx="12">
                  <c:v>North East and North Cumbria</c:v>
                </c:pt>
                <c:pt idx="13">
                  <c:v>North Thames</c:v>
                </c:pt>
                <c:pt idx="14">
                  <c:v>Kent, Surrey and Sussex</c:v>
                </c:pt>
              </c:strCache>
            </c:strRef>
          </c:cat>
          <c:val>
            <c:numRef>
              <c:f>'Recruitment and no studies'!$B$2:$B$16</c:f>
              <c:numCache>
                <c:formatCode>General</c:formatCode>
                <c:ptCount val="15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1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2</c:v>
                </c:pt>
                <c:pt idx="12">
                  <c:v>5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6F3-415D-ABE4-3D2629957FDC}"/>
            </c:ext>
          </c:extLst>
        </c:ser>
        <c:ser>
          <c:idx val="1"/>
          <c:order val="1"/>
          <c:tx>
            <c:strRef>
              <c:f>'Recruitment and no studies'!$C$1</c:f>
              <c:strCache>
                <c:ptCount val="1"/>
                <c:pt idx="0">
                  <c:v>Participants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'Recruitment and no studies'!$A$2:$A$16</c:f>
              <c:strCache>
                <c:ptCount val="15"/>
                <c:pt idx="0">
                  <c:v>West of England</c:v>
                </c:pt>
                <c:pt idx="1">
                  <c:v>Eastern</c:v>
                </c:pt>
                <c:pt idx="2">
                  <c:v>North West Coast</c:v>
                </c:pt>
                <c:pt idx="3">
                  <c:v>South London</c:v>
                </c:pt>
                <c:pt idx="4">
                  <c:v>South West Peninsula</c:v>
                </c:pt>
                <c:pt idx="5">
                  <c:v>Greater Manchester</c:v>
                </c:pt>
                <c:pt idx="6">
                  <c:v>Yorkshire and Humber</c:v>
                </c:pt>
                <c:pt idx="7">
                  <c:v>East Midlands</c:v>
                </c:pt>
                <c:pt idx="8">
                  <c:v>West Midlands</c:v>
                </c:pt>
                <c:pt idx="9">
                  <c:v>Thames Valley and South Midlands</c:v>
                </c:pt>
                <c:pt idx="10">
                  <c:v>Wessex</c:v>
                </c:pt>
                <c:pt idx="11">
                  <c:v>North West London</c:v>
                </c:pt>
                <c:pt idx="12">
                  <c:v>North East and North Cumbria</c:v>
                </c:pt>
                <c:pt idx="13">
                  <c:v>North Thames</c:v>
                </c:pt>
                <c:pt idx="14">
                  <c:v>Kent, Surrey and Sussex</c:v>
                </c:pt>
              </c:strCache>
            </c:strRef>
          </c:cat>
          <c:val>
            <c:numRef>
              <c:f>'Recruitment and no studies'!$C$2:$C$16</c:f>
              <c:numCache>
                <c:formatCode>General</c:formatCode>
                <c:ptCount val="15"/>
                <c:pt idx="0">
                  <c:v>72</c:v>
                </c:pt>
                <c:pt idx="1">
                  <c:v>60</c:v>
                </c:pt>
                <c:pt idx="2">
                  <c:v>60</c:v>
                </c:pt>
                <c:pt idx="3">
                  <c:v>36</c:v>
                </c:pt>
                <c:pt idx="4">
                  <c:v>29</c:v>
                </c:pt>
                <c:pt idx="5">
                  <c:v>25</c:v>
                </c:pt>
                <c:pt idx="6">
                  <c:v>17</c:v>
                </c:pt>
                <c:pt idx="7">
                  <c:v>17</c:v>
                </c:pt>
                <c:pt idx="8">
                  <c:v>13</c:v>
                </c:pt>
                <c:pt idx="9">
                  <c:v>11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8</c:v>
                </c:pt>
                <c:pt idx="1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6F3-415D-ABE4-3D2629957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84640"/>
        <c:axId val="37186176"/>
      </c:barChart>
      <c:catAx>
        <c:axId val="3718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186176"/>
        <c:crosses val="autoZero"/>
        <c:auto val="1"/>
        <c:lblAlgn val="ctr"/>
        <c:lblOffset val="100"/>
        <c:noMultiLvlLbl val="0"/>
      </c:catAx>
      <c:valAx>
        <c:axId val="37186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846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Recruitment to</a:t>
            </a:r>
            <a:r>
              <a:rPr lang="en-US" baseline="0" dirty="0"/>
              <a:t> </a:t>
            </a:r>
            <a:r>
              <a:rPr lang="en-US" baseline="0" dirty="0" smtClean="0"/>
              <a:t>brain and CNS cancer </a:t>
            </a:r>
            <a:r>
              <a:rPr lang="en-US" baseline="0" dirty="0"/>
              <a:t>studies </a:t>
            </a:r>
            <a:r>
              <a:rPr lang="en-US" dirty="0"/>
              <a:t>as a % of Cancer Incidence by LCRN </a:t>
            </a:r>
            <a:r>
              <a:rPr lang="en-GB" sz="1800" b="1" i="0" baseline="0" dirty="0">
                <a:effectLst/>
              </a:rPr>
              <a:t>2017-18 (April-March)</a:t>
            </a:r>
            <a:endParaRPr lang="en-GB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'% Cancer incidence'!$B$2</c:f>
              <c:strCache>
                <c:ptCount val="1"/>
                <c:pt idx="0">
                  <c:v>Recruitment to Brain cancer studies as a % of Cancer Incidence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433155584390265E-3"/>
                  <c:y val="5.4368139787569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'% Cancer incidence'!$A$3:$A$17</c:f>
              <c:strCache>
                <c:ptCount val="15"/>
                <c:pt idx="0">
                  <c:v>West of England</c:v>
                </c:pt>
                <c:pt idx="1">
                  <c:v>Eastern</c:v>
                </c:pt>
                <c:pt idx="2">
                  <c:v>South London</c:v>
                </c:pt>
                <c:pt idx="3">
                  <c:v>North West Coast</c:v>
                </c:pt>
                <c:pt idx="4">
                  <c:v>South West Peninsula</c:v>
                </c:pt>
                <c:pt idx="5">
                  <c:v>Greater Manchester</c:v>
                </c:pt>
                <c:pt idx="6">
                  <c:v>North West London</c:v>
                </c:pt>
                <c:pt idx="7">
                  <c:v>Thames Valley and South Midlands</c:v>
                </c:pt>
                <c:pt idx="8">
                  <c:v>East Midlands</c:v>
                </c:pt>
                <c:pt idx="9">
                  <c:v>Yorkshire and Humber</c:v>
                </c:pt>
                <c:pt idx="10">
                  <c:v>Wessex</c:v>
                </c:pt>
                <c:pt idx="11">
                  <c:v>North East and North Cumbria</c:v>
                </c:pt>
                <c:pt idx="12">
                  <c:v>West Midlands</c:v>
                </c:pt>
                <c:pt idx="13">
                  <c:v>North Thames</c:v>
                </c:pt>
                <c:pt idx="14">
                  <c:v>Kent, Surrey and Sussex</c:v>
                </c:pt>
              </c:strCache>
            </c:strRef>
          </c:cat>
          <c:val>
            <c:numRef>
              <c:f>'% Cancer incidence'!$B$3:$B$17</c:f>
              <c:numCache>
                <c:formatCode>0.00%</c:formatCode>
                <c:ptCount val="15"/>
                <c:pt idx="0">
                  <c:v>7.5440067057837385E-3</c:v>
                </c:pt>
                <c:pt idx="1">
                  <c:v>3.4664047605292045E-3</c:v>
                </c:pt>
                <c:pt idx="2">
                  <c:v>3.0659172202350538E-3</c:v>
                </c:pt>
                <c:pt idx="3">
                  <c:v>3.0405919018902348E-3</c:v>
                </c:pt>
                <c:pt idx="4">
                  <c:v>2.0965876229034125E-3</c:v>
                </c:pt>
                <c:pt idx="5">
                  <c:v>1.5395036640187204E-3</c:v>
                </c:pt>
                <c:pt idx="6">
                  <c:v>1.5290519877675841E-3</c:v>
                </c:pt>
                <c:pt idx="7">
                  <c:v>9.7621583244586441E-4</c:v>
                </c:pt>
                <c:pt idx="8">
                  <c:v>7.2621641249092229E-4</c:v>
                </c:pt>
                <c:pt idx="9">
                  <c:v>5.9553002171933015E-4</c:v>
                </c:pt>
                <c:pt idx="10">
                  <c:v>5.8309037900874635E-4</c:v>
                </c:pt>
                <c:pt idx="11">
                  <c:v>5.0801535335290131E-4</c:v>
                </c:pt>
                <c:pt idx="12">
                  <c:v>4.6501645442838745E-4</c:v>
                </c:pt>
                <c:pt idx="13">
                  <c:v>3.4911629936722671E-4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363712"/>
        <c:axId val="37365248"/>
      </c:barChart>
      <c:catAx>
        <c:axId val="373637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7365248"/>
        <c:crosses val="autoZero"/>
        <c:auto val="1"/>
        <c:lblAlgn val="ctr"/>
        <c:lblOffset val="100"/>
        <c:noMultiLvlLbl val="0"/>
      </c:catAx>
      <c:valAx>
        <c:axId val="37365248"/>
        <c:scaling>
          <c:orientation val="minMax"/>
        </c:scaling>
        <c:delete val="0"/>
        <c:axPos val="l"/>
        <c:majorGridlines/>
        <c:numFmt formatCode="0.00%" sourceLinked="1"/>
        <c:majorTickMark val="none"/>
        <c:minorTickMark val="none"/>
        <c:tickLblPos val="nextTo"/>
        <c:spPr>
          <a:ln w="9525">
            <a:noFill/>
          </a:ln>
        </c:spPr>
        <c:crossAx val="37363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0.03608</cdr:x>
      <cdr:y>0.16198</cdr:y>
    </cdr:from>
    <cdr:to>
      <cdr:x>0.09144</cdr:x>
      <cdr:y>0.90557</cdr:y>
    </cdr:to>
    <cdr:sp macro="" textlink="">
      <cdr:nvSpPr>
        <cdr:cNvPr id="2" name="TextBox 1"/>
        <cdr:cNvSpPr txBox="1"/>
      </cdr:nvSpPr>
      <cdr:spPr>
        <a:xfrm xmlns:a="http://schemas.openxmlformats.org/drawingml/2006/main" rot="5400000">
          <a:off x="-1486318" y="2864064"/>
          <a:ext cx="4430764" cy="633046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92D050"/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0.05296</cdr:x>
      <cdr:y>0.10582</cdr:y>
    </cdr:from>
    <cdr:to>
      <cdr:x>0.11827</cdr:x>
      <cdr:y>0.96825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2901" y="602901"/>
          <a:ext cx="743578" cy="4913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0.04854</cdr:x>
      <cdr:y>0.09348</cdr:y>
    </cdr:from>
    <cdr:to>
      <cdr:x>0.10415</cdr:x>
      <cdr:y>0.90476</cdr:y>
    </cdr:to>
    <cdr:sp macro="" textlink="">
      <cdr:nvSpPr>
        <cdr:cNvPr id="3" name="TextBox 2"/>
        <cdr:cNvSpPr txBox="1"/>
      </cdr:nvSpPr>
      <cdr:spPr>
        <a:xfrm xmlns:a="http://schemas.openxmlformats.org/drawingml/2006/main" rot="5400000">
          <a:off x="-1441938" y="2527164"/>
          <a:ext cx="4622242" cy="633046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rgbClr val="92D050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8D9F-6C96-443F-864F-B8B3D6B24487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55521-0D2B-441C-B529-C9BF602D67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1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en-GB" sz="1200" smtClean="0"/>
              <a:pPr algn="r">
                <a:buSzPct val="25000"/>
              </a:pPr>
              <a:t>1</a:t>
            </a:fld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339409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2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88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7485" y="1700214"/>
            <a:ext cx="8640233" cy="1152525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133" y="2852738"/>
            <a:ext cx="8534400" cy="1020762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34433" y="6481764"/>
            <a:ext cx="2844800" cy="3762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srgbClr val="FFFFFF"/>
                </a:solidFill>
              </a:rPr>
              <a:t>13/02/2015</a:t>
            </a:r>
          </a:p>
        </p:txBody>
      </p:sp>
      <p:pic>
        <p:nvPicPr>
          <p:cNvPr id="102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0" y="0"/>
            <a:ext cx="12192000" cy="476672"/>
          </a:xfrm>
          <a:prstGeom prst="rect">
            <a:avLst/>
          </a:prstGeom>
          <a:noFill/>
        </p:spPr>
      </p:pic>
      <p:pic>
        <p:nvPicPr>
          <p:cNvPr id="7" name="Picture 9" descr="nihrcolb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80310" y="689440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205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6309320"/>
            <a:ext cx="12192000" cy="535980"/>
          </a:xfrm>
          <a:prstGeom prst="rect">
            <a:avLst/>
          </a:prstGeom>
          <a:solidFill>
            <a:srgbClr val="0072C6"/>
          </a:solidFill>
          <a:ln>
            <a:solidFill>
              <a:srgbClr val="0072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800" b="1" dirty="0">
                <a:solidFill>
                  <a:srgbClr val="FFFFFF"/>
                </a:solidFill>
                <a:sym typeface="Arial"/>
              </a:rPr>
              <a:t> Insert your organisation name here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6" name="Picture 2" descr="C:\Users\fenny.gkiafi\Downloads\NIHR_colour_bar.png"/>
          <p:cNvPicPr>
            <a:picLocks noChangeAspect="1" noChangeArrowheads="1"/>
          </p:cNvPicPr>
          <p:nvPr userDrawn="1"/>
        </p:nvPicPr>
        <p:blipFill>
          <a:blip r:embed="rId2" cstate="print"/>
          <a:srcRect l="4669" t="30636" r="4613" b="30059"/>
          <a:stretch>
            <a:fillRect/>
          </a:stretch>
        </p:blipFill>
        <p:spPr bwMode="auto">
          <a:xfrm>
            <a:off x="47328" y="1268760"/>
            <a:ext cx="9217024" cy="74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354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D3108F-A058-4C43-AC29-FCA6ABCF093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3978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628FAB-2957-4DB7-B2C9-57415A6ABF3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104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FD962B5-68D3-4A1E-9115-292E841C79E9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66006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C55C70-8CFB-4C00-ADD0-3264D3B13FFE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27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58BA62-5E2B-41B1-AD91-6F02A6540D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877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127081-22CF-4F07-AE9F-CA8C8A78D2F7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282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2303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ADC0669-0403-42B3-8D85-D98F4DC32483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0514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01A455-2E6C-4E9B-B700-18FF9634E4BF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82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13/02/2015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043DE17-01BC-4C44-A5DF-CB57B4CA3770}" type="slidenum">
              <a:rPr lang="en-GB">
                <a:solidFill>
                  <a:srgbClr val="000000"/>
                </a:solidFill>
                <a:cs typeface="Arial"/>
                <a:sym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57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3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64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33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27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29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61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49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9644-7106-47B6-BE31-3DF145067A7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045D6-0E88-4DD0-ADDF-60FCA567E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400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srgbClr val="000000"/>
                </a:solidFill>
                <a:cs typeface="Arial"/>
                <a:sym typeface="Arial"/>
              </a:rPr>
              <a:t>13/02/2015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9" name="Picture 9" descr="nihrcolb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169366" y="260648"/>
            <a:ext cx="2495253" cy="6513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2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opher.herbert@uhbristol.nhs.uk" TargetMode="External"/><Relationship Id="rId7" Type="http://schemas.openxmlformats.org/officeDocument/2006/relationships/hyperlink" Target="mailto:s.p.lowis@bristol.ac.uk" TargetMode="External"/><Relationship Id="rId2" Type="http://schemas.openxmlformats.org/officeDocument/2006/relationships/hyperlink" Target="mailto:seth.love@bris.ac.u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gregfellows@nhs.net" TargetMode="External"/><Relationship Id="rId5" Type="http://schemas.openxmlformats.org/officeDocument/2006/relationships/hyperlink" Target="mailto:alison.cameron@uhbristol.nhs.uk" TargetMode="External"/><Relationship Id="rId4" Type="http://schemas.openxmlformats.org/officeDocument/2006/relationships/hyperlink" Target="mailto:rachel.cox@ubht.nhs.u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odp.nihr.ac.uk/" TargetMode="External"/><Relationship Id="rId2" Type="http://schemas.openxmlformats.org/officeDocument/2006/relationships/hyperlink" Target="https://www.crn.nihr.ac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ublic-odp.nihr.ac.uk/" TargetMode="External"/><Relationship Id="rId5" Type="http://schemas.openxmlformats.org/officeDocument/2006/relationships/hyperlink" Target="https://www.ukctg.nihr.ac.uk/" TargetMode="External"/><Relationship Id="rId4" Type="http://schemas.openxmlformats.org/officeDocument/2006/relationships/hyperlink" Target="http://csg.ncri.org.uk/portfolio/portfolio-map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bartlett@nihr.ac.uk" TargetMode="External"/><Relationship Id="rId2" Type="http://schemas.openxmlformats.org/officeDocument/2006/relationships/hyperlink" Target="mailto:David.Rea@nihr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ristopher.herbert@uhbristol.nhs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927351" y="1557339"/>
            <a:ext cx="6480175" cy="1152525"/>
          </a:xfrm>
          <a:noFill/>
        </p:spPr>
        <p:txBody>
          <a:bodyPr anchor="ctr"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25093" y="3872286"/>
            <a:ext cx="7647885" cy="1760629"/>
          </a:xfrm>
          <a:noFill/>
        </p:spPr>
        <p:txBody>
          <a:bodyPr anchor="ctr"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2927349" y="2503774"/>
            <a:ext cx="727019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3200" dirty="0">
                <a:solidFill>
                  <a:srgbClr val="000000"/>
                </a:solidFill>
                <a:cs typeface="Arial"/>
                <a:sym typeface="Arial"/>
              </a:rPr>
              <a:t>SWAG SSG </a:t>
            </a:r>
            <a:r>
              <a:rPr lang="en-GB" sz="3200" dirty="0" smtClean="0">
                <a:solidFill>
                  <a:srgbClr val="000000"/>
                </a:solidFill>
                <a:cs typeface="Arial"/>
                <a:sym typeface="Arial"/>
              </a:rPr>
              <a:t>Brain and CNS Cancer Meeting</a:t>
            </a:r>
            <a:endParaRPr lang="en-GB" sz="32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Wednesday 25</a:t>
            </a:r>
            <a:r>
              <a:rPr lang="en-GB" sz="2400" baseline="30000" dirty="0" smtClean="0">
                <a:solidFill>
                  <a:srgbClr val="000000"/>
                </a:solidFill>
                <a:cs typeface="Arial"/>
                <a:sym typeface="Arial"/>
              </a:rPr>
              <a:t>th</a:t>
            </a:r>
            <a:r>
              <a:rPr lang="en-GB" sz="2400" dirty="0" smtClean="0">
                <a:solidFill>
                  <a:srgbClr val="000000"/>
                </a:solidFill>
                <a:cs typeface="Arial"/>
                <a:sym typeface="Arial"/>
              </a:rPr>
              <a:t> April </a:t>
            </a: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  <a:cs typeface="Arial"/>
              <a:sym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>
                <a:solidFill>
                  <a:srgbClr val="000000"/>
                </a:solidFill>
                <a:cs typeface="Arial"/>
                <a:sym typeface="Arial"/>
              </a:rPr>
              <a:t>Research Report</a:t>
            </a:r>
          </a:p>
        </p:txBody>
      </p:sp>
      <p:sp>
        <p:nvSpPr>
          <p:cNvPr id="2" name="Rectangle 1"/>
          <p:cNvSpPr/>
          <p:nvPr/>
        </p:nvSpPr>
        <p:spPr>
          <a:xfrm>
            <a:off x="1981200" y="721833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Clinical Research Network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E1261C"/>
                </a:solidFill>
                <a:cs typeface="Arial"/>
                <a:sym typeface="Arial"/>
              </a:rPr>
              <a:t>West of England</a:t>
            </a: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  <a:t/>
            </a:r>
            <a:br>
              <a:rPr lang="en-GB" sz="1400" kern="0" dirty="0">
                <a:solidFill>
                  <a:srgbClr val="000000"/>
                </a:solidFill>
                <a:cs typeface="Arial"/>
                <a:sym typeface="Arial"/>
              </a:rPr>
            </a:br>
            <a:endParaRPr lang="en-GB" sz="1400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78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7902055" cy="709448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Open </a:t>
            </a:r>
            <a:r>
              <a:rPr lang="en-GB" sz="3600" dirty="0" smtClean="0">
                <a:solidFill>
                  <a:srgbClr val="FF0000"/>
                </a:solidFill>
              </a:rPr>
              <a:t>studies </a:t>
            </a:r>
            <a:r>
              <a:rPr lang="en-GB" sz="3600" dirty="0">
                <a:solidFill>
                  <a:srgbClr val="FF0000"/>
                </a:solidFill>
              </a:rPr>
              <a:t>– </a:t>
            </a:r>
            <a:r>
              <a:rPr lang="en-GB" sz="3600" dirty="0" smtClean="0">
                <a:solidFill>
                  <a:srgbClr val="FF0000"/>
                </a:solidFill>
              </a:rPr>
              <a:t>Brain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5750" y="1057275"/>
            <a:ext cx="11649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2724"/>
              </p:ext>
            </p:extLst>
          </p:nvPr>
        </p:nvGraphicFramePr>
        <p:xfrm>
          <a:off x="221065" y="735145"/>
          <a:ext cx="11575699" cy="5705849"/>
        </p:xfrm>
        <a:graphic>
          <a:graphicData uri="http://schemas.openxmlformats.org/drawingml/2006/table">
            <a:tbl>
              <a:tblPr/>
              <a:tblGrid>
                <a:gridCol w="891805"/>
                <a:gridCol w="1952279"/>
                <a:gridCol w="4719183"/>
                <a:gridCol w="1610705"/>
                <a:gridCol w="2401727"/>
              </a:tblGrid>
              <a:tr h="920542"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Portfolio 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Site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GB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GB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 email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16948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MOT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North Bristol NHS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Love, Prof Seth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2"/>
                        </a:rPr>
                        <a:t>seth.love@bris.ac.uk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7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PARADIGM OlaPArib And RADiotherapy In newly-diagnosed GlioblastoMa: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Herbert, Dr Chris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3"/>
                        </a:rPr>
                        <a:t>christopher.herbert@uhbristol.nhs.uk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30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SIOP </a:t>
                      </a:r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Ependymoma</a:t>
                      </a:r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Cox, Dr Rachel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rachel.cox@ubht.nhs.uk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139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ROAM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Cameron, Dr Alison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alison.cameron@uhbristol.nhs.uk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31760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CMS Study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Fellows, Dr Greg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gregfellows@nhs.net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31853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VINILO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Cox, Dr Rachel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rachel.cox@ubht.nhs.uk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27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Biomede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Lowis, Dr Stephen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s.p.lowis@bristol.ac.uk</a:t>
                      </a:r>
                      <a:endParaRPr lang="en-GB" sz="11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1889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33552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PARADIGM-2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University Hospitals Bristol NHS Foundation Trust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Herbert, Dr Chris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3"/>
                        </a:rPr>
                        <a:t>christopher.herbert@uhbristol.nhs.uk</a:t>
                      </a:r>
                      <a:endParaRPr lang="en-GB" sz="11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9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1" y="1"/>
            <a:ext cx="7902055" cy="709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>
                <a:solidFill>
                  <a:srgbClr val="FF0000"/>
                </a:solidFill>
              </a:rPr>
              <a:t>No studies in set-up – Brain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The following Objectives are extracted from the Draft Performance and Operating Framework 2018/19 (v0.9), which is yet to be approved by the Department of Health, and therefore, may be subject to </a:t>
            </a:r>
            <a:r>
              <a:rPr lang="en-GB" sz="2000" dirty="0" smtClean="0"/>
              <a:t>change:</a:t>
            </a:r>
          </a:p>
          <a:p>
            <a:r>
              <a:rPr lang="en-GB" sz="2600" dirty="0" smtClean="0"/>
              <a:t>Increase </a:t>
            </a:r>
            <a:r>
              <a:rPr lang="en-GB" sz="2600" dirty="0"/>
              <a:t>patient access to Cancer research studies across the breadth of the Cancer subspecialties Number of LCRNs achieving on-target recruitment into at least 8 of the 13 Cancer subspecialties, where "on-target" means either improving recruitment by 10% from 2017/18 or meeting the following recruitment targets per 100,000 population </a:t>
            </a:r>
            <a:r>
              <a:rPr lang="en-GB" sz="2600" dirty="0" smtClean="0"/>
              <a:t>served:</a:t>
            </a:r>
          </a:p>
          <a:p>
            <a:r>
              <a:rPr lang="en-GB" sz="2600" dirty="0" smtClean="0">
                <a:solidFill>
                  <a:srgbClr val="FF0000"/>
                </a:solidFill>
              </a:rPr>
              <a:t>a</a:t>
            </a:r>
            <a:r>
              <a:rPr lang="en-GB" sz="2600" dirty="0">
                <a:solidFill>
                  <a:srgbClr val="FF0000"/>
                </a:solidFill>
              </a:rPr>
              <a:t>) Brain: </a:t>
            </a:r>
            <a:r>
              <a:rPr lang="en-GB" sz="2600" dirty="0" smtClean="0">
                <a:solidFill>
                  <a:srgbClr val="FF0000"/>
                </a:solidFill>
              </a:rPr>
              <a:t>0.2</a:t>
            </a:r>
            <a:r>
              <a:rPr lang="en-GB" sz="2600" dirty="0" smtClean="0"/>
              <a:t>; b</a:t>
            </a:r>
            <a:r>
              <a:rPr lang="en-GB" sz="2600" dirty="0"/>
              <a:t>) Breast: 10 c</a:t>
            </a:r>
            <a:r>
              <a:rPr lang="en-GB" sz="2600" dirty="0" smtClean="0"/>
              <a:t>); </a:t>
            </a:r>
            <a:r>
              <a:rPr lang="en-GB" sz="2600" dirty="0"/>
              <a:t>Colorectal: 3 d</a:t>
            </a:r>
            <a:r>
              <a:rPr lang="en-GB" sz="2600" dirty="0" smtClean="0"/>
              <a:t>); </a:t>
            </a:r>
            <a:r>
              <a:rPr lang="en-GB" sz="2600" dirty="0"/>
              <a:t>Children and Young People: </a:t>
            </a:r>
            <a:r>
              <a:rPr lang="en-GB" sz="2600" dirty="0" smtClean="0"/>
              <a:t>3; e</a:t>
            </a:r>
            <a:r>
              <a:rPr lang="en-GB" sz="2600" dirty="0"/>
              <a:t>) </a:t>
            </a:r>
            <a:r>
              <a:rPr lang="en-GB" sz="2600" dirty="0" err="1"/>
              <a:t>Gynae</a:t>
            </a:r>
            <a:r>
              <a:rPr lang="en-GB" sz="2600" dirty="0"/>
              <a:t>: </a:t>
            </a:r>
            <a:r>
              <a:rPr lang="en-GB" sz="2600" dirty="0" smtClean="0"/>
              <a:t>3; </a:t>
            </a:r>
            <a:r>
              <a:rPr lang="en-GB" sz="2600" dirty="0"/>
              <a:t>f) Head &amp; Neck: </a:t>
            </a:r>
            <a:r>
              <a:rPr lang="en-GB" sz="2600" dirty="0" smtClean="0"/>
              <a:t>1.5; </a:t>
            </a:r>
            <a:r>
              <a:rPr lang="en-GB" sz="2600" dirty="0"/>
              <a:t>g) Haematology: </a:t>
            </a:r>
            <a:r>
              <a:rPr lang="en-GB" sz="2600" dirty="0" smtClean="0"/>
              <a:t>7; </a:t>
            </a:r>
            <a:r>
              <a:rPr lang="en-GB" sz="2600" dirty="0"/>
              <a:t>h) Lung: </a:t>
            </a:r>
            <a:r>
              <a:rPr lang="en-GB" sz="2600" dirty="0" smtClean="0"/>
              <a:t>4; </a:t>
            </a:r>
            <a:r>
              <a:rPr lang="en-GB" sz="2600" dirty="0" err="1"/>
              <a:t>i</a:t>
            </a:r>
            <a:r>
              <a:rPr lang="en-GB" sz="2600" dirty="0"/>
              <a:t>) Sarcoma: </a:t>
            </a:r>
            <a:r>
              <a:rPr lang="en-GB" sz="2600" dirty="0" smtClean="0"/>
              <a:t>0.1; </a:t>
            </a:r>
            <a:r>
              <a:rPr lang="en-GB" sz="2600" dirty="0"/>
              <a:t>j) Skin: </a:t>
            </a:r>
            <a:r>
              <a:rPr lang="en-GB" sz="2600" dirty="0" smtClean="0"/>
              <a:t>0.5; </a:t>
            </a:r>
            <a:r>
              <a:rPr lang="en-GB" sz="2600" dirty="0"/>
              <a:t>k) Supportive &amp; Palliative Care and Psychosocial Oncology: </a:t>
            </a:r>
            <a:r>
              <a:rPr lang="en-GB" sz="2600" dirty="0" smtClean="0"/>
              <a:t>4; </a:t>
            </a:r>
            <a:r>
              <a:rPr lang="en-GB" sz="2600" dirty="0"/>
              <a:t>l) Upper GI: </a:t>
            </a:r>
            <a:r>
              <a:rPr lang="en-GB" sz="2600" dirty="0" smtClean="0"/>
              <a:t>3; </a:t>
            </a:r>
            <a:r>
              <a:rPr lang="en-GB" sz="2600" dirty="0"/>
              <a:t>m) Urology: </a:t>
            </a:r>
            <a:r>
              <a:rPr lang="en-GB" sz="2600" dirty="0" smtClean="0"/>
              <a:t>12. </a:t>
            </a:r>
            <a:endParaRPr lang="en-GB" sz="26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8296" y="284738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Cancer specialty objective for </a:t>
            </a:r>
            <a:r>
              <a:rPr lang="en-GB" dirty="0" smtClean="0">
                <a:solidFill>
                  <a:srgbClr val="FF0000"/>
                </a:solidFill>
              </a:rPr>
              <a:t>2018-19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>
                <a:hlinkClick r:id="rId2"/>
              </a:rPr>
              <a:t>https://www.crn.nihr.ac.uk/</a:t>
            </a:r>
            <a:endParaRPr lang="en-GB" dirty="0">
              <a:hlinkClick r:id="rId3"/>
            </a:endParaRPr>
          </a:p>
          <a:p>
            <a:pPr lvl="1"/>
            <a:r>
              <a:rPr lang="en-GB" dirty="0"/>
              <a:t>National and local network information including training programmes templates, tools, contacts, videos </a:t>
            </a:r>
            <a:r>
              <a:rPr lang="en-GB" dirty="0" err="1"/>
              <a:t>etc</a:t>
            </a:r>
            <a:endParaRPr lang="en-GB" dirty="0">
              <a:hlinkClick r:id="rId3"/>
            </a:endParaRPr>
          </a:p>
          <a:p>
            <a:r>
              <a:rPr lang="en-GB" dirty="0">
                <a:hlinkClick r:id="rId3"/>
              </a:rPr>
              <a:t>https://odp.nihr.ac.uk/</a:t>
            </a:r>
            <a:r>
              <a:rPr lang="en-GB" dirty="0">
                <a:hlinkClick r:id="rId4"/>
              </a:rPr>
              <a:t> </a:t>
            </a:r>
          </a:p>
          <a:p>
            <a:pPr lvl="1"/>
            <a:r>
              <a:rPr lang="en-GB" dirty="0"/>
              <a:t>Open data platform.  Look at performance across whole CRN including all specialty areas</a:t>
            </a:r>
            <a:endParaRPr lang="en-GB" dirty="0">
              <a:hlinkClick r:id="rId4"/>
            </a:endParaRPr>
          </a:p>
          <a:p>
            <a:r>
              <a:rPr lang="en-GB" dirty="0" smtClean="0">
                <a:hlinkClick r:id="rId4"/>
              </a:rPr>
              <a:t>http://csg.ncri.org.uk/portfolio/portfolio-maps</a:t>
            </a:r>
            <a:r>
              <a:rPr lang="en-GB" dirty="0">
                <a:hlinkClick r:id="rId4"/>
              </a:rPr>
              <a:t>/</a:t>
            </a:r>
            <a:endParaRPr lang="en-GB" dirty="0"/>
          </a:p>
          <a:p>
            <a:pPr lvl="1"/>
            <a:r>
              <a:rPr lang="en-GB" dirty="0"/>
              <a:t>View current national portfolio of open, closed and ‘in set up’ cancer studies </a:t>
            </a:r>
          </a:p>
          <a:p>
            <a:r>
              <a:rPr lang="en-GB" dirty="0">
                <a:hlinkClick r:id="rId5"/>
              </a:rPr>
              <a:t>https://www.ukctg.nihr.ac.uk/</a:t>
            </a:r>
            <a:endParaRPr lang="en-GB" dirty="0"/>
          </a:p>
          <a:p>
            <a:pPr lvl="1"/>
            <a:r>
              <a:rPr lang="en-GB" dirty="0"/>
              <a:t>See where a study is open across the country</a:t>
            </a:r>
          </a:p>
          <a:p>
            <a:r>
              <a:rPr lang="en-GB" dirty="0">
                <a:hlinkClick r:id="rId6"/>
              </a:rPr>
              <a:t>http://public-odp.nihr.ac.u</a:t>
            </a:r>
            <a:r>
              <a:rPr lang="en-GB" dirty="0">
                <a:solidFill>
                  <a:srgbClr val="0070C0"/>
                </a:solidFill>
                <a:hlinkClick r:id="rId6"/>
              </a:rPr>
              <a:t>k</a:t>
            </a:r>
            <a:r>
              <a:rPr lang="en-GB" dirty="0">
                <a:solidFill>
                  <a:srgbClr val="0070C0"/>
                </a:solidFill>
              </a:rPr>
              <a:t>/</a:t>
            </a:r>
            <a:r>
              <a:rPr lang="en-GB" dirty="0"/>
              <a:t> </a:t>
            </a:r>
          </a:p>
          <a:p>
            <a:pPr lvl="1"/>
            <a:r>
              <a:rPr lang="en-GB" dirty="0"/>
              <a:t>Search for a study to fit criteria.  Good for horizon scanning, eligibility criteria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4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74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u="sng" dirty="0"/>
          </a:p>
          <a:p>
            <a:r>
              <a:rPr lang="en-GB" dirty="0"/>
              <a:t>Research Delivery Manager – </a:t>
            </a:r>
            <a:r>
              <a:rPr lang="en-GB" dirty="0" smtClean="0">
                <a:hlinkClick r:id="rId2"/>
              </a:rPr>
              <a:t>David.Rea@nihr.ac.uk</a:t>
            </a:r>
            <a:endParaRPr lang="en-GB" dirty="0" smtClean="0"/>
          </a:p>
          <a:p>
            <a:r>
              <a:rPr lang="en-GB" dirty="0" smtClean="0"/>
              <a:t>Research portfolio facilitator – </a:t>
            </a:r>
            <a:r>
              <a:rPr lang="en-GB" dirty="0" smtClean="0">
                <a:hlinkClick r:id="rId3"/>
              </a:rPr>
              <a:t>jessica.bartlett@nihr.ac.uk</a:t>
            </a:r>
            <a:endParaRPr lang="en-GB" dirty="0"/>
          </a:p>
          <a:p>
            <a:r>
              <a:rPr lang="en-GB" dirty="0" smtClean="0"/>
              <a:t>Brain and CNS research lead –  </a:t>
            </a:r>
            <a:r>
              <a:rPr lang="en-GB" dirty="0" smtClean="0">
                <a:hlinkClick r:id="rId4"/>
              </a:rPr>
              <a:t>christopher.herbert@uhbristol.nhs.uk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Clinical Research Network &amp; Cancer Services</a:t>
            </a:r>
          </a:p>
        </p:txBody>
      </p:sp>
      <p:pic>
        <p:nvPicPr>
          <p:cNvPr id="1026" name="Picture 2" descr="SWSCN Ma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0981" y="1506160"/>
            <a:ext cx="3655396" cy="425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38386" y="4259490"/>
            <a:ext cx="170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West </a:t>
            </a:r>
            <a:r>
              <a:rPr lang="en-GB" dirty="0" err="1"/>
              <a:t>ofEngland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3275860" y="5104660"/>
            <a:ext cx="466267" cy="837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W:\CRN West of England\Communications\Maps\NIHR-Network-Maps-Englan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28" y="1421074"/>
            <a:ext cx="6840086" cy="49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4024" y="5820354"/>
            <a:ext cx="49756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SWAG - Somerset </a:t>
            </a:r>
            <a:r>
              <a:rPr lang="en-GB" dirty="0" smtClean="0">
                <a:solidFill>
                  <a:srgbClr val="7030A0"/>
                </a:solidFill>
              </a:rPr>
              <a:t>Wiltshire </a:t>
            </a:r>
            <a:r>
              <a:rPr lang="en-GB" dirty="0">
                <a:solidFill>
                  <a:srgbClr val="7030A0"/>
                </a:solidFill>
              </a:rPr>
              <a:t>Avon &amp; Gloucestershire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South West Children’s Cancer &amp; Leukaemia 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Research Network</a:t>
            </a:r>
          </a:p>
        </p:txBody>
      </p:sp>
    </p:spTree>
    <p:extLst>
      <p:ext uri="{BB962C8B-B14F-4D97-AF65-F5344CB8AC3E}">
        <p14:creationId xmlns:p14="http://schemas.microsoft.com/office/powerpoint/2010/main" val="19076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NIHR CRN High Level </a:t>
            </a:r>
            <a:r>
              <a:rPr lang="en-GB" dirty="0" smtClean="0">
                <a:solidFill>
                  <a:srgbClr val="FF0000"/>
                </a:solidFill>
              </a:rPr>
              <a:t>Objectives 2017-18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347" y="1571184"/>
            <a:ext cx="10515600" cy="4781908"/>
          </a:xfrm>
        </p:spPr>
        <p:txBody>
          <a:bodyPr>
            <a:normAutofit/>
          </a:bodyPr>
          <a:lstStyle/>
          <a:p>
            <a:r>
              <a:rPr lang="en-GB" sz="2400" dirty="0"/>
              <a:t>Increase number of participants into NIHR CRN portfolio studies</a:t>
            </a:r>
          </a:p>
          <a:p>
            <a:pPr lvl="1"/>
            <a:r>
              <a:rPr lang="en-GB" dirty="0"/>
              <a:t>650,000 in England</a:t>
            </a:r>
          </a:p>
          <a:p>
            <a:pPr lvl="1"/>
            <a:r>
              <a:rPr lang="en-GB" dirty="0"/>
              <a:t>21,905 in West of England</a:t>
            </a:r>
          </a:p>
          <a:p>
            <a:r>
              <a:rPr lang="en-GB" sz="2400" dirty="0"/>
              <a:t>Increase the number of studies that deliver to time and target</a:t>
            </a:r>
          </a:p>
          <a:p>
            <a:pPr lvl="1"/>
            <a:r>
              <a:rPr lang="en-GB" dirty="0"/>
              <a:t>Target 80%</a:t>
            </a:r>
          </a:p>
          <a:p>
            <a:r>
              <a:rPr lang="en-GB" sz="2400" dirty="0"/>
              <a:t>Increase number of commercial studies delivered through network</a:t>
            </a:r>
          </a:p>
          <a:p>
            <a:pPr lvl="0"/>
            <a:r>
              <a:rPr lang="en-GB" sz="2400" dirty="0" smtClean="0"/>
              <a:t>Reduce </a:t>
            </a:r>
            <a:r>
              <a:rPr lang="en-GB" sz="2400" dirty="0"/>
              <a:t>NHS study set up times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Reduce time taken to recruit first participant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4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Cancer specialty objective for 2017-18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Number of LCRNs achieving on-target recruitment into at least 8 of the 13 Cancer subspecialties, where "on-target" means either improving recruitment by 10% from 2016/17 or meeting the following recruitment targets per 100,000 population served: </a:t>
            </a:r>
          </a:p>
          <a:p>
            <a:r>
              <a:rPr lang="en-GB" dirty="0">
                <a:solidFill>
                  <a:srgbClr val="FF0000"/>
                </a:solidFill>
              </a:rPr>
              <a:t>a) </a:t>
            </a:r>
            <a:r>
              <a:rPr lang="en-GB" dirty="0" smtClean="0">
                <a:solidFill>
                  <a:srgbClr val="FF0000"/>
                </a:solidFill>
              </a:rPr>
              <a:t>Brain &amp; CNS: </a:t>
            </a:r>
            <a:r>
              <a:rPr lang="en-GB" dirty="0">
                <a:solidFill>
                  <a:srgbClr val="FF0000"/>
                </a:solidFill>
              </a:rPr>
              <a:t>0.2; </a:t>
            </a:r>
            <a:r>
              <a:rPr lang="en-GB" dirty="0"/>
              <a:t>b) Breast: 8; c) Colorectal: 3; d) Paediatrics: 3; e) </a:t>
            </a:r>
            <a:r>
              <a:rPr lang="en-GB" dirty="0" err="1"/>
              <a:t>Gynae</a:t>
            </a:r>
            <a:r>
              <a:rPr lang="en-GB" dirty="0"/>
              <a:t>: 3; f) Head &amp; Neck: 1; g) Haematology: 7; h) Lung: 4; </a:t>
            </a:r>
            <a:r>
              <a:rPr lang="en-GB" dirty="0" err="1"/>
              <a:t>i</a:t>
            </a:r>
            <a:r>
              <a:rPr lang="en-GB" dirty="0"/>
              <a:t>) Sarcoma: 0.1; j) Skin: 0.2; k) Supportive &amp; Palliative Care and Psychosocial Oncology &amp; Survivorship: 3; l) Upper GI: 3; m) Urology: 8.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42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5302" y="308344"/>
            <a:ext cx="5847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Performance regarding 2017/18 Cancer specialty target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1694343"/>
              </p:ext>
            </p:extLst>
          </p:nvPr>
        </p:nvGraphicFramePr>
        <p:xfrm>
          <a:off x="321548" y="829591"/>
          <a:ext cx="11485266" cy="5500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30D89988-6D72-4E5C-8B43-BEEF96DC54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9933317"/>
              </p:ext>
            </p:extLst>
          </p:nvPr>
        </p:nvGraphicFramePr>
        <p:xfrm>
          <a:off x="301452" y="492369"/>
          <a:ext cx="11294346" cy="5828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 rot="5400000">
            <a:off x="6300736" y="4628522"/>
            <a:ext cx="1650442" cy="633046"/>
          </a:xfrm>
          <a:prstGeom prst="rect">
            <a:avLst/>
          </a:prstGeom>
          <a:ln w="38100">
            <a:solidFill>
              <a:srgbClr val="92D05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952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313315"/>
              </p:ext>
            </p:extLst>
          </p:nvPr>
        </p:nvGraphicFramePr>
        <p:xfrm>
          <a:off x="301450" y="401934"/>
          <a:ext cx="11314445" cy="5717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959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5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067051"/>
              </p:ext>
            </p:extLst>
          </p:nvPr>
        </p:nvGraphicFramePr>
        <p:xfrm>
          <a:off x="371789" y="401934"/>
          <a:ext cx="11435024" cy="5958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8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253038"/>
              </p:ext>
            </p:extLst>
          </p:nvPr>
        </p:nvGraphicFramePr>
        <p:xfrm>
          <a:off x="381837" y="562708"/>
          <a:ext cx="11384783" cy="5697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83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6985</TotalTime>
  <Words>627</Words>
  <Application>Microsoft Office PowerPoint</Application>
  <PresentationFormat>Custom</PresentationFormat>
  <Paragraphs>114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1_Default Design</vt:lpstr>
      <vt:lpstr>  </vt:lpstr>
      <vt:lpstr>Clinical Research Network &amp; Cancer Services</vt:lpstr>
      <vt:lpstr>NIHR CRN High Level Objectives 2017-18</vt:lpstr>
      <vt:lpstr>Cancer specialty objective for 2017-18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Open studies – Brain</vt:lpstr>
      <vt:lpstr>PowerPoint Presentation</vt:lpstr>
      <vt:lpstr>Cancer specialty objective for 2018-19</vt:lpstr>
      <vt:lpstr>Useful links</vt:lpstr>
      <vt:lpstr>Contacts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maxine taylor</dc:creator>
  <cp:lastModifiedBy>Dunderdale, Helen</cp:lastModifiedBy>
  <cp:revision>238</cp:revision>
  <dcterms:created xsi:type="dcterms:W3CDTF">2016-06-28T19:02:41Z</dcterms:created>
  <dcterms:modified xsi:type="dcterms:W3CDTF">2018-04-25T08:20:50Z</dcterms:modified>
</cp:coreProperties>
</file>