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F1E348-808F-4E7F-AC78-D7E4A0AFCC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2BA6A7-D6A2-4E62-91C5-86325CA80A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developments in oncological treatment for Stage 3 NSCLC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Lung SSG 22</a:t>
            </a:r>
            <a:r>
              <a:rPr lang="en-GB" baseline="30000" dirty="0" smtClean="0"/>
              <a:t>nd</a:t>
            </a:r>
            <a:r>
              <a:rPr lang="en-GB" dirty="0" smtClean="0"/>
              <a:t> May 2018</a:t>
            </a:r>
          </a:p>
          <a:p>
            <a:endParaRPr lang="en-GB" dirty="0"/>
          </a:p>
          <a:p>
            <a:r>
              <a:rPr lang="en-GB" dirty="0" smtClean="0"/>
              <a:t>Gareth Ayre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3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GB" dirty="0" smtClean="0"/>
              <a:t>RT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3057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200" dirty="0" smtClean="0"/>
              <a:t>Standard</a:t>
            </a:r>
            <a:r>
              <a:rPr lang="en-GB" sz="2200" b="1" dirty="0" smtClean="0"/>
              <a:t>	</a:t>
            </a:r>
            <a:r>
              <a:rPr lang="en-GB" sz="2200" dirty="0" smtClean="0"/>
              <a:t>	55Gy in 20#		od	4 weeks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smtClean="0"/>
              <a:t>CHART-ED		54Gy </a:t>
            </a:r>
            <a:r>
              <a:rPr lang="en-GB" sz="2200" dirty="0" err="1" smtClean="0"/>
              <a:t>tds</a:t>
            </a:r>
            <a:r>
              <a:rPr lang="en-GB" sz="2200" dirty="0" smtClean="0"/>
              <a:t> over 12 days then 3 days </a:t>
            </a:r>
            <a:r>
              <a:rPr lang="en-GB" sz="2200" dirty="0" err="1" smtClean="0"/>
              <a:t>bd</a:t>
            </a:r>
            <a:endParaRPr lang="en-GB" sz="2200" dirty="0" smtClean="0"/>
          </a:p>
          <a:p>
            <a:pPr marL="109728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64.8Gy over 17 days in total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smtClean="0"/>
              <a:t>IDEAL		63 – 71Gy in 30# 	od	5 weeks (</a:t>
            </a:r>
            <a:r>
              <a:rPr lang="en-GB" sz="2200" dirty="0" err="1" smtClean="0"/>
              <a:t>bd</a:t>
            </a:r>
            <a:r>
              <a:rPr lang="en-GB" sz="2200" dirty="0" smtClean="0"/>
              <a:t> Fri)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smtClean="0"/>
              <a:t>I-START		55 – 65Gy in 20#	od	4 weeks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err="1" smtClean="0"/>
              <a:t>Isotoxic</a:t>
            </a:r>
            <a:r>
              <a:rPr lang="en-GB" sz="2200" dirty="0" smtClean="0"/>
              <a:t> IMRT	61.2 – 79.2Gy	</a:t>
            </a:r>
            <a:r>
              <a:rPr lang="en-GB" sz="2200" dirty="0" err="1" smtClean="0"/>
              <a:t>bd</a:t>
            </a:r>
            <a:r>
              <a:rPr lang="en-GB" sz="2200" dirty="0" smtClean="0"/>
              <a:t>	4 – 5 weeks</a:t>
            </a:r>
            <a:endParaRPr lang="en-GB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Adjuvant </a:t>
            </a:r>
            <a:r>
              <a:rPr lang="en-GB" sz="3200" dirty="0" err="1" smtClean="0"/>
              <a:t>Canakinumab</a:t>
            </a:r>
            <a:r>
              <a:rPr lang="en-GB" sz="3200" dirty="0" smtClean="0"/>
              <a:t> study (BHOC, CGH)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9073008" cy="5161760"/>
          </a:xfrm>
        </p:spPr>
        <p:txBody>
          <a:bodyPr/>
          <a:lstStyle/>
          <a:p>
            <a:pPr marL="109728" indent="0">
              <a:buNone/>
            </a:pPr>
            <a:r>
              <a:rPr lang="en-GB" sz="2400" b="1" dirty="0" smtClean="0"/>
              <a:t>Background: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25-30% of NSCLC is </a:t>
            </a:r>
            <a:r>
              <a:rPr lang="en-GB" sz="2000" dirty="0" err="1" smtClean="0"/>
              <a:t>resectable</a:t>
            </a:r>
            <a:r>
              <a:rPr lang="en-GB" sz="2000" dirty="0" smtClean="0"/>
              <a:t> - </a:t>
            </a:r>
            <a:r>
              <a:rPr lang="en-GB" sz="2000" dirty="0"/>
              <a:t>½ of these are disease-free at 5 </a:t>
            </a:r>
            <a:r>
              <a:rPr lang="en-GB" sz="2000" dirty="0" smtClean="0"/>
              <a:t>years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Chronic inflammation is a known aetiological </a:t>
            </a:r>
            <a:r>
              <a:rPr lang="en-GB" sz="2000" dirty="0" smtClean="0"/>
              <a:t>factor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IL-1b is a mediator of lung </a:t>
            </a:r>
            <a:r>
              <a:rPr lang="en-GB" sz="2000" dirty="0" smtClean="0"/>
              <a:t>inflammation - linked to carcinogenesis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 marL="109728" indent="0">
              <a:lnSpc>
                <a:spcPct val="150000"/>
              </a:lnSpc>
              <a:buNone/>
            </a:pPr>
            <a:r>
              <a:rPr lang="en-GB" sz="2400" b="1" dirty="0" smtClean="0"/>
              <a:t>CANTOS: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10,000 patients with previous MI and CRP &gt; 2 randomised to placebo or 3 dose levels of </a:t>
            </a:r>
            <a:r>
              <a:rPr lang="en-GB" sz="2000" dirty="0" err="1" smtClean="0"/>
              <a:t>canakinumab</a:t>
            </a:r>
            <a:r>
              <a:rPr lang="en-GB" sz="2000" dirty="0" smtClean="0"/>
              <a:t> (anti-IL-1b </a:t>
            </a:r>
            <a:r>
              <a:rPr lang="en-GB" sz="2000" dirty="0" err="1" smtClean="0"/>
              <a:t>MAb</a:t>
            </a:r>
            <a:r>
              <a:rPr lang="en-GB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14% reduction in further cardiovascular event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Dose-dependent reduction in lung cancer risk also seen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5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6" y="1340768"/>
            <a:ext cx="8854048" cy="52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0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109728" indent="0">
              <a:buNone/>
            </a:pPr>
            <a:r>
              <a:rPr lang="en-GB" b="1" dirty="0" smtClean="0"/>
              <a:t>Eligibility</a:t>
            </a:r>
          </a:p>
          <a:p>
            <a:r>
              <a:rPr lang="en-GB" dirty="0" smtClean="0"/>
              <a:t>Tumour &gt;4cm or node-positive</a:t>
            </a:r>
          </a:p>
          <a:p>
            <a:r>
              <a:rPr lang="en-GB" dirty="0" smtClean="0"/>
              <a:t>Must receive ≥ 2 cycles of platinum chemo</a:t>
            </a:r>
          </a:p>
          <a:p>
            <a:r>
              <a:rPr lang="en-GB" dirty="0" smtClean="0"/>
              <a:t>Pre-op chemo / RT or previous TB are contra-indications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Treatment</a:t>
            </a:r>
          </a:p>
          <a:p>
            <a:r>
              <a:rPr lang="en-GB" dirty="0" smtClean="0"/>
              <a:t>1 year or 3-weekly </a:t>
            </a:r>
            <a:r>
              <a:rPr lang="en-GB" dirty="0" err="1" smtClean="0"/>
              <a:t>MAb</a:t>
            </a:r>
            <a:r>
              <a:rPr lang="en-GB" dirty="0" smtClean="0"/>
              <a:t> infusion vs placebo</a:t>
            </a:r>
          </a:p>
          <a:p>
            <a:r>
              <a:rPr lang="en-GB" dirty="0" smtClean="0"/>
              <a:t>Small increase in risk of 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12858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50911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Rationale: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5-year OS in all stage 3 NSCLC treated with CRT only 15%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Both chemo and RT shown to upregulate PDL1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Possible synergistic action when IO given with DNA-damaging treatments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657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5"/>
            <a:ext cx="5976664" cy="89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91680" y="2420888"/>
            <a:ext cx="561662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8928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50" y="5610220"/>
            <a:ext cx="912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Median PFS – 16.8 vs 5.6 months! </a:t>
            </a:r>
          </a:p>
          <a:p>
            <a:r>
              <a:rPr lang="en-GB" sz="2400" dirty="0" smtClean="0"/>
              <a:t>Median time to death or </a:t>
            </a:r>
            <a:r>
              <a:rPr lang="en-GB" sz="2400" dirty="0" err="1" smtClean="0"/>
              <a:t>mets</a:t>
            </a:r>
            <a:r>
              <a:rPr lang="en-GB" sz="2400" dirty="0" smtClean="0"/>
              <a:t> – 23.2 vs 14.6 months	     p&lt;0.001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08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21" y="846298"/>
            <a:ext cx="9332041" cy="572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4581128"/>
            <a:ext cx="914400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6446"/>
            <a:ext cx="7200800" cy="83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1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Take home points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sz="2400" dirty="0" smtClean="0"/>
              <a:t>Early indications are of a very effective treatment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Safe – no increase in pneumonitis or G3/4 toxicity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May </a:t>
            </a:r>
            <a:r>
              <a:rPr lang="en-GB" sz="2400" dirty="0"/>
              <a:t>exploit </a:t>
            </a:r>
            <a:r>
              <a:rPr lang="en-GB" sz="2400" dirty="0" smtClean="0"/>
              <a:t>RT-induced tumour </a:t>
            </a:r>
            <a:r>
              <a:rPr lang="en-GB" sz="2400" dirty="0"/>
              <a:t>antigen presentation which can them prime and activate T cells</a:t>
            </a:r>
            <a:endParaRPr lang="en-GB" sz="2400" dirty="0" smtClean="0"/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Expanded access scheme available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OS data in September – NICE decision to follow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Unclear whether this will change paradigm for all stage 3 lung cancer – comparative trials needed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7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GB" dirty="0" err="1" smtClean="0"/>
              <a:t>AdScan</a:t>
            </a:r>
            <a:r>
              <a:rPr lang="en-GB" dirty="0" smtClean="0"/>
              <a:t> (BHOC, RUH)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089752"/>
          </a:xfrm>
        </p:spPr>
        <p:txBody>
          <a:bodyPr/>
          <a:lstStyle/>
          <a:p>
            <a:pPr marL="109728" indent="0">
              <a:buNone/>
            </a:pPr>
            <a:r>
              <a:rPr lang="en-GB" sz="2200" dirty="0"/>
              <a:t>Randomised phase II ‘pick the winner’ </a:t>
            </a:r>
            <a:r>
              <a:rPr lang="en-GB" sz="2200" dirty="0" smtClean="0"/>
              <a:t>format to </a:t>
            </a:r>
            <a:r>
              <a:rPr lang="en-GB" sz="2200" dirty="0"/>
              <a:t>inform which </a:t>
            </a:r>
            <a:r>
              <a:rPr lang="en-GB" sz="2200" dirty="0" smtClean="0"/>
              <a:t>RT </a:t>
            </a:r>
            <a:r>
              <a:rPr lang="en-GB" sz="2200" dirty="0"/>
              <a:t>schedule should be compared to 55 / 20 in a phase 3 </a:t>
            </a:r>
            <a:r>
              <a:rPr lang="en-GB" sz="2200" dirty="0" smtClean="0"/>
              <a:t>trial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smtClean="0"/>
              <a:t>For patients suitable for radical chemo-radiotherapy but not fit enough for concurrent treatment</a:t>
            </a:r>
            <a:endParaRPr lang="en-GB" sz="2200" dirty="0"/>
          </a:p>
          <a:p>
            <a:pPr marL="109728" indent="0">
              <a:buNone/>
            </a:pPr>
            <a:endParaRPr lang="en-GB" sz="2000" dirty="0" smtClean="0"/>
          </a:p>
          <a:p>
            <a:pPr marL="109728" indent="0">
              <a:buNone/>
            </a:pPr>
            <a:r>
              <a:rPr lang="en-GB" sz="2000" b="1" dirty="0" smtClean="0"/>
              <a:t>Rationale:</a:t>
            </a:r>
          </a:p>
          <a:p>
            <a:pPr marL="109728" indent="0">
              <a:buNone/>
            </a:pPr>
            <a:r>
              <a:rPr lang="en-GB" sz="2000" dirty="0" smtClean="0"/>
              <a:t>Improving local control can improve survival </a:t>
            </a:r>
          </a:p>
          <a:p>
            <a:pPr marL="109728" indent="0">
              <a:buNone/>
            </a:pPr>
            <a:r>
              <a:rPr lang="en-GB" sz="2000" dirty="0" smtClean="0"/>
              <a:t>(e.g. CHART  vs standard RT trials – 29 vs 20% survival at 3 years)</a:t>
            </a:r>
          </a:p>
          <a:p>
            <a:pPr marL="109728" indent="0">
              <a:buNone/>
            </a:pPr>
            <a:r>
              <a:rPr lang="en-GB" sz="2000" dirty="0" smtClean="0"/>
              <a:t>Only a minority of patients are fit for concurrent treatment</a:t>
            </a:r>
          </a:p>
          <a:p>
            <a:pPr marL="109728" indent="0">
              <a:buNone/>
            </a:pPr>
            <a:r>
              <a:rPr lang="en-GB" sz="2000" dirty="0" smtClean="0"/>
              <a:t>Giving dose-escalated treatment after chemo may improve outcomes</a:t>
            </a:r>
          </a:p>
          <a:p>
            <a:pPr marL="109728" indent="0">
              <a:buNone/>
            </a:pPr>
            <a:endParaRPr lang="en-GB" sz="2000" dirty="0"/>
          </a:p>
          <a:p>
            <a:pPr marL="109728" indent="0">
              <a:buNone/>
            </a:pPr>
            <a:r>
              <a:rPr lang="en-GB" sz="2000" dirty="0" smtClean="0"/>
              <a:t>BUT adding extra treatments is not the answer (RTOG 0617)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0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GB" dirty="0" smtClean="0"/>
              <a:t>Trial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84376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400" dirty="0" smtClean="0"/>
              <a:t>2 cycles of standard chemo then CT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400" dirty="0" smtClean="0"/>
              <a:t>Consent and randomise provided no progression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400" dirty="0" smtClean="0"/>
              <a:t>Complete 2 – 4 cycles of chemo</a:t>
            </a:r>
          </a:p>
          <a:p>
            <a:pPr marL="624078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2400" dirty="0" smtClean="0"/>
              <a:t>RT to start 21 - 28 days after last chemo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60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</TotalTime>
  <Words>386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New developments in oncological treatment for Stage 3 NSCLC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points</vt:lpstr>
      <vt:lpstr>AdScan (BHOC, RUH)</vt:lpstr>
      <vt:lpstr>Trial layout</vt:lpstr>
      <vt:lpstr>RT options</vt:lpstr>
      <vt:lpstr>Adjuvant Canakinumab study (BHOC, CGH)</vt:lpstr>
      <vt:lpstr>PowerPoint Presentation</vt:lpstr>
      <vt:lpstr>PowerPoint Presentation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developments in oncological treatment for Stage 3 NSCLC</dc:title>
  <dc:creator>Ayre, Gareth</dc:creator>
  <cp:lastModifiedBy>Dunderdale, Helen</cp:lastModifiedBy>
  <cp:revision>15</cp:revision>
  <dcterms:created xsi:type="dcterms:W3CDTF">2018-05-21T14:18:38Z</dcterms:created>
  <dcterms:modified xsi:type="dcterms:W3CDTF">2018-05-21T16:12:33Z</dcterms:modified>
</cp:coreProperties>
</file>