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260" r:id="rId4"/>
    <p:sldId id="283" r:id="rId5"/>
    <p:sldId id="320" r:id="rId6"/>
    <p:sldId id="314" r:id="rId7"/>
    <p:sldId id="298" r:id="rId8"/>
    <p:sldId id="318" r:id="rId9"/>
    <p:sldId id="296" r:id="rId10"/>
    <p:sldId id="294" r:id="rId11"/>
    <p:sldId id="303" r:id="rId12"/>
    <p:sldId id="325" r:id="rId13"/>
    <p:sldId id="322" r:id="rId14"/>
    <p:sldId id="323" r:id="rId15"/>
    <p:sldId id="326" r:id="rId16"/>
    <p:sldId id="321" r:id="rId17"/>
    <p:sldId id="261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7" autoAdjust="0"/>
    <p:restoredTop sz="97335" autoAdjust="0"/>
  </p:normalViewPr>
  <p:slideViewPr>
    <p:cSldViewPr snapToGrid="0" showGuides="1">
      <p:cViewPr>
        <p:scale>
          <a:sx n="95" d="100"/>
          <a:sy n="95" d="100"/>
        </p:scale>
        <p:origin x="-1608" y="-51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West</a:t>
            </a:r>
            <a:r>
              <a:rPr lang="en-GB" baseline="0"/>
              <a:t> of England recruitment to Cancer per 100,000 population by subspecialty 2017-18 (April-March) against YTD target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2017-18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3.0676967037803431</c:v>
                </c:pt>
                <c:pt idx="1">
                  <c:v>12.761618287726227</c:v>
                </c:pt>
                <c:pt idx="2">
                  <c:v>3.0676967037803431</c:v>
                </c:pt>
                <c:pt idx="3">
                  <c:v>2.7404757220437732</c:v>
                </c:pt>
                <c:pt idx="4">
                  <c:v>1.881520644985277</c:v>
                </c:pt>
                <c:pt idx="5">
                  <c:v>11.207318624477521</c:v>
                </c:pt>
                <c:pt idx="6">
                  <c:v>10.348363547419025</c:v>
                </c:pt>
                <c:pt idx="7">
                  <c:v>3.394917685516913</c:v>
                </c:pt>
                <c:pt idx="8">
                  <c:v>0.24541573630242747</c:v>
                </c:pt>
                <c:pt idx="9">
                  <c:v>0.24541573630242747</c:v>
                </c:pt>
                <c:pt idx="10">
                  <c:v>1.0225655679267811</c:v>
                </c:pt>
                <c:pt idx="11">
                  <c:v>5.5218540668046181</c:v>
                </c:pt>
                <c:pt idx="12">
                  <c:v>6.6671275028826127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90720"/>
        <c:axId val="34592640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2017-18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0.2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0.2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2017-18 target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0.2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90720"/>
        <c:axId val="34592640"/>
      </c:scatterChart>
      <c:catAx>
        <c:axId val="3459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592640"/>
        <c:crosses val="autoZero"/>
        <c:auto val="1"/>
        <c:lblAlgn val="ctr"/>
        <c:lblOffset val="100"/>
        <c:noMultiLvlLbl val="0"/>
      </c:catAx>
      <c:valAx>
        <c:axId val="3459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90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solidFill>
                  <a:sysClr val="windowText" lastClr="000000"/>
                </a:solidFill>
                <a:effectLst/>
              </a:rPr>
              <a:t>Recruitment to Cancer studies as % of Cancer Incidence by LCRN 2017-18 (April-March)</a:t>
            </a:r>
            <a:endParaRPr lang="en-GB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'% Cancer incidence'!$B$22</c:f>
              <c:strCache>
                <c:ptCount val="1"/>
                <c:pt idx="0">
                  <c:v>% Recruitment of Cancer Incidence 2017-18 (April-March)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Cancer incidence'!$A$23:$A$38</c:f>
              <c:strCache>
                <c:ptCount val="15"/>
                <c:pt idx="0">
                  <c:v>South London</c:v>
                </c:pt>
                <c:pt idx="1">
                  <c:v>North Thames</c:v>
                </c:pt>
                <c:pt idx="2">
                  <c:v>North West London</c:v>
                </c:pt>
                <c:pt idx="3">
                  <c:v>Greater Manchester</c:v>
                </c:pt>
                <c:pt idx="4">
                  <c:v>Wessex</c:v>
                </c:pt>
                <c:pt idx="5">
                  <c:v>Eastern</c:v>
                </c:pt>
                <c:pt idx="6">
                  <c:v>Yorkshire and Humber</c:v>
                </c:pt>
                <c:pt idx="7">
                  <c:v>Thames Valley and South Midlands</c:v>
                </c:pt>
                <c:pt idx="8">
                  <c:v>West Midlands</c:v>
                </c:pt>
                <c:pt idx="9">
                  <c:v>West of England</c:v>
                </c:pt>
                <c:pt idx="10">
                  <c:v>Kent, Surrey and Sussex</c:v>
                </c:pt>
                <c:pt idx="11">
                  <c:v>North East and North Cumbria</c:v>
                </c:pt>
                <c:pt idx="12">
                  <c:v>North West Coast</c:v>
                </c:pt>
                <c:pt idx="13">
                  <c:v>South West Peninsula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incidence'!$B$23:$B$38</c:f>
              <c:numCache>
                <c:formatCode>0.00%</c:formatCode>
                <c:ptCount val="16"/>
                <c:pt idx="0">
                  <c:v>0.52060977686935783</c:v>
                </c:pt>
                <c:pt idx="1">
                  <c:v>0.41475016364826534</c:v>
                </c:pt>
                <c:pt idx="2">
                  <c:v>0.34311926605504589</c:v>
                </c:pt>
                <c:pt idx="3">
                  <c:v>0.33105486791058564</c:v>
                </c:pt>
                <c:pt idx="4">
                  <c:v>0.30128279883381925</c:v>
                </c:pt>
                <c:pt idx="5">
                  <c:v>0.28303194869720955</c:v>
                </c:pt>
                <c:pt idx="6">
                  <c:v>0.23355286204722203</c:v>
                </c:pt>
                <c:pt idx="7">
                  <c:v>0.16879659211927583</c:v>
                </c:pt>
                <c:pt idx="8">
                  <c:v>0.1681928745170983</c:v>
                </c:pt>
                <c:pt idx="9">
                  <c:v>0.15978625314333614</c:v>
                </c:pt>
                <c:pt idx="10">
                  <c:v>0.15739478429130568</c:v>
                </c:pt>
                <c:pt idx="11">
                  <c:v>0.14145405283359674</c:v>
                </c:pt>
                <c:pt idx="12">
                  <c:v>0.13814422540921301</c:v>
                </c:pt>
                <c:pt idx="13">
                  <c:v>0.13483227299016773</c:v>
                </c:pt>
                <c:pt idx="14">
                  <c:v>0.13302575932333718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651648"/>
        <c:axId val="44653568"/>
      </c:barChart>
      <c:lineChart>
        <c:grouping val="standard"/>
        <c:varyColors val="0"/>
        <c:ser>
          <c:idx val="2"/>
          <c:order val="1"/>
          <c:tx>
            <c:strRef>
              <c:f>'% Cancer incidence'!$C$22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'% Cancer incidence'!$C$23:$C$38</c:f>
              <c:numCache>
                <c:formatCode>0.00%</c:formatCode>
                <c:ptCount val="16"/>
                <c:pt idx="0">
                  <c:v>0.24193523324592237</c:v>
                </c:pt>
                <c:pt idx="1">
                  <c:v>0.24193523324592237</c:v>
                </c:pt>
                <c:pt idx="2">
                  <c:v>0.24193523324592237</c:v>
                </c:pt>
                <c:pt idx="3">
                  <c:v>0.24193523324592237</c:v>
                </c:pt>
                <c:pt idx="4">
                  <c:v>0.24193523324592237</c:v>
                </c:pt>
                <c:pt idx="5">
                  <c:v>0.24193523324592237</c:v>
                </c:pt>
                <c:pt idx="6">
                  <c:v>0.24193523324592237</c:v>
                </c:pt>
                <c:pt idx="7">
                  <c:v>0.24193523324592237</c:v>
                </c:pt>
                <c:pt idx="8">
                  <c:v>0.241935233245922</c:v>
                </c:pt>
                <c:pt idx="9">
                  <c:v>0.24193523324592237</c:v>
                </c:pt>
                <c:pt idx="10">
                  <c:v>0.24193523324592237</c:v>
                </c:pt>
                <c:pt idx="11">
                  <c:v>0.24193523324592237</c:v>
                </c:pt>
                <c:pt idx="12">
                  <c:v>0.24193523324592237</c:v>
                </c:pt>
                <c:pt idx="13">
                  <c:v>0.24193523324592237</c:v>
                </c:pt>
                <c:pt idx="14">
                  <c:v>0.24193523324592237</c:v>
                </c:pt>
                <c:pt idx="15">
                  <c:v>0.24193523324592237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51648"/>
        <c:axId val="44653568"/>
      </c:lineChart>
      <c:catAx>
        <c:axId val="4465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53568"/>
        <c:crosses val="autoZero"/>
        <c:auto val="1"/>
        <c:lblAlgn val="ctr"/>
        <c:lblOffset val="100"/>
        <c:noMultiLvlLbl val="0"/>
      </c:catAx>
      <c:valAx>
        <c:axId val="4465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SWAG cancer RTT by Partner Organisation April 2018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PO.'!$B$1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PO.'!$A$2:$A$9</c:f>
              <c:strCache>
                <c:ptCount val="8"/>
                <c:pt idx="0">
                  <c:v>Yeovil District Hospital</c:v>
                </c:pt>
                <c:pt idx="1">
                  <c:v>Taunton and Somerset</c:v>
                </c:pt>
                <c:pt idx="2">
                  <c:v>Gloucestershire Hospitals</c:v>
                </c:pt>
                <c:pt idx="3">
                  <c:v>North Bristol Trust</c:v>
                </c:pt>
                <c:pt idx="4">
                  <c:v>Great Western</c:v>
                </c:pt>
                <c:pt idx="5">
                  <c:v>Weston Area Health</c:v>
                </c:pt>
                <c:pt idx="6">
                  <c:v>Royal United Hospitals Bath</c:v>
                </c:pt>
                <c:pt idx="7">
                  <c:v>University Hospitals Bristol</c:v>
                </c:pt>
              </c:strCache>
            </c:strRef>
          </c:cat>
          <c:val>
            <c:numRef>
              <c:f>'RTT PO.'!$B$2:$B$9</c:f>
              <c:numCache>
                <c:formatCode>0.00%</c:formatCode>
                <c:ptCount val="8"/>
                <c:pt idx="0">
                  <c:v>0.82350000000000001</c:v>
                </c:pt>
                <c:pt idx="1">
                  <c:v>0.79249999999999998</c:v>
                </c:pt>
                <c:pt idx="2">
                  <c:v>0.66669999999999996</c:v>
                </c:pt>
                <c:pt idx="3">
                  <c:v>0.69230000000000003</c:v>
                </c:pt>
                <c:pt idx="4">
                  <c:v>0.625</c:v>
                </c:pt>
                <c:pt idx="5">
                  <c:v>0.6</c:v>
                </c:pt>
                <c:pt idx="6">
                  <c:v>0.59519999999999995</c:v>
                </c:pt>
                <c:pt idx="7">
                  <c:v>0.5806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470912"/>
        <c:axId val="50473600"/>
      </c:barChart>
      <c:catAx>
        <c:axId val="5047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473600"/>
        <c:crosses val="autoZero"/>
        <c:auto val="1"/>
        <c:lblAlgn val="ctr"/>
        <c:lblOffset val="100"/>
        <c:noMultiLvlLbl val="0"/>
      </c:catAx>
      <c:valAx>
        <c:axId val="5047360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50470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Recruitment to </a:t>
            </a:r>
            <a:r>
              <a:rPr lang="en-GB" dirty="0" smtClean="0"/>
              <a:t>Lung </a:t>
            </a:r>
            <a:r>
              <a:rPr lang="en-GB" baseline="0" dirty="0"/>
              <a:t>cancer studies and number of studies by LCRN YTD (April- March) 2017-18 </a:t>
            </a:r>
            <a:endParaRPr lang="en-GB" dirty="0"/>
          </a:p>
        </c:rich>
      </c:tx>
      <c:layout>
        <c:manualLayout>
          <c:xMode val="edge"/>
          <c:yMode val="edge"/>
          <c:x val="0.10195291917876703"/>
          <c:y val="7.2604688433463328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'Recruitment and no studies'!$B$1</c:f>
              <c:strCache>
                <c:ptCount val="1"/>
                <c:pt idx="0">
                  <c:v>Number of studies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Greater Manchester</c:v>
                </c:pt>
                <c:pt idx="1">
                  <c:v>Yorkshire and Humber</c:v>
                </c:pt>
                <c:pt idx="2">
                  <c:v>Wessex</c:v>
                </c:pt>
                <c:pt idx="3">
                  <c:v>North Thames</c:v>
                </c:pt>
                <c:pt idx="4">
                  <c:v>West Midlands</c:v>
                </c:pt>
                <c:pt idx="5">
                  <c:v>North West Coast</c:v>
                </c:pt>
                <c:pt idx="6">
                  <c:v>Eastern</c:v>
                </c:pt>
                <c:pt idx="7">
                  <c:v>South London</c:v>
                </c:pt>
                <c:pt idx="8">
                  <c:v>North East and North Cumbria</c:v>
                </c:pt>
                <c:pt idx="9">
                  <c:v>East Midlands</c:v>
                </c:pt>
                <c:pt idx="10">
                  <c:v>Thames Valley and South Midlands</c:v>
                </c:pt>
                <c:pt idx="11">
                  <c:v>North West London</c:v>
                </c:pt>
                <c:pt idx="12">
                  <c:v>West of England</c:v>
                </c:pt>
                <c:pt idx="13">
                  <c:v>Kent, Surrey and Sussex</c:v>
                </c:pt>
                <c:pt idx="14">
                  <c:v>South West Peninsula</c:v>
                </c:pt>
              </c:strCache>
            </c:strRef>
          </c:cat>
          <c:val>
            <c:numRef>
              <c:f>'Recruitment and no studies'!$B$2:$B$16</c:f>
              <c:numCache>
                <c:formatCode>General</c:formatCode>
                <c:ptCount val="15"/>
                <c:pt idx="0">
                  <c:v>38</c:v>
                </c:pt>
                <c:pt idx="1">
                  <c:v>24</c:v>
                </c:pt>
                <c:pt idx="2">
                  <c:v>14</c:v>
                </c:pt>
                <c:pt idx="3">
                  <c:v>33</c:v>
                </c:pt>
                <c:pt idx="4">
                  <c:v>21</c:v>
                </c:pt>
                <c:pt idx="5">
                  <c:v>18</c:v>
                </c:pt>
                <c:pt idx="6">
                  <c:v>19</c:v>
                </c:pt>
                <c:pt idx="7">
                  <c:v>30</c:v>
                </c:pt>
                <c:pt idx="8">
                  <c:v>15</c:v>
                </c:pt>
                <c:pt idx="9">
                  <c:v>19</c:v>
                </c:pt>
                <c:pt idx="10">
                  <c:v>10</c:v>
                </c:pt>
                <c:pt idx="11">
                  <c:v>11</c:v>
                </c:pt>
                <c:pt idx="12">
                  <c:v>4</c:v>
                </c:pt>
                <c:pt idx="13">
                  <c:v>10</c:v>
                </c:pt>
                <c:pt idx="1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3-415D-ABE4-3D2629957FDC}"/>
            </c:ext>
          </c:extLst>
        </c:ser>
        <c:ser>
          <c:idx val="1"/>
          <c:order val="1"/>
          <c:tx>
            <c:strRef>
              <c:f>'Recruitment and no studies'!$C$1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Greater Manchester</c:v>
                </c:pt>
                <c:pt idx="1">
                  <c:v>Yorkshire and Humber</c:v>
                </c:pt>
                <c:pt idx="2">
                  <c:v>Wessex</c:v>
                </c:pt>
                <c:pt idx="3">
                  <c:v>North Thames</c:v>
                </c:pt>
                <c:pt idx="4">
                  <c:v>West Midlands</c:v>
                </c:pt>
                <c:pt idx="5">
                  <c:v>North West Coast</c:v>
                </c:pt>
                <c:pt idx="6">
                  <c:v>Eastern</c:v>
                </c:pt>
                <c:pt idx="7">
                  <c:v>South London</c:v>
                </c:pt>
                <c:pt idx="8">
                  <c:v>North East and North Cumbria</c:v>
                </c:pt>
                <c:pt idx="9">
                  <c:v>East Midlands</c:v>
                </c:pt>
                <c:pt idx="10">
                  <c:v>Thames Valley and South Midlands</c:v>
                </c:pt>
                <c:pt idx="11">
                  <c:v>North West London</c:v>
                </c:pt>
                <c:pt idx="12">
                  <c:v>West of England</c:v>
                </c:pt>
                <c:pt idx="13">
                  <c:v>Kent, Surrey and Sussex</c:v>
                </c:pt>
                <c:pt idx="14">
                  <c:v>South West Peninsula</c:v>
                </c:pt>
              </c:strCache>
            </c:strRef>
          </c:cat>
          <c:val>
            <c:numRef>
              <c:f>'Recruitment and no studies'!$C$2:$C$16</c:f>
              <c:numCache>
                <c:formatCode>General</c:formatCode>
                <c:ptCount val="15"/>
                <c:pt idx="0">
                  <c:v>1377</c:v>
                </c:pt>
                <c:pt idx="1">
                  <c:v>1054</c:v>
                </c:pt>
                <c:pt idx="2">
                  <c:v>893</c:v>
                </c:pt>
                <c:pt idx="3">
                  <c:v>656</c:v>
                </c:pt>
                <c:pt idx="4">
                  <c:v>612</c:v>
                </c:pt>
                <c:pt idx="5">
                  <c:v>591</c:v>
                </c:pt>
                <c:pt idx="6">
                  <c:v>548</c:v>
                </c:pt>
                <c:pt idx="7">
                  <c:v>436</c:v>
                </c:pt>
                <c:pt idx="8">
                  <c:v>315</c:v>
                </c:pt>
                <c:pt idx="9">
                  <c:v>242</c:v>
                </c:pt>
                <c:pt idx="10">
                  <c:v>176</c:v>
                </c:pt>
                <c:pt idx="11">
                  <c:v>117</c:v>
                </c:pt>
                <c:pt idx="12">
                  <c:v>83</c:v>
                </c:pt>
                <c:pt idx="13">
                  <c:v>74</c:v>
                </c:pt>
                <c:pt idx="14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3-415D-ABE4-3D2629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63456"/>
        <c:axId val="44632320"/>
      </c:barChart>
      <c:catAx>
        <c:axId val="4456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632320"/>
        <c:crosses val="autoZero"/>
        <c:auto val="1"/>
        <c:lblAlgn val="ctr"/>
        <c:lblOffset val="100"/>
        <c:noMultiLvlLbl val="0"/>
      </c:catAx>
      <c:valAx>
        <c:axId val="4463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63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Recruitment to</a:t>
            </a:r>
            <a:r>
              <a:rPr lang="en-US" baseline="0"/>
              <a:t> Lung cancer studies </a:t>
            </a:r>
            <a:r>
              <a:rPr lang="en-US"/>
              <a:t>as a % of Cancer Incidence by LCRN </a:t>
            </a:r>
            <a:r>
              <a:rPr lang="en-GB" sz="1800" b="1" i="0" baseline="0">
                <a:effectLst/>
              </a:rPr>
              <a:t>2017-18 (April-March)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Skin cancer studies as a % of Cancer Incidence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43306402994107E-3"/>
                  <c:y val="5.8804704240012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Cancer incidence'!$A$3:$A$17</c:f>
              <c:strCache>
                <c:ptCount val="15"/>
                <c:pt idx="0">
                  <c:v>Greater Manchester</c:v>
                </c:pt>
                <c:pt idx="1">
                  <c:v>Wessex</c:v>
                </c:pt>
                <c:pt idx="2">
                  <c:v>South London</c:v>
                </c:pt>
                <c:pt idx="3">
                  <c:v>Yorkshire and Humber</c:v>
                </c:pt>
                <c:pt idx="4">
                  <c:v>Eastern</c:v>
                </c:pt>
                <c:pt idx="5">
                  <c:v>North West Coast</c:v>
                </c:pt>
                <c:pt idx="6">
                  <c:v>North Thames</c:v>
                </c:pt>
                <c:pt idx="7">
                  <c:v>West Midlands</c:v>
                </c:pt>
                <c:pt idx="8">
                  <c:v>North West London</c:v>
                </c:pt>
                <c:pt idx="9">
                  <c:v>North East and North Cumbria</c:v>
                </c:pt>
                <c:pt idx="10">
                  <c:v>Thames Valley and South Midlands</c:v>
                </c:pt>
                <c:pt idx="11">
                  <c:v>East Midlands</c:v>
                </c:pt>
                <c:pt idx="12">
                  <c:v>West of England</c:v>
                </c:pt>
                <c:pt idx="13">
                  <c:v>Kent, Surrey and Sussex</c:v>
                </c:pt>
                <c:pt idx="14">
                  <c:v>South West Peninsula</c:v>
                </c:pt>
              </c:strCache>
            </c:strRef>
          </c:cat>
          <c:val>
            <c:numRef>
              <c:f>'% Cancer incidence'!$B$3:$B$17</c:f>
              <c:numCache>
                <c:formatCode>0.00%</c:formatCode>
                <c:ptCount val="15"/>
                <c:pt idx="0">
                  <c:v>8.4795861814151122E-2</c:v>
                </c:pt>
                <c:pt idx="1">
                  <c:v>5.2069970845481046E-2</c:v>
                </c:pt>
                <c:pt idx="2">
                  <c:v>3.713166411173565E-2</c:v>
                </c:pt>
                <c:pt idx="3">
                  <c:v>3.6922861346598473E-2</c:v>
                </c:pt>
                <c:pt idx="4">
                  <c:v>3.1659830146166731E-2</c:v>
                </c:pt>
                <c:pt idx="5">
                  <c:v>2.9949830233618812E-2</c:v>
                </c:pt>
                <c:pt idx="6">
                  <c:v>2.8627536548112589E-2</c:v>
                </c:pt>
                <c:pt idx="7">
                  <c:v>2.1891543854628701E-2</c:v>
                </c:pt>
                <c:pt idx="8">
                  <c:v>1.7889908256880735E-2</c:v>
                </c:pt>
                <c:pt idx="9">
                  <c:v>1.7780537367351548E-2</c:v>
                </c:pt>
                <c:pt idx="10">
                  <c:v>1.5619453319133831E-2</c:v>
                </c:pt>
                <c:pt idx="11">
                  <c:v>1.0337904224870777E-2</c:v>
                </c:pt>
                <c:pt idx="12">
                  <c:v>8.6965632858340327E-3</c:v>
                </c:pt>
                <c:pt idx="13">
                  <c:v>3.2543207704824311E-3</c:v>
                </c:pt>
                <c:pt idx="14">
                  <c:v>3.0364372469635628E-3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726144"/>
        <c:axId val="46650880"/>
      </c:barChart>
      <c:catAx>
        <c:axId val="44726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46650880"/>
        <c:crosses val="autoZero"/>
        <c:auto val="1"/>
        <c:lblAlgn val="ctr"/>
        <c:lblOffset val="100"/>
        <c:noMultiLvlLbl val="0"/>
      </c:catAx>
      <c:valAx>
        <c:axId val="4665088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4472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0.79697</cdr:x>
      <cdr:y>0.67808</cdr:y>
    </cdr:from>
    <cdr:to>
      <cdr:x>0.86287</cdr:x>
      <cdr:y>0.91438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93276" y="3979148"/>
          <a:ext cx="743578" cy="138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D9F-6C96-443F-864F-B8B3D6B24487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521-0D2B-441C-B529-C9BF602D6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/>
              <a:pPr algn="r">
                <a:buSzPct val="25000"/>
              </a:pPr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94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0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5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FFFFFF"/>
                </a:solidFill>
                <a:sym typeface="Arial"/>
              </a:rPr>
              <a:t> Insert your organisation name here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5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10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60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1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8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9644-7106-47B6-BE31-3DF145067A7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/>
                <a:sym typeface="Arial"/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9851" TargetMode="External"/><Relationship Id="rId2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98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1590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5686" TargetMode="External"/><Relationship Id="rId2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3164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20184" TargetMode="External"/><Relationship Id="rId4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1834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17746" TargetMode="External"/><Relationship Id="rId2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1590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3229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32290" TargetMode="External"/><Relationship Id="rId3" Type="http://schemas.openxmlformats.org/officeDocument/2006/relationships/hyperlink" Target="mailto:Jessica.bartlett@nihr.ac.uk" TargetMode="External"/><Relationship Id="rId7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32185" TargetMode="External"/><Relationship Id="rId2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199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31920" TargetMode="External"/><Relationship Id="rId5" Type="http://schemas.openxmlformats.org/officeDocument/2006/relationships/hyperlink" Target="http://public-odp.nihr.ac.uk/31692" TargetMode="External"/><Relationship Id="rId10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34870" TargetMode="External"/><Relationship Id="rId4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31183" TargetMode="External"/><Relationship Id="rId9" Type="http://schemas.openxmlformats.org/officeDocument/2006/relationships/hyperlink" Target="http://public-odp.nihr.ac.uk/QvAJAXZfc/opendoc.htm?document=CRNCC_Users%2FFind%20A%20Clinical%20Research%20Study.qvw&amp;host=QVS%40win-qs1ilmcfh2h&amp;anonymous=true&amp;sheet=SH75&amp;bookmark=Document\BM02&amp;select=LB572,=StudyID=3399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hley.cox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7351" y="1557339"/>
            <a:ext cx="6480175" cy="1152525"/>
          </a:xfrm>
          <a:noFill/>
        </p:spPr>
        <p:txBody>
          <a:bodyPr anchor="ctr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25093" y="3872286"/>
            <a:ext cx="7647885" cy="1760629"/>
          </a:xfrm>
          <a:noFill/>
        </p:spPr>
        <p:txBody>
          <a:bodyPr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27349" y="2503774"/>
            <a:ext cx="727019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/>
                <a:sym typeface="Arial"/>
              </a:rPr>
              <a:t>SWAG SSG </a:t>
            </a: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Skin Cancer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Meeting</a:t>
            </a:r>
            <a:endParaRPr lang="en-GB" sz="32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Tuesday 22</a:t>
            </a:r>
            <a:r>
              <a:rPr lang="en-GB" sz="2400" baseline="30000" dirty="0" smtClean="0">
                <a:solidFill>
                  <a:srgbClr val="000000"/>
                </a:solidFill>
                <a:cs typeface="Arial"/>
                <a:sym typeface="Arial"/>
              </a:rPr>
              <a:t>nd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May</a:t>
            </a: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/>
                <a:sym typeface="Arial"/>
              </a:rPr>
              <a:t>Research 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721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Clinical Research Network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West of England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057275"/>
            <a:ext cx="1164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" y="-70338"/>
            <a:ext cx="7902055" cy="70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Open s</a:t>
            </a:r>
            <a:r>
              <a:rPr lang="en-GB" sz="3600" dirty="0" smtClean="0">
                <a:solidFill>
                  <a:srgbClr val="FF0000"/>
                </a:solidFill>
              </a:rPr>
              <a:t>tudies - Lung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413398"/>
              </p:ext>
            </p:extLst>
          </p:nvPr>
        </p:nvGraphicFramePr>
        <p:xfrm>
          <a:off x="170814" y="639110"/>
          <a:ext cx="11565660" cy="5882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031"/>
                <a:gridCol w="2419553"/>
                <a:gridCol w="1263143"/>
                <a:gridCol w="905743"/>
                <a:gridCol w="627054"/>
                <a:gridCol w="1046664"/>
                <a:gridCol w="832062"/>
                <a:gridCol w="1525305"/>
                <a:gridCol w="2100105"/>
              </a:tblGrid>
              <a:tr h="770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Edge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e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Recruited (total)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Edge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Principle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investigator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Link to study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details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LungCAST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Does smoking status after a diagnosis of lung cancer affect outcomes?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31/03/2019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30/06/2021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Raghuran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Ananthakrishnan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http://public-odp.nihr.ac.uk/9851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LungCAST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Does smoking status after a diagnosis of lung cancer affect outcomes?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Great Western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31/03/2019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30/06/2021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Khan, Dr Omar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http://public-odp.nihr.ac.uk/9851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LungCAST - Does smoking status after a diagnosis of lung cancer affect outcomes?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North Bristol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21/03/2019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30/06/2021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Comins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Charles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http://public-odp.nihr.ac.uk/9851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15909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MARS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North Bristol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30/09/2020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31/07/2020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Maskell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Nick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http://public-odp.nihr.ac.uk/15909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CANC 5371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North Bristol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31/03/2020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Comins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Charles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9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2" y="-70338"/>
            <a:ext cx="7902055" cy="70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Open </a:t>
            </a:r>
            <a:r>
              <a:rPr lang="en-GB" sz="3600" dirty="0" smtClean="0">
                <a:solidFill>
                  <a:srgbClr val="FF0000"/>
                </a:solidFill>
              </a:rPr>
              <a:t>studies -</a:t>
            </a:r>
            <a:r>
              <a:rPr lang="en-GB" sz="3600" dirty="0" smtClean="0">
                <a:solidFill>
                  <a:srgbClr val="FF0000"/>
                </a:solidFill>
              </a:rPr>
              <a:t> Lung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576266"/>
              </p:ext>
            </p:extLst>
          </p:nvPr>
        </p:nvGraphicFramePr>
        <p:xfrm>
          <a:off x="170815" y="562710"/>
          <a:ext cx="11756577" cy="5771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175"/>
                <a:gridCol w="793175"/>
                <a:gridCol w="3124849"/>
                <a:gridCol w="685264"/>
                <a:gridCol w="835167"/>
                <a:gridCol w="1199213"/>
                <a:gridCol w="1306286"/>
                <a:gridCol w="1509724"/>
                <a:gridCol w="1509724"/>
              </a:tblGrid>
              <a:tr h="76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Partner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organisation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Target 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Recruited (total)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Edge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Principle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investigator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Link to study details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MesoTRAP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feasibility study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Bristol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30/06/2019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Maskell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Nick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http://public-odp.nihr.ac.uk/31643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Lung ART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01/05/2018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25/10/2018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Comins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Charles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http://public-odp.nihr.ac.uk/5686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VIOLET study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31/03/2019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30/04/2019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Batchelor,  Tim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http://public-odp.nihr.ac.uk/18341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30/06/2019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Comins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Charles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http://public-odp.nihr.ac.uk/20184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ATLANTIS Trial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31/03/2018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31/07/2018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Dangoor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Adam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345512"/>
              </p:ext>
            </p:extLst>
          </p:nvPr>
        </p:nvGraphicFramePr>
        <p:xfrm>
          <a:off x="160768" y="819980"/>
          <a:ext cx="11776675" cy="1611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872"/>
                <a:gridCol w="1898883"/>
                <a:gridCol w="2104734"/>
                <a:gridCol w="801876"/>
                <a:gridCol w="1138770"/>
                <a:gridCol w="1290885"/>
                <a:gridCol w="1290885"/>
                <a:gridCol w="1396063"/>
                <a:gridCol w="1185707"/>
              </a:tblGrid>
              <a:tr h="514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Partner organisation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Target 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Recruited (total)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Edge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Principle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investigator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Link to study details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8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Adjuvant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canakinumab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vs placebo in stages IB, II-IIIA resected NSCLC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31/08/2020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31/05/2020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 Gareth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0144" y="6063"/>
            <a:ext cx="7902055" cy="70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Studies </a:t>
            </a:r>
            <a:r>
              <a:rPr lang="en-GB" sz="3600" dirty="0" smtClean="0">
                <a:solidFill>
                  <a:srgbClr val="FF0000"/>
                </a:solidFill>
              </a:rPr>
              <a:t>open - Lung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1"/>
            <a:ext cx="7902055" cy="70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Studies in </a:t>
            </a:r>
            <a:r>
              <a:rPr lang="en-GB" sz="3600" dirty="0" smtClean="0">
                <a:solidFill>
                  <a:srgbClr val="FF0000"/>
                </a:solidFill>
              </a:rPr>
              <a:t>set-up – Lung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27477"/>
              </p:ext>
            </p:extLst>
          </p:nvPr>
        </p:nvGraphicFramePr>
        <p:xfrm>
          <a:off x="180871" y="709446"/>
          <a:ext cx="11213960" cy="5489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675"/>
                <a:gridCol w="2427859"/>
                <a:gridCol w="3925213"/>
                <a:gridCol w="3925213"/>
              </a:tblGrid>
              <a:tr h="657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Partner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organisation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Link to study details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15909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MARS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+mn-lt"/>
                          <a:hlinkClick r:id="rId2"/>
                        </a:rPr>
                        <a:t>http://public-odp.nihr.ac.uk/15909</a:t>
                      </a:r>
                      <a:endParaRPr lang="en-GB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17746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National Lung Matrix: Multi-Drug Phase II trial in NSC Lung Cancer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+mn-lt"/>
                          <a:hlinkClick r:id="rId3"/>
                        </a:rPr>
                        <a:t>http://public-odp.nihr.ac.uk/17746</a:t>
                      </a:r>
                      <a:endParaRPr lang="en-GB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32033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Calibri"/>
                        </a:rPr>
                        <a:t>ROVA-T Maintenance in SCLC (MERU)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32290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CONFIRM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+mn-lt"/>
                          <a:hlinkClick r:id="rId4"/>
                        </a:rPr>
                        <a:t>http://public-odp.nihr.ac.uk/32290</a:t>
                      </a:r>
                      <a:endParaRPr lang="en-GB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36310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Adjuvant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canakinumab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 vs placebo in stages IB, II-IIIA resected NSCLC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62531"/>
              </p:ext>
            </p:extLst>
          </p:nvPr>
        </p:nvGraphicFramePr>
        <p:xfrm>
          <a:off x="203197" y="715511"/>
          <a:ext cx="11623713" cy="5765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330"/>
                <a:gridCol w="4772968"/>
                <a:gridCol w="1527349"/>
                <a:gridCol w="2170444"/>
                <a:gridCol w="1999622"/>
              </a:tblGrid>
              <a:tr h="5651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</a:rPr>
                        <a:t> ID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Title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 Lead LCRN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Link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</a:rPr>
                        <a:t> to study summary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Contact 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2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LuCID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Lung Cancer Indicator Detection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Thames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http://public-odp.nihr.ac.uk/19914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3"/>
                        </a:rPr>
                        <a:t>Jessica.bartlett@nihr.ac.uk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2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Investigation of biological changes in urine in patients with advanced lung cancer:   a pilot study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West Coast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http://public-odp.nihr.ac.uk/31183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789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Thames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5"/>
                        </a:rPr>
                        <a:t>http://public-odp.nihr.ac.uk/31692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2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Deciphering Antitumour Response and Resistance With INtratumour Heterogeneity  A phase II, multi-centre, non-randomised, molecularly stratified trial for NSCLC patients  to study tumour heterogeneity using genomic analysis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Thames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6"/>
                        </a:rPr>
                        <a:t>http://public-odp.nihr.ac.uk/31920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2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randomised controlled phase II trial of oral vinorelbine as second line therapy for patients with malignant pleural mesothelioma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Midlands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7"/>
                        </a:rPr>
                        <a:t>http://public-odp.nihr.ac.uk/32185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3"/>
                        </a:rPr>
                        <a:t>Jessica.bartlett@nihr.ac.uk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1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CheckpOiNt blockade For Inhibition of Relapsed Mesothelioma (CONFIRM): A Phase III Trial to Evaluate the Efficacy of Nivolumab in Relapsed Mesothelioma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Midlands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8"/>
                        </a:rPr>
                        <a:t>http://public-odp.nihr.ac.uk/32290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8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PHASE I/II TRIAL OF COMBINATION NAB-PACLITAXEL AND NINTEDANIB OR NAB-PACLITAXEL AND PLACEBO IN RELAPSED NSCLC ADENOCARCINOMA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9"/>
                        </a:rPr>
                        <a:t>http://public-odp.nihr.ac.uk/33998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1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Targeted therapy with or without dose intensified radiotherapy for oligo-progressive disease in oncogene-addicted lung tumours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10"/>
                        </a:rPr>
                        <a:t>http://public-odp.nihr.ac.uk/34870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144" y="6063"/>
            <a:ext cx="7902055" cy="70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Studies </a:t>
            </a:r>
            <a:r>
              <a:rPr lang="en-GB" sz="3600" dirty="0" smtClean="0">
                <a:solidFill>
                  <a:srgbClr val="FF0000"/>
                </a:solidFill>
              </a:rPr>
              <a:t>open to new sites - Lung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following Objectives are extracted from the Draft Performance and Operating Framework 2018/19 (v0.9), which is yet to be approved by the Department of Health, and therefore, may be subject to </a:t>
            </a:r>
            <a:r>
              <a:rPr lang="en-GB" sz="2000" dirty="0" smtClean="0"/>
              <a:t>change:</a:t>
            </a:r>
          </a:p>
          <a:p>
            <a:r>
              <a:rPr lang="en-GB" sz="2600" dirty="0" smtClean="0"/>
              <a:t>Increase </a:t>
            </a:r>
            <a:r>
              <a:rPr lang="en-GB" sz="2600" dirty="0"/>
              <a:t>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</a:t>
            </a:r>
            <a:r>
              <a:rPr lang="en-GB" sz="2600" dirty="0" smtClean="0"/>
              <a:t>served:</a:t>
            </a:r>
          </a:p>
          <a:p>
            <a:r>
              <a:rPr lang="en-GB" sz="2600" dirty="0" smtClean="0"/>
              <a:t>a</a:t>
            </a:r>
            <a:r>
              <a:rPr lang="en-GB" sz="2600" dirty="0"/>
              <a:t>) Brain: </a:t>
            </a:r>
            <a:r>
              <a:rPr lang="en-GB" sz="2600" dirty="0" smtClean="0"/>
              <a:t>0.2; b</a:t>
            </a:r>
            <a:r>
              <a:rPr lang="en-GB" sz="2600" dirty="0"/>
              <a:t>) Breast: 10 c</a:t>
            </a:r>
            <a:r>
              <a:rPr lang="en-GB" sz="2600" dirty="0" smtClean="0"/>
              <a:t>); </a:t>
            </a:r>
            <a:r>
              <a:rPr lang="en-GB" sz="2600" dirty="0"/>
              <a:t>Colorectal: 3 d</a:t>
            </a:r>
            <a:r>
              <a:rPr lang="en-GB" sz="2600" dirty="0" smtClean="0"/>
              <a:t>); </a:t>
            </a:r>
            <a:r>
              <a:rPr lang="en-GB" sz="2600" dirty="0"/>
              <a:t>Children and Young People: </a:t>
            </a:r>
            <a:r>
              <a:rPr lang="en-GB" sz="2600" dirty="0" smtClean="0"/>
              <a:t>3; e</a:t>
            </a:r>
            <a:r>
              <a:rPr lang="en-GB" sz="2600" dirty="0"/>
              <a:t>) </a:t>
            </a:r>
            <a:r>
              <a:rPr lang="en-GB" sz="2600" dirty="0" err="1"/>
              <a:t>Gynae</a:t>
            </a:r>
            <a:r>
              <a:rPr lang="en-GB" sz="2600" dirty="0"/>
              <a:t>: </a:t>
            </a:r>
            <a:r>
              <a:rPr lang="en-GB" sz="2600" dirty="0" smtClean="0"/>
              <a:t>3; </a:t>
            </a:r>
            <a:r>
              <a:rPr lang="en-GB" sz="2600" dirty="0"/>
              <a:t>f) Head &amp; Neck: </a:t>
            </a:r>
            <a:r>
              <a:rPr lang="en-GB" sz="2600" dirty="0" smtClean="0"/>
              <a:t>1.5; </a:t>
            </a:r>
            <a:r>
              <a:rPr lang="en-GB" sz="2600" dirty="0"/>
              <a:t>g) Haematology: </a:t>
            </a:r>
            <a:r>
              <a:rPr lang="en-GB" sz="2600" dirty="0" smtClean="0"/>
              <a:t>7; </a:t>
            </a:r>
            <a:r>
              <a:rPr lang="en-GB" sz="2600" dirty="0">
                <a:solidFill>
                  <a:srgbClr val="FF0000"/>
                </a:solidFill>
              </a:rPr>
              <a:t>h) Lung: </a:t>
            </a:r>
            <a:r>
              <a:rPr lang="en-GB" sz="2600" dirty="0" smtClean="0">
                <a:solidFill>
                  <a:srgbClr val="FF0000"/>
                </a:solidFill>
              </a:rPr>
              <a:t>4;</a:t>
            </a:r>
            <a:r>
              <a:rPr lang="en-GB" sz="2600" dirty="0" smtClean="0"/>
              <a:t> </a:t>
            </a:r>
            <a:r>
              <a:rPr lang="en-GB" sz="2600" dirty="0" err="1"/>
              <a:t>i</a:t>
            </a:r>
            <a:r>
              <a:rPr lang="en-GB" sz="2600" dirty="0"/>
              <a:t>) Sarcoma: </a:t>
            </a:r>
            <a:r>
              <a:rPr lang="en-GB" sz="2600" dirty="0" smtClean="0"/>
              <a:t>0.1; </a:t>
            </a:r>
            <a:r>
              <a:rPr lang="en-GB" sz="2600" dirty="0"/>
              <a:t>j) Skin: </a:t>
            </a:r>
            <a:r>
              <a:rPr lang="en-GB" sz="2600" dirty="0" smtClean="0"/>
              <a:t>0.5; </a:t>
            </a:r>
            <a:r>
              <a:rPr lang="en-GB" sz="2600" dirty="0"/>
              <a:t>k) Supportive &amp; Palliative Care and Psychosocial Oncology: </a:t>
            </a:r>
            <a:r>
              <a:rPr lang="en-GB" sz="2600" dirty="0" smtClean="0"/>
              <a:t>4; </a:t>
            </a:r>
            <a:r>
              <a:rPr lang="en-GB" sz="2600" dirty="0"/>
              <a:t>l) Upper GI: </a:t>
            </a:r>
            <a:r>
              <a:rPr lang="en-GB" sz="2600" dirty="0" smtClean="0"/>
              <a:t>3; </a:t>
            </a:r>
            <a:r>
              <a:rPr lang="en-GB" sz="2600" dirty="0"/>
              <a:t>m) Urology: </a:t>
            </a:r>
            <a:r>
              <a:rPr lang="en-GB" sz="2600" dirty="0" smtClean="0"/>
              <a:t>12. 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296" y="2847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</a:t>
            </a:r>
            <a:r>
              <a:rPr lang="en-GB" dirty="0" smtClean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http://csg.ncri.org.uk/portfolio/portfolio-maps</a:t>
            </a:r>
            <a:r>
              <a:rPr lang="en-GB" dirty="0">
                <a:hlinkClick r:id="rId4"/>
              </a:rPr>
              <a:t>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r>
              <a:rPr lang="en-GB" dirty="0" smtClean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/>
          </a:p>
          <a:p>
            <a:r>
              <a:rPr lang="en-GB" dirty="0" smtClean="0"/>
              <a:t>Lung</a:t>
            </a:r>
            <a:r>
              <a:rPr lang="en-GB" dirty="0" smtClean="0"/>
              <a:t> research lead –  </a:t>
            </a:r>
            <a:r>
              <a:rPr lang="en-GB" dirty="0" smtClean="0">
                <a:hlinkClick r:id="rId4"/>
              </a:rPr>
              <a:t>ashley.cox@nhs.net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Clinical Research Network &amp; Cancer Services</a:t>
            </a:r>
          </a:p>
        </p:txBody>
      </p:sp>
      <p:pic>
        <p:nvPicPr>
          <p:cNvPr id="1026" name="Picture 2" descr="SWSCN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1" y="1506160"/>
            <a:ext cx="3655396" cy="42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8386" y="425949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West </a:t>
            </a:r>
            <a:r>
              <a:rPr lang="en-GB" dirty="0" err="1"/>
              <a:t>ofEngland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275860" y="5104660"/>
            <a:ext cx="466267" cy="837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W:\CRN West of England\Communications\Maps\NIHR-Network-Maps-Engl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" y="1421074"/>
            <a:ext cx="6840086" cy="49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4024" y="5820354"/>
            <a:ext cx="4975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SWAG - Somerset </a:t>
            </a:r>
            <a:r>
              <a:rPr lang="en-GB" dirty="0" smtClean="0">
                <a:solidFill>
                  <a:srgbClr val="7030A0"/>
                </a:solidFill>
              </a:rPr>
              <a:t>Wiltshire </a:t>
            </a:r>
            <a:r>
              <a:rPr lang="en-GB" dirty="0">
                <a:solidFill>
                  <a:srgbClr val="7030A0"/>
                </a:solidFill>
              </a:rPr>
              <a:t>Avon &amp; Gloucestershire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South West Children’s Cancer &amp; Leukaemia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1907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2017-18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7" y="1571184"/>
            <a:ext cx="10515600" cy="4781908"/>
          </a:xfrm>
        </p:spPr>
        <p:txBody>
          <a:bodyPr>
            <a:norm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 smtClean="0"/>
              <a:t>Reduce </a:t>
            </a:r>
            <a:r>
              <a:rPr lang="en-GB" sz="2400" dirty="0"/>
              <a:t>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2017-18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Number of LCRNs achieving on-target recruitment into at least 8 of the 13 Cancer subspecialties, where "on-target" means either improving recruitment by 10% from 2016/17 or meeting the following recruitment targets per 100,000 population served: </a:t>
            </a:r>
          </a:p>
          <a:p>
            <a:r>
              <a:rPr lang="en-GB" dirty="0"/>
              <a:t>a) </a:t>
            </a:r>
            <a:r>
              <a:rPr lang="en-GB" dirty="0" smtClean="0"/>
              <a:t>Brain &amp; CNS: </a:t>
            </a:r>
            <a:r>
              <a:rPr lang="en-GB" dirty="0"/>
              <a:t>0.2; b) Breast: 8; c) Colorectal: 3; d) Paediatrics: 3; e) </a:t>
            </a:r>
            <a:r>
              <a:rPr lang="en-GB" dirty="0" err="1"/>
              <a:t>Gynae</a:t>
            </a:r>
            <a:r>
              <a:rPr lang="en-GB" dirty="0"/>
              <a:t>: 3; f) Head &amp; Neck: 1; g) Haematology: 7; </a:t>
            </a:r>
            <a:r>
              <a:rPr lang="en-GB" dirty="0">
                <a:solidFill>
                  <a:srgbClr val="FF0000"/>
                </a:solidFill>
              </a:rPr>
              <a:t>h) Lung: 4; </a:t>
            </a:r>
            <a:r>
              <a:rPr lang="en-GB" dirty="0" err="1"/>
              <a:t>i</a:t>
            </a:r>
            <a:r>
              <a:rPr lang="en-GB" dirty="0"/>
              <a:t>) Sarcoma: 0.1; j) Skin: 0.2; k) Supportive &amp; Palliative Care and Psychosocial Oncology &amp; Survivorship: 3; l) Upper GI: 3; m) Urology: 8.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2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2" y="308344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 regarding 2017/18 Cancer specialty target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464155"/>
              </p:ext>
            </p:extLst>
          </p:nvPr>
        </p:nvGraphicFramePr>
        <p:xfrm>
          <a:off x="425302" y="748015"/>
          <a:ext cx="11411655" cy="557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 rot="5400000">
            <a:off x="6300736" y="4628522"/>
            <a:ext cx="1650442" cy="63304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0D89988-6D72-4E5C-8B43-BEEF96DC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041140"/>
              </p:ext>
            </p:extLst>
          </p:nvPr>
        </p:nvGraphicFramePr>
        <p:xfrm>
          <a:off x="472273" y="331596"/>
          <a:ext cx="11183815" cy="609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915414" y="4141535"/>
            <a:ext cx="635193" cy="1706605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028167"/>
              </p:ext>
            </p:extLst>
          </p:nvPr>
        </p:nvGraphicFramePr>
        <p:xfrm>
          <a:off x="512464" y="331597"/>
          <a:ext cx="11224010" cy="599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742977"/>
              </p:ext>
            </p:extLst>
          </p:nvPr>
        </p:nvGraphicFramePr>
        <p:xfrm>
          <a:off x="516128" y="473606"/>
          <a:ext cx="11150007" cy="580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497840" y="4674097"/>
            <a:ext cx="635193" cy="115717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14906"/>
              </p:ext>
            </p:extLst>
          </p:nvPr>
        </p:nvGraphicFramePr>
        <p:xfrm>
          <a:off x="381836" y="411982"/>
          <a:ext cx="11284299" cy="586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447598" y="4463083"/>
            <a:ext cx="635193" cy="1244381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7725</TotalTime>
  <Words>1115</Words>
  <Application>Microsoft Office PowerPoint</Application>
  <PresentationFormat>Custom</PresentationFormat>
  <Paragraphs>269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1_Default Design</vt:lpstr>
      <vt:lpstr>  </vt:lpstr>
      <vt:lpstr>Clinical Research Network &amp; Cancer Services</vt:lpstr>
      <vt:lpstr>NIHR CRN High Level Objectives 2017-18</vt:lpstr>
      <vt:lpstr>Cancer specialty objective for 2017-18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specialty objective for 2018-19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taylor</dc:creator>
  <cp:lastModifiedBy>Bartlett, Jessica</cp:lastModifiedBy>
  <cp:revision>274</cp:revision>
  <dcterms:created xsi:type="dcterms:W3CDTF">2016-06-28T19:02:41Z</dcterms:created>
  <dcterms:modified xsi:type="dcterms:W3CDTF">2018-05-21T13:42:23Z</dcterms:modified>
</cp:coreProperties>
</file>