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3"/>
  </p:notesMasterIdLst>
  <p:sldIdLst>
    <p:sldId id="261" r:id="rId2"/>
    <p:sldId id="258" r:id="rId3"/>
    <p:sldId id="269" r:id="rId4"/>
    <p:sldId id="262" r:id="rId5"/>
    <p:sldId id="264" r:id="rId6"/>
    <p:sldId id="263" r:id="rId7"/>
    <p:sldId id="270" r:id="rId8"/>
    <p:sldId id="265" r:id="rId9"/>
    <p:sldId id="267" r:id="rId10"/>
    <p:sldId id="268" r:id="rId11"/>
    <p:sldId id="271" r:id="rId12"/>
    <p:sldId id="273" r:id="rId13"/>
    <p:sldId id="272" r:id="rId14"/>
    <p:sldId id="274" r:id="rId15"/>
    <p:sldId id="275" r:id="rId16"/>
    <p:sldId id="276" r:id="rId17"/>
    <p:sldId id="278" r:id="rId18"/>
    <p:sldId id="279" r:id="rId19"/>
    <p:sldId id="280" r:id="rId20"/>
    <p:sldId id="259" r:id="rId21"/>
    <p:sldId id="260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03">
          <p15:clr>
            <a:srgbClr val="A4A3A4"/>
          </p15:clr>
        </p15:guide>
        <p15:guide id="2" pos="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48C"/>
    <a:srgbClr val="64C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569" autoAdjust="0"/>
    <p:restoredTop sz="85848" autoAdjust="0"/>
  </p:normalViewPr>
  <p:slideViewPr>
    <p:cSldViewPr snapToGrid="0" snapToObjects="1" showGuides="1">
      <p:cViewPr>
        <p:scale>
          <a:sx n="92" d="100"/>
          <a:sy n="92" d="100"/>
        </p:scale>
        <p:origin x="-522" y="-72"/>
      </p:cViewPr>
      <p:guideLst>
        <p:guide orient="horz" pos="3203"/>
        <p:guide pos="3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E7217-C776-4CE3-97A0-2EBF132EC5A5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DE6B8-17F0-45D7-9ED3-A2EA74709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3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DE6B8-17F0-45D7-9ED3-A2EA74709F7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1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Blackpool, Bristol, Glasgow, Gloucester, Newport, Norwich, Oxford, Portsmouth, Sheffield, Stoke-on-Trent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suspected pleural malignancy, following previous negative biopsy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DE6B8-17F0-45D7-9ED3-A2EA74709F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55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exclusions </a:t>
            </a:r>
            <a:r>
              <a:rPr lang="en-GB" dirty="0" err="1"/>
              <a:t>inc</a:t>
            </a:r>
            <a:r>
              <a:rPr lang="en-GB" dirty="0"/>
              <a:t>:</a:t>
            </a:r>
          </a:p>
          <a:p>
            <a:r>
              <a:rPr lang="en-GB" dirty="0"/>
              <a:t>Unable to give consent</a:t>
            </a:r>
          </a:p>
          <a:p>
            <a:r>
              <a:rPr lang="en-GB" dirty="0"/>
              <a:t>Pregnancy or lactation</a:t>
            </a:r>
          </a:p>
          <a:p>
            <a:r>
              <a:rPr lang="en-GB" dirty="0"/>
              <a:t>Age &lt;18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DE6B8-17F0-45D7-9ED3-A2EA74709F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2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Bristol &amp; Oxford open, Taunton, Leicester &amp; </a:t>
            </a:r>
            <a:r>
              <a:rPr lang="en-GB" dirty="0" err="1"/>
              <a:t>Hywell</a:t>
            </a:r>
            <a:r>
              <a:rPr lang="en-GB" dirty="0"/>
              <a:t> </a:t>
            </a:r>
            <a:r>
              <a:rPr lang="en-GB" dirty="0" err="1"/>
              <a:t>Dda</a:t>
            </a:r>
            <a:r>
              <a:rPr lang="en-GB" dirty="0"/>
              <a:t> in set up.</a:t>
            </a:r>
          </a:p>
          <a:p>
            <a:endParaRPr lang="en-GB" dirty="0"/>
          </a:p>
          <a:p>
            <a:r>
              <a:rPr lang="en-GB" dirty="0"/>
              <a:t>Factors affecting outcomes including response to chemotherapy</a:t>
            </a:r>
          </a:p>
          <a:p>
            <a:endParaRPr lang="en-GB" dirty="0"/>
          </a:p>
          <a:p>
            <a:r>
              <a:rPr lang="en-GB" dirty="0"/>
              <a:t>Running until 2027 so we’ve got some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DE6B8-17F0-45D7-9ED3-A2EA74709F7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29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</a:t>
            </a:r>
            <a:r>
              <a:rPr lang="en-GB" baseline="0" dirty="0"/>
              <a:t> bit about immunotherapy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DE6B8-17F0-45D7-9ED3-A2EA74709F7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40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DE6B8-17F0-45D7-9ED3-A2EA74709F7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7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Mention MARS1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DE6B8-17F0-45D7-9ED3-A2EA74709F7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95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Nb</a:t>
            </a:r>
            <a:r>
              <a:rPr lang="en-GB" dirty="0"/>
              <a:t> no staging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DE6B8-17F0-45D7-9ED3-A2EA74709F7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926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Aiming to address recruitment and randomisation uncertainties and sample size requirements for a phase III trial </a:t>
            </a:r>
          </a:p>
          <a:p>
            <a:r>
              <a:rPr lang="en-GB" sz="1200" dirty="0"/>
              <a:t>in the opinion of the clinical team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DE6B8-17F0-45D7-9ED3-A2EA74709F7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7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reative/DIRTY%20CLIENTS/BRISTOL%20UNI/ACADEMIC%20RESPIRATORY%20UNIT/STAGE%2010/PPT%20JPGS/PNGS/ARU-PPT-7.png" TargetMode="External"/><Relationship Id="rId7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additiona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13" y="0"/>
            <a:ext cx="9144000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3" y="4162699"/>
            <a:ext cx="9144000" cy="970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2596" y="4680687"/>
            <a:ext cx="1439901" cy="313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56192" y="4648014"/>
            <a:ext cx="1032204" cy="300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8246" y="4680687"/>
            <a:ext cx="1581745" cy="326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31521" y="154271"/>
            <a:ext cx="1758070" cy="31254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220F730-B42B-4CB8-A0BD-A9BDD8A95763}"/>
              </a:ext>
            </a:extLst>
          </p:cNvPr>
          <p:cNvCxnSpPr>
            <a:cxnSpLocks/>
          </p:cNvCxnSpPr>
          <p:nvPr userDrawn="1"/>
        </p:nvCxnSpPr>
        <p:spPr>
          <a:xfrm>
            <a:off x="251012" y="2886635"/>
            <a:ext cx="6447104" cy="0"/>
          </a:xfrm>
          <a:prstGeom prst="line">
            <a:avLst/>
          </a:prstGeom>
          <a:ln>
            <a:solidFill>
              <a:srgbClr val="64C2C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3E8C16BB-0792-4D8A-A945-5529410BE1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163" y="2965450"/>
            <a:ext cx="5480050" cy="36988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>
                <a:solidFill>
                  <a:srgbClr val="64C2C8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b="1" dirty="0"/>
              <a:t>Speaker name</a:t>
            </a:r>
            <a:endParaRPr lang="en-GB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xmlns="" id="{46184D78-B73D-4822-9939-87509789A1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63" y="3335338"/>
            <a:ext cx="5480050" cy="83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41648C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Speaker title, date, etc.</a:t>
            </a:r>
          </a:p>
        </p:txBody>
      </p:sp>
      <p:sp>
        <p:nvSpPr>
          <p:cNvPr id="17" name="Title 18">
            <a:extLst>
              <a:ext uri="{FF2B5EF4-FFF2-40B4-BE49-F238E27FC236}">
                <a16:creationId xmlns:a16="http://schemas.microsoft.com/office/drawing/2014/main" xmlns="" id="{026E8A4F-58A6-4D25-AA11-2099C4EF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47" y="274638"/>
            <a:ext cx="6066111" cy="2475317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41648C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5CC15BCB-E4E7-4357-B09C-F73F4F47D7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346" y="2389891"/>
            <a:ext cx="6066111" cy="35541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rgbClr val="41648C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26809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risto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" y="1"/>
            <a:ext cx="9143995" cy="514098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-2173111" y="37441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580571"/>
            <a:ext cx="9144000" cy="1573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88100" y="4741532"/>
            <a:ext cx="1275070" cy="277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46027" y="4719138"/>
            <a:ext cx="973945" cy="283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0498" y="4741532"/>
            <a:ext cx="1346069" cy="27754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19DFCBAC-0EDB-4309-AD10-A10B96A84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6288" y="1030288"/>
            <a:ext cx="6073775" cy="1937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US" dirty="0"/>
              <a:t>Divider slide, e.g. to ask for questions. Various pictures available </a:t>
            </a:r>
          </a:p>
        </p:txBody>
      </p:sp>
    </p:spTree>
    <p:extLst>
      <p:ext uri="{BB962C8B-B14F-4D97-AF65-F5344CB8AC3E}">
        <p14:creationId xmlns:p14="http://schemas.microsoft.com/office/powerpoint/2010/main" val="314207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rder -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65" y="-26354"/>
            <a:ext cx="9150865" cy="4761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3437182"/>
            <a:ext cx="6926649" cy="1297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-527538" y="39988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743179" y="51321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86528"/>
            <a:ext cx="9144000" cy="399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9691" y="4893428"/>
            <a:ext cx="1101117" cy="1554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6968" y="4893158"/>
            <a:ext cx="949179" cy="206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49956" y="4883352"/>
            <a:ext cx="725016" cy="21082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xmlns="" id="{C3CC8EC5-DC16-4827-8C33-4C86DCB4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7951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F99D6F0E-D280-46B7-9A3D-552FBDA91E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25550"/>
            <a:ext cx="7886700" cy="3048000"/>
          </a:xfrm>
          <a:prstGeom prst="rect">
            <a:avLst/>
          </a:prstGeom>
        </p:spPr>
        <p:txBody>
          <a:bodyPr/>
          <a:lstStyle>
            <a:lvl1pPr>
              <a:buClr>
                <a:srgbClr val="64C2C8"/>
              </a:buClr>
              <a:defRPr sz="20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41648C"/>
              </a:buClr>
              <a:defRPr sz="18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64C2C8"/>
              </a:buClr>
              <a:defRPr sz="16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41648C"/>
              </a:buClr>
              <a:defRPr sz="12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64C2C8"/>
              </a:buClr>
              <a:defRPr sz="10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72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rde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65" y="-26354"/>
            <a:ext cx="9150865" cy="4761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3437182"/>
            <a:ext cx="6926649" cy="1297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-527538" y="39988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743179" y="51321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86528"/>
            <a:ext cx="9144000" cy="399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9691" y="4893428"/>
            <a:ext cx="1101117" cy="1554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6968" y="4893158"/>
            <a:ext cx="949179" cy="206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49956" y="4883352"/>
            <a:ext cx="725016" cy="21082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xmlns="" id="{C3CC8EC5-DC16-4827-8C33-4C86DCB4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7951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CC0D2DA3-2D14-4911-8DDF-3254C6605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11059" y="1225550"/>
            <a:ext cx="3704291" cy="3048000"/>
          </a:xfrm>
          <a:prstGeom prst="rect">
            <a:avLst/>
          </a:prstGeom>
        </p:spPr>
        <p:txBody>
          <a:bodyPr/>
          <a:lstStyle>
            <a:lvl1pPr>
              <a:buClr>
                <a:srgbClr val="64C2C8"/>
              </a:buClr>
              <a:defRPr sz="20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41648C"/>
              </a:buClr>
              <a:defRPr sz="18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64C2C8"/>
              </a:buClr>
              <a:defRPr sz="16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41648C"/>
              </a:buClr>
              <a:defRPr sz="12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64C2C8"/>
              </a:buClr>
              <a:defRPr sz="10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xmlns="" id="{672D59B8-532A-48E5-8731-15095EC243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225924"/>
            <a:ext cx="3704291" cy="3048000"/>
          </a:xfrm>
          <a:prstGeom prst="rect">
            <a:avLst/>
          </a:prstGeom>
        </p:spPr>
        <p:txBody>
          <a:bodyPr/>
          <a:lstStyle>
            <a:lvl1pPr>
              <a:buClr>
                <a:srgbClr val="64C2C8"/>
              </a:buClr>
              <a:defRPr sz="20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41648C"/>
              </a:buClr>
              <a:defRPr sz="18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64C2C8"/>
              </a:buClr>
              <a:defRPr sz="16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41648C"/>
              </a:buClr>
              <a:defRPr sz="12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64C2C8"/>
              </a:buClr>
              <a:defRPr sz="10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9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9581356" y="52913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32" y="0"/>
            <a:ext cx="91417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3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6" r:id="rId3"/>
    <p:sldLayoutId id="214748367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AF51B72E-62A0-456C-B283-170C53416E2E}"/>
              </a:ext>
            </a:extLst>
          </p:cNvPr>
          <p:cNvSpPr txBox="1">
            <a:spLocks/>
          </p:cNvSpPr>
          <p:nvPr/>
        </p:nvSpPr>
        <p:spPr>
          <a:xfrm>
            <a:off x="690563" y="3117850"/>
            <a:ext cx="5480050" cy="369888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kern="1200">
                <a:solidFill>
                  <a:srgbClr val="64C2C8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Dr Anna Bibby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98E12E76-1DC1-4827-965E-172BC842DB10}"/>
              </a:ext>
            </a:extLst>
          </p:cNvPr>
          <p:cNvSpPr txBox="1">
            <a:spLocks/>
          </p:cNvSpPr>
          <p:nvPr/>
        </p:nvSpPr>
        <p:spPr>
          <a:xfrm>
            <a:off x="690563" y="3487738"/>
            <a:ext cx="5480050" cy="83342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rgbClr val="41648C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Post CCT NIHR Research Fellow</a:t>
            </a:r>
          </a:p>
          <a:p>
            <a:r>
              <a:rPr lang="en-GB"/>
              <a:t>University of Bristol &amp; North Bristol NHS Trust</a:t>
            </a:r>
            <a:endParaRPr lang="en-GB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5FD9B963-73D0-4BFB-A511-E44BC7161F0C}"/>
              </a:ext>
            </a:extLst>
          </p:cNvPr>
          <p:cNvSpPr txBox="1">
            <a:spLocks/>
          </p:cNvSpPr>
          <p:nvPr/>
        </p:nvSpPr>
        <p:spPr>
          <a:xfrm>
            <a:off x="697747" y="245000"/>
            <a:ext cx="6066111" cy="2475317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41648C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GB" dirty="0"/>
              <a:t>An update on clinical trials in mesothelioma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21DAD134-CCC1-449C-9FD5-B564F6482874}"/>
              </a:ext>
            </a:extLst>
          </p:cNvPr>
          <p:cNvSpPr txBox="1">
            <a:spLocks/>
          </p:cNvSpPr>
          <p:nvPr/>
        </p:nvSpPr>
        <p:spPr>
          <a:xfrm>
            <a:off x="697746" y="2364582"/>
            <a:ext cx="6066111" cy="35541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rgbClr val="41648C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For the SWAG Network Lung SSG Meeting, 22/05/18</a:t>
            </a:r>
          </a:p>
        </p:txBody>
      </p:sp>
    </p:spTree>
    <p:extLst>
      <p:ext uri="{BB962C8B-B14F-4D97-AF65-F5344CB8AC3E}">
        <p14:creationId xmlns:p14="http://schemas.microsoft.com/office/powerpoint/2010/main" val="1751006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0" name="Right Arrow 49"/>
          <p:cNvSpPr/>
          <p:nvPr/>
        </p:nvSpPr>
        <p:spPr>
          <a:xfrm>
            <a:off x="6946758" y="2556686"/>
            <a:ext cx="838200" cy="466725"/>
          </a:xfrm>
          <a:prstGeom prst="rightArrow">
            <a:avLst/>
          </a:prstGeom>
          <a:solidFill>
            <a:srgbClr val="0F6FC6"/>
          </a:solidFill>
          <a:ln w="1079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2721889" y="2566218"/>
            <a:ext cx="838200" cy="466725"/>
          </a:xfrm>
          <a:prstGeom prst="rightArrow">
            <a:avLst/>
          </a:prstGeom>
          <a:solidFill>
            <a:srgbClr val="0F6FC6"/>
          </a:solidFill>
          <a:ln w="1079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48031" y="3370779"/>
            <a:ext cx="298698" cy="824127"/>
          </a:xfrm>
          <a:prstGeom prst="rect">
            <a:avLst/>
          </a:prstGeom>
          <a:solidFill>
            <a:srgbClr val="0F6FC6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5106585" y="2556687"/>
            <a:ext cx="838200" cy="466725"/>
          </a:xfrm>
          <a:prstGeom prst="rightArrow">
            <a:avLst/>
          </a:prstGeom>
          <a:solidFill>
            <a:srgbClr val="0F6FC6"/>
          </a:solidFill>
          <a:ln w="1079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4" name="Flowchart: Decision 53"/>
          <p:cNvSpPr/>
          <p:nvPr/>
        </p:nvSpPr>
        <p:spPr>
          <a:xfrm>
            <a:off x="3549673" y="1942331"/>
            <a:ext cx="1879788" cy="1714500"/>
          </a:xfrm>
          <a:prstGeom prst="flowChartDecision">
            <a:avLst/>
          </a:prstGeom>
          <a:solidFill>
            <a:sysClr val="window" lastClr="FFFFFF"/>
          </a:solidFill>
          <a:ln w="1079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773643" y="2561755"/>
            <a:ext cx="838200" cy="466725"/>
          </a:xfrm>
          <a:prstGeom prst="rightArrow">
            <a:avLst/>
          </a:prstGeom>
          <a:solidFill>
            <a:srgbClr val="0F6FC6"/>
          </a:solidFill>
          <a:ln w="1079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460" y="2342982"/>
            <a:ext cx="1074478" cy="92333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F6FC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Meets eligibility criteria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20078" y="2204480"/>
            <a:ext cx="1419225" cy="1200329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F6FC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Study assessments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alongside clinic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appts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46633" y="2204480"/>
            <a:ext cx="1419225" cy="1200329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F6FC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Option to switch to telephone/ postal F/U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85512" y="2204480"/>
            <a:ext cx="1743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>
                <a:solidFill>
                  <a:prstClr val="black"/>
                </a:solidFill>
              </a:rPr>
              <a:t>       Able/ </a:t>
            </a:r>
          </a:p>
          <a:p>
            <a:pPr defTabSz="914400"/>
            <a:r>
              <a:rPr lang="en-GB" dirty="0">
                <a:solidFill>
                  <a:prstClr val="black"/>
                </a:solidFill>
              </a:rPr>
              <a:t>     willing to continue clinic</a:t>
            </a:r>
          </a:p>
          <a:p>
            <a:pPr defTabSz="914400"/>
            <a:r>
              <a:rPr lang="en-GB" dirty="0">
                <a:solidFill>
                  <a:prstClr val="black"/>
                </a:solidFill>
              </a:rPr>
              <a:t>         F/U?</a:t>
            </a:r>
          </a:p>
        </p:txBody>
      </p:sp>
      <p:sp>
        <p:nvSpPr>
          <p:cNvPr id="60" name="Up Arrow 59"/>
          <p:cNvSpPr/>
          <p:nvPr/>
        </p:nvSpPr>
        <p:spPr>
          <a:xfrm>
            <a:off x="2082040" y="3404809"/>
            <a:ext cx="495300" cy="685800"/>
          </a:xfrm>
          <a:prstGeom prst="upArrow">
            <a:avLst/>
          </a:prstGeom>
          <a:solidFill>
            <a:srgbClr val="0F6FC6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90750" y="4009861"/>
            <a:ext cx="2455979" cy="185045"/>
          </a:xfrm>
          <a:prstGeom prst="rect">
            <a:avLst/>
          </a:prstGeom>
          <a:solidFill>
            <a:srgbClr val="0F6FC6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05004" y="3601027"/>
            <a:ext cx="65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61340" y="2245277"/>
            <a:ext cx="65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85081" y="4252358"/>
            <a:ext cx="302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>
                <a:solidFill>
                  <a:prstClr val="black"/>
                </a:solidFill>
              </a:rPr>
              <a:t>Minimum every 3 months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00415" y="1141391"/>
            <a:ext cx="2320045" cy="830997"/>
          </a:xfrm>
          <a:prstGeom prst="rect">
            <a:avLst/>
          </a:prstGeom>
          <a:solidFill>
            <a:srgbClr val="10CF9B">
              <a:lumMod val="20000"/>
              <a:lumOff val="80000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Clinical assessment, imaging, blood tests, fluid assessment, PROMS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63529" y="1141390"/>
            <a:ext cx="2847649" cy="830997"/>
          </a:xfrm>
          <a:prstGeom prst="rect">
            <a:avLst/>
          </a:prstGeom>
          <a:solidFill>
            <a:srgbClr val="10CF9B">
              <a:lumMod val="20000"/>
              <a:lumOff val="80000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Clinical history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inc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drainage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vols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PROMS, recent bloods/ imaging if appropriate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774542" y="2333453"/>
            <a:ext cx="1269314" cy="92333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</a:rPr>
              <a:t>Death or withdrawal from study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02375B41-60D9-44BE-BEC9-43C1CCF5D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92207"/>
            <a:ext cx="2820098" cy="746371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2085080" y="3970359"/>
            <a:ext cx="115200" cy="28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5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98" y="1035246"/>
            <a:ext cx="2703001" cy="19310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>
            <a:spLocks/>
          </p:cNvSpPr>
          <p:nvPr/>
        </p:nvSpPr>
        <p:spPr bwMode="auto">
          <a:xfrm>
            <a:off x="0" y="2014538"/>
            <a:ext cx="23336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8650" y="2202041"/>
            <a:ext cx="78867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5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5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5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5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5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5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5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5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52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2950" algn="l"/>
              </a:tabLst>
            </a:pP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2950" algn="l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41648C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en-GB" altLang="en-US" sz="2400" b="1" i="0" u="sng" strike="noStrike" cap="none" normalizeH="0" baseline="0" dirty="0">
                <a:ln>
                  <a:noFill/>
                </a:ln>
                <a:solidFill>
                  <a:srgbClr val="41648C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41648C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rial of </a:t>
            </a:r>
            <a:r>
              <a:rPr kumimoji="0" lang="en-GB" altLang="en-US" sz="2400" b="1" i="0" u="sng" strike="noStrike" cap="none" normalizeH="0" baseline="0" dirty="0">
                <a:ln>
                  <a:noFill/>
                </a:ln>
                <a:solidFill>
                  <a:srgbClr val="41648C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41648C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ntra-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41648C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pleura</a:t>
            </a:r>
            <a:r>
              <a:rPr kumimoji="0" lang="en-GB" altLang="en-US" sz="2400" b="1" i="0" u="sng" strike="noStrike" cap="none" normalizeH="0" baseline="0" dirty="0" err="1">
                <a:ln>
                  <a:noFill/>
                </a:ln>
                <a:solidFill>
                  <a:srgbClr val="41648C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41648C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bacterial immuno-</a:t>
            </a:r>
            <a:r>
              <a:rPr kumimoji="0" lang="en-GB" altLang="en-US" sz="2400" b="1" i="0" u="sng" strike="noStrike" cap="none" normalizeH="0" baseline="0" dirty="0">
                <a:ln>
                  <a:noFill/>
                </a:ln>
                <a:solidFill>
                  <a:srgbClr val="41648C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41648C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herapy in mesothelioma:</a:t>
            </a:r>
            <a:r>
              <a:rPr kumimoji="0" lang="en-GB" altLang="en-US" sz="2400" b="0" i="0" u="none" strike="noStrike" cap="none" normalizeH="0" dirty="0">
                <a:ln>
                  <a:noFill/>
                </a:ln>
                <a:solidFill>
                  <a:srgbClr val="41648C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41648C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 feasibility study using the ‘trial within a cohort’ methodology 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rgbClr val="41648C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36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1225549"/>
            <a:ext cx="7886700" cy="3312583"/>
          </a:xfrm>
        </p:spPr>
        <p:txBody>
          <a:bodyPr/>
          <a:lstStyle/>
          <a:p>
            <a:r>
              <a:rPr lang="en-GB" dirty="0"/>
              <a:t>Randomised 3-arm feasibility trial</a:t>
            </a:r>
          </a:p>
          <a:p>
            <a:r>
              <a:rPr lang="en-GB" dirty="0"/>
              <a:t>Based on “trials within cohorts” design</a:t>
            </a:r>
          </a:p>
          <a:p>
            <a:r>
              <a:rPr lang="en-GB" dirty="0"/>
              <a:t>Intra-pleural OK432 vs BCG vs usual care</a:t>
            </a:r>
          </a:p>
          <a:p>
            <a:r>
              <a:rPr lang="en-GB" dirty="0"/>
              <a:t>Funded by NIHR DRF </a:t>
            </a:r>
          </a:p>
          <a:p>
            <a:r>
              <a:rPr lang="en-GB" dirty="0"/>
              <a:t>Primary outcome – feasibility</a:t>
            </a:r>
          </a:p>
          <a:p>
            <a:r>
              <a:rPr lang="en-GB" dirty="0"/>
              <a:t>Secondary outcomes – response rates, </a:t>
            </a:r>
          </a:p>
          <a:p>
            <a:r>
              <a:rPr lang="en-GB" dirty="0"/>
              <a:t>                                          survival, PROMS</a:t>
            </a:r>
          </a:p>
          <a:p>
            <a:r>
              <a:rPr lang="en-GB" dirty="0"/>
              <a:t>N=1/24 </a:t>
            </a:r>
          </a:p>
          <a:p>
            <a:r>
              <a:rPr lang="en-GB" dirty="0"/>
              <a:t>Further 12 months recruitment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9" y="184014"/>
            <a:ext cx="1709580" cy="116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C04835-C079-4AF3-A5A4-7BABF112C1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34" t="16913" r="33583" b="18370"/>
          <a:stretch/>
        </p:blipFill>
        <p:spPr>
          <a:xfrm>
            <a:off x="5596890" y="1120221"/>
            <a:ext cx="2918460" cy="34179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AED394C7-F1B6-430F-9DFE-14FA38090752}"/>
              </a:ext>
            </a:extLst>
          </p:cNvPr>
          <p:cNvSpPr/>
          <p:nvPr/>
        </p:nvSpPr>
        <p:spPr>
          <a:xfrm>
            <a:off x="7410176" y="3986611"/>
            <a:ext cx="68580" cy="533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84AB008-2FEB-4297-B545-0C5B6296552A}"/>
              </a:ext>
            </a:extLst>
          </p:cNvPr>
          <p:cNvSpPr/>
          <p:nvPr/>
        </p:nvSpPr>
        <p:spPr>
          <a:xfrm>
            <a:off x="7722596" y="3887551"/>
            <a:ext cx="68580" cy="533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C102931-3FE3-491B-8BE9-BFE4D172AB21}"/>
              </a:ext>
            </a:extLst>
          </p:cNvPr>
          <p:cNvSpPr/>
          <p:nvPr/>
        </p:nvSpPr>
        <p:spPr>
          <a:xfrm>
            <a:off x="7308000" y="4140000"/>
            <a:ext cx="68580" cy="533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21075" y="1331094"/>
            <a:ext cx="4532613" cy="3048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EXCLUSION CRITERIA</a:t>
            </a:r>
          </a:p>
          <a:p>
            <a:r>
              <a:rPr lang="en-GB" sz="1800" dirty="0"/>
              <a:t>Contra-indication to IPC </a:t>
            </a:r>
          </a:p>
          <a:p>
            <a:r>
              <a:rPr lang="en-GB" sz="1800" dirty="0"/>
              <a:t>Trapped lung or heavily </a:t>
            </a:r>
            <a:r>
              <a:rPr lang="en-GB" sz="1800" dirty="0" err="1"/>
              <a:t>loculated</a:t>
            </a:r>
            <a:r>
              <a:rPr lang="en-GB" sz="1800" dirty="0"/>
              <a:t> effusion</a:t>
            </a:r>
          </a:p>
          <a:p>
            <a:r>
              <a:rPr lang="en-GB" sz="1800" dirty="0"/>
              <a:t>Known immunodeficiency or immuno-suppressive medication</a:t>
            </a:r>
          </a:p>
          <a:p>
            <a:r>
              <a:rPr lang="en-GB" sz="1800" dirty="0" err="1"/>
              <a:t>Intercurrent</a:t>
            </a:r>
            <a:r>
              <a:rPr lang="en-GB" sz="1800" dirty="0"/>
              <a:t> infection </a:t>
            </a:r>
          </a:p>
          <a:p>
            <a:r>
              <a:rPr lang="en-GB" sz="1800" dirty="0"/>
              <a:t>Known allergy to OK432, BCG or penicillin</a:t>
            </a:r>
          </a:p>
          <a:p>
            <a:r>
              <a:rPr lang="en-GB" sz="1800" dirty="0"/>
              <a:t>Previous immunotherapy </a:t>
            </a:r>
          </a:p>
          <a:p>
            <a:r>
              <a:rPr lang="en-GB" sz="1800" dirty="0"/>
              <a:t>Brain metastases or CNS involvement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350101"/>
            <a:ext cx="3694993" cy="3048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INCLUSION CRITERIA</a:t>
            </a:r>
          </a:p>
          <a:p>
            <a:r>
              <a:rPr lang="en-GB" sz="1800" dirty="0"/>
              <a:t>Pathological diagnosis of MPM &amp; enrolled in ASSESS-</a:t>
            </a:r>
            <a:r>
              <a:rPr lang="en-GB" sz="1800" dirty="0" err="1"/>
              <a:t>meso</a:t>
            </a:r>
            <a:endParaRPr lang="en-GB" sz="1800" dirty="0"/>
          </a:p>
          <a:p>
            <a:r>
              <a:rPr lang="en-GB" sz="1800" b="1" dirty="0"/>
              <a:t>Functioning IPC in situ or willing (&amp; able) to have one inserted </a:t>
            </a:r>
          </a:p>
          <a:p>
            <a:r>
              <a:rPr lang="en-GB" sz="1800" b="1" dirty="0"/>
              <a:t>No chemotherapy planned for 4 weeks either side of trial</a:t>
            </a:r>
          </a:p>
          <a:p>
            <a:r>
              <a:rPr lang="en-GB" sz="1800" dirty="0"/>
              <a:t>Performance status ≤3</a:t>
            </a:r>
          </a:p>
          <a:p>
            <a:r>
              <a:rPr lang="en-GB" sz="1800" dirty="0"/>
              <a:t>Predicted survival ≥12 weeks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9" y="184014"/>
            <a:ext cx="1709580" cy="1166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60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6" t="28068" r="17297" b="21970"/>
          <a:stretch/>
        </p:blipFill>
        <p:spPr bwMode="auto">
          <a:xfrm>
            <a:off x="130631" y="304801"/>
            <a:ext cx="8934347" cy="440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9" y="184014"/>
            <a:ext cx="1709580" cy="11660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57725" y="2557054"/>
            <a:ext cx="308318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F3829A-1410-4EEC-A78B-01AEC8B129D2}"/>
              </a:ext>
            </a:extLst>
          </p:cNvPr>
          <p:cNvSpPr/>
          <p:nvPr/>
        </p:nvSpPr>
        <p:spPr>
          <a:xfrm>
            <a:off x="3930445" y="2632587"/>
            <a:ext cx="833284" cy="3760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Intra-pleural OK432</a:t>
            </a:r>
          </a:p>
        </p:txBody>
      </p:sp>
    </p:spTree>
    <p:extLst>
      <p:ext uri="{BB962C8B-B14F-4D97-AF65-F5344CB8AC3E}">
        <p14:creationId xmlns:p14="http://schemas.microsoft.com/office/powerpoint/2010/main" val="315151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44236" r="31875" b="32801"/>
          <a:stretch/>
        </p:blipFill>
        <p:spPr bwMode="auto">
          <a:xfrm>
            <a:off x="2562578" y="595653"/>
            <a:ext cx="3589866" cy="134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1509" y="2083367"/>
            <a:ext cx="7473245" cy="21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GB" dirty="0">
                <a:solidFill>
                  <a:srgbClr val="41648C"/>
                </a:solidFill>
              </a:rPr>
              <a:t> </a:t>
            </a:r>
            <a:r>
              <a:rPr lang="en-GB" sz="2400" dirty="0">
                <a:solidFill>
                  <a:srgbClr val="41648C"/>
                </a:solidFill>
              </a:rPr>
              <a:t>Mesothelioma and Radical Surgery 2: a multicentre randomised trial comparing (extended) </a:t>
            </a:r>
            <a:r>
              <a:rPr lang="en-GB" sz="2400" dirty="0" err="1">
                <a:solidFill>
                  <a:srgbClr val="41648C"/>
                </a:solidFill>
              </a:rPr>
              <a:t>pleurectomy</a:t>
            </a:r>
            <a:r>
              <a:rPr lang="en-GB" sz="2400" dirty="0">
                <a:solidFill>
                  <a:srgbClr val="41648C"/>
                </a:solidFill>
              </a:rPr>
              <a:t> decortication versus no (extended) </a:t>
            </a:r>
            <a:r>
              <a:rPr lang="en-GB" sz="2400" dirty="0" err="1">
                <a:solidFill>
                  <a:srgbClr val="41648C"/>
                </a:solidFill>
              </a:rPr>
              <a:t>pleurectomy</a:t>
            </a:r>
            <a:r>
              <a:rPr lang="en-GB" sz="2400" dirty="0">
                <a:solidFill>
                  <a:srgbClr val="41648C"/>
                </a:solidFill>
              </a:rPr>
              <a:t> decortication for patients with malignant pleural mesothelioma </a:t>
            </a:r>
            <a:endParaRPr lang="en-GB" dirty="0">
              <a:solidFill>
                <a:srgbClr val="416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8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H="1">
            <a:off x="4643437" y="3334736"/>
            <a:ext cx="487762" cy="258570"/>
          </a:xfrm>
          <a:prstGeom prst="straightConnector1">
            <a:avLst/>
          </a:prstGeom>
          <a:ln w="222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010253" y="3334735"/>
            <a:ext cx="487762" cy="258570"/>
          </a:xfrm>
          <a:prstGeom prst="straightConnector1">
            <a:avLst/>
          </a:prstGeom>
          <a:ln w="222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86746" y="1578002"/>
            <a:ext cx="0" cy="226877"/>
          </a:xfrm>
          <a:prstGeom prst="straightConnector1">
            <a:avLst/>
          </a:prstGeom>
          <a:ln w="222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86740" y="1035234"/>
            <a:ext cx="0" cy="226877"/>
          </a:xfrm>
          <a:prstGeom prst="straightConnector1">
            <a:avLst/>
          </a:prstGeom>
          <a:ln w="222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145651" y="175565"/>
            <a:ext cx="2882189" cy="321869"/>
          </a:xfrm>
          <a:prstGeom prst="rect">
            <a:avLst/>
          </a:prstGeom>
          <a:solidFill>
            <a:schemeClr val="bg1"/>
          </a:solidFill>
          <a:ln>
            <a:solidFill>
              <a:srgbClr val="4164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1648C"/>
                </a:solidFill>
              </a:rPr>
              <a:t>Potentially eligible patient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5651" y="724311"/>
            <a:ext cx="2882189" cy="321869"/>
          </a:xfrm>
          <a:prstGeom prst="rect">
            <a:avLst/>
          </a:prstGeom>
          <a:solidFill>
            <a:schemeClr val="bg1"/>
          </a:solidFill>
          <a:ln>
            <a:solidFill>
              <a:srgbClr val="4164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1648C"/>
                </a:solidFill>
              </a:rPr>
              <a:t>Eligibility confirmed by surgical team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5645" y="1262111"/>
            <a:ext cx="2882189" cy="321869"/>
          </a:xfrm>
          <a:prstGeom prst="rect">
            <a:avLst/>
          </a:prstGeom>
          <a:solidFill>
            <a:schemeClr val="bg1"/>
          </a:solidFill>
          <a:ln>
            <a:solidFill>
              <a:srgbClr val="4164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1648C"/>
                </a:solidFill>
              </a:rPr>
              <a:t>Consent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5651" y="2353625"/>
            <a:ext cx="2882189" cy="321869"/>
          </a:xfrm>
          <a:prstGeom prst="rect">
            <a:avLst/>
          </a:prstGeom>
          <a:solidFill>
            <a:schemeClr val="bg1"/>
          </a:solidFill>
          <a:ln>
            <a:solidFill>
              <a:srgbClr val="4164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1648C"/>
                </a:solidFill>
              </a:rPr>
              <a:t>Randomisation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145649" y="1804879"/>
            <a:ext cx="2882189" cy="321869"/>
          </a:xfrm>
          <a:prstGeom prst="rect">
            <a:avLst/>
          </a:prstGeom>
          <a:solidFill>
            <a:schemeClr val="bg1"/>
          </a:solidFill>
          <a:ln>
            <a:solidFill>
              <a:srgbClr val="4164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1648C"/>
                </a:solidFill>
              </a:rPr>
              <a:t>2 cycles of chemotherapy, then 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1693" y="3012867"/>
            <a:ext cx="2978505" cy="321869"/>
          </a:xfrm>
          <a:prstGeom prst="rect">
            <a:avLst/>
          </a:prstGeom>
          <a:solidFill>
            <a:schemeClr val="bg1"/>
          </a:solidFill>
          <a:ln>
            <a:solidFill>
              <a:srgbClr val="4164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1648C"/>
                </a:solidFill>
              </a:rPr>
              <a:t>No surgery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5646" y="3648775"/>
            <a:ext cx="2882189" cy="321869"/>
          </a:xfrm>
          <a:prstGeom prst="rect">
            <a:avLst/>
          </a:prstGeom>
          <a:solidFill>
            <a:schemeClr val="bg1"/>
          </a:solidFill>
          <a:ln>
            <a:solidFill>
              <a:srgbClr val="4164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1648C"/>
                </a:solidFill>
              </a:rPr>
              <a:t>Up to 4 cycles of chemotherapy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96448" y="3012866"/>
            <a:ext cx="2978505" cy="321869"/>
          </a:xfrm>
          <a:prstGeom prst="rect">
            <a:avLst/>
          </a:prstGeom>
          <a:solidFill>
            <a:schemeClr val="bg1"/>
          </a:solidFill>
          <a:ln>
            <a:solidFill>
              <a:srgbClr val="4164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1648C"/>
                </a:solidFill>
              </a:rPr>
              <a:t>(Extended) </a:t>
            </a:r>
            <a:r>
              <a:rPr lang="en-GB" sz="1400" dirty="0" err="1">
                <a:solidFill>
                  <a:srgbClr val="41648C"/>
                </a:solidFill>
              </a:rPr>
              <a:t>pleurectomy</a:t>
            </a:r>
            <a:r>
              <a:rPr lang="en-GB" sz="1400" dirty="0">
                <a:solidFill>
                  <a:srgbClr val="41648C"/>
                </a:solidFill>
              </a:rPr>
              <a:t> decortication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45648" y="4197521"/>
            <a:ext cx="2882189" cy="498106"/>
          </a:xfrm>
          <a:prstGeom prst="rect">
            <a:avLst/>
          </a:prstGeom>
          <a:solidFill>
            <a:schemeClr val="bg1"/>
          </a:solidFill>
          <a:ln>
            <a:solidFill>
              <a:srgbClr val="4164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41648C"/>
                </a:solidFill>
              </a:rPr>
              <a:t>Follow up at 6 weeks, 6 months, 12 months, 18 months &amp; 24 months</a:t>
            </a:r>
          </a:p>
        </p:txBody>
      </p:sp>
      <p:pic>
        <p:nvPicPr>
          <p:cNvPr id="15" name="Picture 5"/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44236" r="31875" b="32801"/>
          <a:stretch/>
        </p:blipFill>
        <p:spPr bwMode="auto">
          <a:xfrm>
            <a:off x="462316" y="98882"/>
            <a:ext cx="2024162" cy="76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stCxn id="4" idx="2"/>
            <a:endCxn id="6" idx="0"/>
          </p:cNvCxnSpPr>
          <p:nvPr/>
        </p:nvCxnSpPr>
        <p:spPr>
          <a:xfrm>
            <a:off x="4586746" y="497434"/>
            <a:ext cx="0" cy="226877"/>
          </a:xfrm>
          <a:prstGeom prst="straightConnector1">
            <a:avLst/>
          </a:prstGeom>
          <a:ln w="222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89586" y="2126748"/>
            <a:ext cx="0" cy="226877"/>
          </a:xfrm>
          <a:prstGeom prst="straightConnector1">
            <a:avLst/>
          </a:prstGeom>
          <a:ln w="222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82435" y="3970644"/>
            <a:ext cx="0" cy="226877"/>
          </a:xfrm>
          <a:prstGeom prst="straightConnector1">
            <a:avLst/>
          </a:prstGeom>
          <a:ln w="222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094673" y="2675494"/>
            <a:ext cx="487762" cy="258570"/>
          </a:xfrm>
          <a:prstGeom prst="straightConnector1">
            <a:avLst/>
          </a:prstGeom>
          <a:ln w="222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82435" y="2675494"/>
            <a:ext cx="487762" cy="258570"/>
          </a:xfrm>
          <a:prstGeom prst="straightConnector1">
            <a:avLst/>
          </a:prstGeom>
          <a:ln w="2222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98322" y="1232202"/>
            <a:ext cx="80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Bristol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98321" y="158880"/>
            <a:ext cx="80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Bristol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98322" y="2336940"/>
            <a:ext cx="80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Bristol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98322" y="4270818"/>
            <a:ext cx="80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Bristol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98322" y="1791564"/>
            <a:ext cx="917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Locally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98321" y="3625611"/>
            <a:ext cx="917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Locally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47639" y="2993369"/>
            <a:ext cx="917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</a:rPr>
              <a:t>London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98322" y="690201"/>
            <a:ext cx="1806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</a:rPr>
              <a:t>London, in absentia</a:t>
            </a:r>
          </a:p>
        </p:txBody>
      </p:sp>
    </p:spTree>
    <p:extLst>
      <p:ext uri="{BB962C8B-B14F-4D97-AF65-F5344CB8AC3E}">
        <p14:creationId xmlns:p14="http://schemas.microsoft.com/office/powerpoint/2010/main" val="391853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28638" y="863272"/>
            <a:ext cx="4050506" cy="3048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INCLUSION CRITERIA</a:t>
            </a:r>
          </a:p>
          <a:p>
            <a:r>
              <a:rPr lang="en-GB" sz="1800" dirty="0"/>
              <a:t>≥16 years old</a:t>
            </a:r>
          </a:p>
          <a:p>
            <a:r>
              <a:rPr lang="en-GB" sz="1800" dirty="0"/>
              <a:t>Tissue confirmed mesothelioma </a:t>
            </a:r>
          </a:p>
          <a:p>
            <a:r>
              <a:rPr lang="en-GB" sz="1800" dirty="0"/>
              <a:t>Disease confined to one hemi-thorax on CT</a:t>
            </a:r>
          </a:p>
          <a:p>
            <a:r>
              <a:rPr lang="en-GB" sz="1800" b="1" dirty="0"/>
              <a:t>Disease deemed surgically </a:t>
            </a:r>
            <a:r>
              <a:rPr lang="en-GB" sz="1800" b="1" dirty="0" err="1"/>
              <a:t>resectable</a:t>
            </a:r>
            <a:r>
              <a:rPr lang="en-GB" sz="1800" b="1" dirty="0"/>
              <a:t> </a:t>
            </a:r>
          </a:p>
          <a:p>
            <a:r>
              <a:rPr lang="en-GB" sz="1800" b="1" dirty="0"/>
              <a:t>Fit for surgery </a:t>
            </a:r>
          </a:p>
          <a:p>
            <a:r>
              <a:rPr lang="en-GB" sz="1800" dirty="0"/>
              <a:t>Able to provide written informed consent</a:t>
            </a:r>
          </a:p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44236" r="31875" b="32801"/>
          <a:stretch/>
        </p:blipFill>
        <p:spPr bwMode="auto">
          <a:xfrm>
            <a:off x="462316" y="27965"/>
            <a:ext cx="2024162" cy="76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07287" y="4371975"/>
            <a:ext cx="700982" cy="353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11059" y="866073"/>
            <a:ext cx="4197210" cy="3048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EXCLUSION CRITERIA</a:t>
            </a:r>
          </a:p>
          <a:p>
            <a:r>
              <a:rPr lang="en-GB" sz="1800" dirty="0"/>
              <a:t>Severe shortness of breath </a:t>
            </a:r>
          </a:p>
          <a:p>
            <a:pPr lvl="1"/>
            <a:r>
              <a:rPr lang="en-GB" sz="1600" dirty="0"/>
              <a:t>PS ≥ 2</a:t>
            </a:r>
          </a:p>
          <a:p>
            <a:pPr lvl="1"/>
            <a:r>
              <a:rPr lang="en-GB" sz="1600" dirty="0"/>
              <a:t>Pre-operative FEV1 or </a:t>
            </a:r>
            <a:r>
              <a:rPr lang="en-GB" sz="1600" dirty="0" err="1"/>
              <a:t>TLco</a:t>
            </a:r>
            <a:r>
              <a:rPr lang="en-GB" sz="1600" dirty="0"/>
              <a:t> &lt;20% </a:t>
            </a:r>
          </a:p>
          <a:p>
            <a:r>
              <a:rPr lang="en-GB" sz="1800" dirty="0"/>
              <a:t>Serious concomitant disorder that would preclude surgery </a:t>
            </a:r>
          </a:p>
          <a:p>
            <a:r>
              <a:rPr lang="en-GB" sz="1800" dirty="0"/>
              <a:t>Severe heart failure (EF &lt;30%) </a:t>
            </a:r>
          </a:p>
          <a:p>
            <a:r>
              <a:rPr lang="en-GB" sz="1800" dirty="0"/>
              <a:t>End stage kidney failure on dialysis </a:t>
            </a:r>
          </a:p>
          <a:p>
            <a:r>
              <a:rPr lang="en-GB" sz="1800" dirty="0"/>
              <a:t>Liver failure</a:t>
            </a:r>
          </a:p>
          <a:p>
            <a:r>
              <a:rPr lang="en-GB" sz="1800" dirty="0"/>
              <a:t>Prisoner </a:t>
            </a:r>
          </a:p>
          <a:p>
            <a:r>
              <a:rPr lang="en-GB" sz="1800" dirty="0"/>
              <a:t>Lacks capacity to consent </a:t>
            </a:r>
          </a:p>
          <a:p>
            <a:r>
              <a:rPr lang="en-GB" sz="1800" dirty="0"/>
              <a:t>Enrolled in another interventional trial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05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Meso</a:t>
            </a:r>
            <a:r>
              <a:rPr lang="en-GB" dirty="0"/>
              <a:t>-TRAP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5787" y="1225549"/>
            <a:ext cx="7972425" cy="311070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A study comparing video-assisted </a:t>
            </a:r>
            <a:r>
              <a:rPr lang="en-GB" dirty="0" err="1"/>
              <a:t>thoracoscopic</a:t>
            </a:r>
            <a:r>
              <a:rPr lang="en-GB" dirty="0"/>
              <a:t> partial </a:t>
            </a:r>
            <a:r>
              <a:rPr lang="en-GB" dirty="0" err="1"/>
              <a:t>pleurectomy</a:t>
            </a:r>
            <a:r>
              <a:rPr lang="en-GB" dirty="0"/>
              <a:t>/decortication (VATS-PP) with indwelling pleural catheter (IPC) in patients with trapped lung due to malignant pleural mesothelioma</a:t>
            </a:r>
          </a:p>
          <a:p>
            <a:endParaRPr lang="en-GB" sz="1800" dirty="0"/>
          </a:p>
          <a:p>
            <a:r>
              <a:rPr lang="en-GB" sz="1800" dirty="0"/>
              <a:t>Randomised feasibility study</a:t>
            </a:r>
          </a:p>
          <a:p>
            <a:r>
              <a:rPr lang="en-GB" sz="1800" dirty="0"/>
              <a:t>Patients have to have “clinically significant trapped lung requiring intervention”</a:t>
            </a:r>
          </a:p>
          <a:p>
            <a:r>
              <a:rPr lang="en-GB" sz="1800" dirty="0"/>
              <a:t>Must be fit enough &amp; willing to undergo VATS-PP</a:t>
            </a:r>
          </a:p>
          <a:p>
            <a:r>
              <a:rPr lang="en-GB" sz="1800" dirty="0"/>
              <a:t>N=4/38</a:t>
            </a:r>
          </a:p>
        </p:txBody>
      </p:sp>
    </p:spTree>
    <p:extLst>
      <p:ext uri="{BB962C8B-B14F-4D97-AF65-F5344CB8AC3E}">
        <p14:creationId xmlns:p14="http://schemas.microsoft.com/office/powerpoint/2010/main" val="236578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get my patient into a trial?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8631" y="1225550"/>
            <a:ext cx="8358188" cy="3048000"/>
          </a:xfrm>
        </p:spPr>
        <p:txBody>
          <a:bodyPr/>
          <a:lstStyle/>
          <a:p>
            <a:r>
              <a:rPr lang="en-GB" dirty="0"/>
              <a:t>All patients discussed at NBT Mesothelioma MDT are screened for eligibility</a:t>
            </a:r>
          </a:p>
          <a:p>
            <a:r>
              <a:rPr lang="en-GB" dirty="0"/>
              <a:t>All patients seen in NBT pleural/</a:t>
            </a:r>
            <a:r>
              <a:rPr lang="en-GB" dirty="0" err="1"/>
              <a:t>meso</a:t>
            </a:r>
            <a:r>
              <a:rPr lang="en-GB" dirty="0"/>
              <a:t> clinic are screened</a:t>
            </a:r>
          </a:p>
          <a:p>
            <a:r>
              <a:rPr lang="en-GB" dirty="0"/>
              <a:t>We are happy to receive referrals asking re trial eligibility</a:t>
            </a:r>
          </a:p>
          <a:p>
            <a:r>
              <a:rPr lang="en-GB" dirty="0"/>
              <a:t>Also happy to discuss any potentially eligible patients over the phone</a:t>
            </a:r>
          </a:p>
        </p:txBody>
      </p:sp>
    </p:spTree>
    <p:extLst>
      <p:ext uri="{BB962C8B-B14F-4D97-AF65-F5344CB8AC3E}">
        <p14:creationId xmlns:p14="http://schemas.microsoft.com/office/powerpoint/2010/main" val="428827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E0CC0FF-5C0B-4870-B4C2-29B081F2064F}"/>
              </a:ext>
            </a:extLst>
          </p:cNvPr>
          <p:cNvSpPr txBox="1">
            <a:spLocks/>
          </p:cNvSpPr>
          <p:nvPr/>
        </p:nvSpPr>
        <p:spPr>
          <a:xfrm>
            <a:off x="628650" y="274638"/>
            <a:ext cx="7014096" cy="7951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41648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Overview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B6DFAD8-D173-4974-85CE-C617EB348531}"/>
              </a:ext>
            </a:extLst>
          </p:cNvPr>
          <p:cNvSpPr txBox="1">
            <a:spLocks/>
          </p:cNvSpPr>
          <p:nvPr/>
        </p:nvSpPr>
        <p:spPr>
          <a:xfrm>
            <a:off x="628650" y="1225550"/>
            <a:ext cx="5178472" cy="34624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4C2C8"/>
              </a:buClr>
              <a:buFont typeface="Arial"/>
              <a:buChar char="•"/>
              <a:defRPr sz="2000" kern="1200">
                <a:solidFill>
                  <a:srgbClr val="41648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1648C"/>
              </a:buClr>
              <a:buFont typeface="Arial"/>
              <a:buChar char="–"/>
              <a:defRPr sz="1800" kern="1200">
                <a:solidFill>
                  <a:srgbClr val="41648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4C2C8"/>
              </a:buClr>
              <a:buFont typeface="Arial"/>
              <a:buChar char="•"/>
              <a:defRPr sz="1600" kern="1200">
                <a:solidFill>
                  <a:srgbClr val="41648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41648C"/>
              </a:buClr>
              <a:buFont typeface="Arial"/>
              <a:buChar char="–"/>
              <a:defRPr sz="1200" kern="1200">
                <a:solidFill>
                  <a:srgbClr val="41648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4C2C8"/>
              </a:buClr>
              <a:buFont typeface="Arial"/>
              <a:buChar char="»"/>
              <a:defRPr sz="1000" kern="1200">
                <a:solidFill>
                  <a:srgbClr val="41648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Summary of trials currently recruiting at NBT</a:t>
            </a:r>
          </a:p>
          <a:p>
            <a:pPr lvl="1"/>
            <a:r>
              <a:rPr lang="en-GB" dirty="0"/>
              <a:t>TARGET</a:t>
            </a:r>
          </a:p>
          <a:p>
            <a:pPr lvl="1"/>
            <a:r>
              <a:rPr lang="en-GB" dirty="0"/>
              <a:t>ASSESS-meso</a:t>
            </a:r>
          </a:p>
          <a:p>
            <a:pPr lvl="1"/>
            <a:r>
              <a:rPr lang="en-GB" dirty="0"/>
              <a:t>TILT</a:t>
            </a:r>
          </a:p>
          <a:p>
            <a:pPr lvl="1"/>
            <a:r>
              <a:rPr lang="en-GB" dirty="0"/>
              <a:t>MARS2</a:t>
            </a:r>
          </a:p>
          <a:p>
            <a:pPr lvl="1"/>
            <a:r>
              <a:rPr lang="en-GB" dirty="0"/>
              <a:t>Meso-TRAP</a:t>
            </a:r>
          </a:p>
          <a:p>
            <a:r>
              <a:rPr lang="en-GB" dirty="0"/>
              <a:t>Eligibility</a:t>
            </a:r>
          </a:p>
          <a:p>
            <a:r>
              <a:rPr lang="en-GB" dirty="0"/>
              <a:t>Trial processes</a:t>
            </a:r>
          </a:p>
          <a:p>
            <a:r>
              <a:rPr lang="en-GB" dirty="0"/>
              <a:t>How to get your patient involved</a:t>
            </a:r>
          </a:p>
        </p:txBody>
      </p:sp>
    </p:spTree>
    <p:extLst>
      <p:ext uri="{BB962C8B-B14F-4D97-AF65-F5344CB8AC3E}">
        <p14:creationId xmlns:p14="http://schemas.microsoft.com/office/powerpoint/2010/main" val="196783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D0F67-7071-4252-893D-E72FEAF4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C46835-B7CE-4C39-BC82-56782C8261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168706"/>
            <a:ext cx="7886700" cy="3436391"/>
          </a:xfrm>
        </p:spPr>
        <p:txBody>
          <a:bodyPr/>
          <a:lstStyle/>
          <a:p>
            <a:r>
              <a:rPr lang="en-GB" dirty="0"/>
              <a:t>Meso trials are available at (almost) every step of the patient pathway</a:t>
            </a:r>
          </a:p>
          <a:p>
            <a:pPr lvl="1"/>
            <a:r>
              <a:rPr lang="en-GB" dirty="0"/>
              <a:t>TARGET</a:t>
            </a:r>
          </a:p>
          <a:p>
            <a:pPr lvl="1"/>
            <a:r>
              <a:rPr lang="en-GB" dirty="0"/>
              <a:t>ASSESS-meso</a:t>
            </a:r>
          </a:p>
          <a:p>
            <a:pPr lvl="1"/>
            <a:r>
              <a:rPr lang="en-GB" dirty="0"/>
              <a:t>TILT</a:t>
            </a:r>
          </a:p>
          <a:p>
            <a:pPr lvl="1"/>
            <a:r>
              <a:rPr lang="en-GB" dirty="0"/>
              <a:t>MARS2</a:t>
            </a:r>
          </a:p>
          <a:p>
            <a:pPr lvl="1"/>
            <a:r>
              <a:rPr lang="en-GB" dirty="0"/>
              <a:t>Meso-TRAP</a:t>
            </a:r>
          </a:p>
          <a:p>
            <a:r>
              <a:rPr lang="en-GB" dirty="0"/>
              <a:t>All require the patient to travel to Bristol at least once</a:t>
            </a:r>
          </a:p>
          <a:p>
            <a:r>
              <a:rPr lang="en-GB" dirty="0"/>
              <a:t>But some treatments can be given locally to reduce travel burden</a:t>
            </a:r>
          </a:p>
          <a:p>
            <a:r>
              <a:rPr lang="en-GB" dirty="0"/>
              <a:t>Prof Maskell &amp; I are always happy to discuss potential patients prior to referral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BC1DEA-8F3F-408D-A667-ECF2F616FCD3}"/>
              </a:ext>
            </a:extLst>
          </p:cNvPr>
          <p:cNvSpPr txBox="1"/>
          <p:nvPr/>
        </p:nvSpPr>
        <p:spPr>
          <a:xfrm>
            <a:off x="3045726" y="1522244"/>
            <a:ext cx="15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Diagnostic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A5C9CB-B6FA-4865-A1E5-5DCAF2383B35}"/>
              </a:ext>
            </a:extLst>
          </p:cNvPr>
          <p:cNvSpPr txBox="1"/>
          <p:nvPr/>
        </p:nvSpPr>
        <p:spPr>
          <a:xfrm>
            <a:off x="3043451" y="1862673"/>
            <a:ext cx="15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Observational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77AC8D-8E2E-4155-8CAD-0FFE4741F679}"/>
              </a:ext>
            </a:extLst>
          </p:cNvPr>
          <p:cNvSpPr txBox="1"/>
          <p:nvPr/>
        </p:nvSpPr>
        <p:spPr>
          <a:xfrm>
            <a:off x="3043451" y="2195819"/>
            <a:ext cx="194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Immunotherapy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E3638D-E311-419E-AFB8-75906FD34D15}"/>
              </a:ext>
            </a:extLst>
          </p:cNvPr>
          <p:cNvSpPr txBox="1"/>
          <p:nvPr/>
        </p:nvSpPr>
        <p:spPr>
          <a:xfrm>
            <a:off x="3045726" y="2649771"/>
            <a:ext cx="15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Surgery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30FBFDBE-C688-4629-B6F0-807C88C4CE76}"/>
              </a:ext>
            </a:extLst>
          </p:cNvPr>
          <p:cNvCxnSpPr/>
          <p:nvPr/>
        </p:nvCxnSpPr>
        <p:spPr>
          <a:xfrm flipH="1">
            <a:off x="2258704" y="1706910"/>
            <a:ext cx="7847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1AB75FA-7336-44CD-8222-688559BBF146}"/>
              </a:ext>
            </a:extLst>
          </p:cNvPr>
          <p:cNvCxnSpPr>
            <a:cxnSpLocks/>
          </p:cNvCxnSpPr>
          <p:nvPr/>
        </p:nvCxnSpPr>
        <p:spPr>
          <a:xfrm flipH="1">
            <a:off x="2783006" y="2047339"/>
            <a:ext cx="2627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E681224-F901-4049-95B8-B9BCD565E2DA}"/>
              </a:ext>
            </a:extLst>
          </p:cNvPr>
          <p:cNvCxnSpPr>
            <a:cxnSpLocks/>
          </p:cNvCxnSpPr>
          <p:nvPr/>
        </p:nvCxnSpPr>
        <p:spPr>
          <a:xfrm flipH="1">
            <a:off x="1937982" y="2380485"/>
            <a:ext cx="11054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xmlns="" id="{2B14EB49-B7F2-4ADA-8376-33E867B8D736}"/>
              </a:ext>
            </a:extLst>
          </p:cNvPr>
          <p:cNvSpPr/>
          <p:nvPr/>
        </p:nvSpPr>
        <p:spPr>
          <a:xfrm>
            <a:off x="2760259" y="2581164"/>
            <a:ext cx="283192" cy="53947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67E5A11-B33B-4F02-8B72-D0E009F1D1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1030288"/>
            <a:ext cx="6073775" cy="3236912"/>
          </a:xfrm>
        </p:spPr>
        <p:txBody>
          <a:bodyPr/>
          <a:lstStyle/>
          <a:p>
            <a:r>
              <a:rPr lang="en-GB" dirty="0"/>
              <a:t>Thank you very much</a:t>
            </a:r>
          </a:p>
          <a:p>
            <a:r>
              <a:rPr lang="en-GB" dirty="0"/>
              <a:t>			Any questions?</a:t>
            </a:r>
          </a:p>
          <a:p>
            <a:endParaRPr lang="en-GB" sz="1100" dirty="0"/>
          </a:p>
          <a:p>
            <a:r>
              <a:rPr lang="en-GB" sz="2000" dirty="0"/>
              <a:t>Anna.Bibby@nbt.nhs.uk     Nick.Maskell@bristol.ac.uk</a:t>
            </a:r>
          </a:p>
          <a:p>
            <a:r>
              <a:rPr lang="en-GB" sz="2000" dirty="0"/>
              <a:t>Tel: 0117 414 8049 </a:t>
            </a:r>
          </a:p>
          <a:p>
            <a:r>
              <a:rPr lang="en-GB" sz="2000" dirty="0"/>
              <a:t>Mob: 07724912367</a:t>
            </a:r>
          </a:p>
        </p:txBody>
      </p:sp>
    </p:spTree>
    <p:extLst>
      <p:ext uri="{BB962C8B-B14F-4D97-AF65-F5344CB8AC3E}">
        <p14:creationId xmlns:p14="http://schemas.microsoft.com/office/powerpoint/2010/main" val="124402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1418DCF5-0EF8-4B45-8C0A-0505CE844E9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811122" y="504479"/>
            <a:ext cx="1455518" cy="14372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4756" y="1941689"/>
            <a:ext cx="79586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algn="ctr"/>
            <a:r>
              <a:rPr lang="en-GB" sz="2400" dirty="0">
                <a:solidFill>
                  <a:srgbClr val="41648C"/>
                </a:solidFill>
              </a:rPr>
              <a:t>Randomised controlled trial to compare the diagnostic yield of Positron Emission Tomography Computed Tomography (PET-CT) </a:t>
            </a:r>
            <a:r>
              <a:rPr lang="en-GB" sz="2400" dirty="0" err="1">
                <a:solidFill>
                  <a:srgbClr val="41648C"/>
                </a:solidFill>
              </a:rPr>
              <a:t>TARGETed</a:t>
            </a:r>
            <a:r>
              <a:rPr lang="en-GB" sz="2400" dirty="0">
                <a:solidFill>
                  <a:srgbClr val="41648C"/>
                </a:solidFill>
              </a:rPr>
              <a:t> pleural biopsy versus CT-guided pleural biopsy in suspected pleural malignancy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720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E81A17-6C2C-4FEC-93F3-1B1E637C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5B8B49-417A-4F35-822B-78FD0956E6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25550"/>
            <a:ext cx="7886700" cy="3643312"/>
          </a:xfrm>
          <a:effectLst/>
        </p:spPr>
        <p:txBody>
          <a:bodyPr/>
          <a:lstStyle/>
          <a:p>
            <a:r>
              <a:rPr lang="en-GB" dirty="0"/>
              <a:t>Multicentre randomised trial</a:t>
            </a:r>
          </a:p>
          <a:p>
            <a:r>
              <a:rPr lang="en-GB" dirty="0"/>
              <a:t>PET vs CT-guided biopsy</a:t>
            </a:r>
          </a:p>
          <a:p>
            <a:r>
              <a:rPr lang="en-GB" dirty="0"/>
              <a:t>NIHR </a:t>
            </a:r>
            <a:r>
              <a:rPr lang="en-GB" dirty="0" err="1"/>
              <a:t>RfPB</a:t>
            </a:r>
            <a:r>
              <a:rPr lang="en-GB" dirty="0"/>
              <a:t> funded</a:t>
            </a:r>
          </a:p>
          <a:p>
            <a:r>
              <a:rPr lang="en-GB" dirty="0"/>
              <a:t>1 o/c - diagnostic accuracy</a:t>
            </a:r>
          </a:p>
          <a:p>
            <a:r>
              <a:rPr lang="en-GB" dirty="0"/>
              <a:t>2 o/c - Time to diagnosis</a:t>
            </a:r>
          </a:p>
          <a:p>
            <a:pPr marL="914400" lvl="2" indent="0">
              <a:buNone/>
            </a:pPr>
            <a:r>
              <a:rPr lang="en-GB" sz="2000" dirty="0"/>
              <a:t>- Number of procedures</a:t>
            </a:r>
          </a:p>
          <a:p>
            <a:pPr marL="914400" lvl="2" indent="0">
              <a:buNone/>
            </a:pPr>
            <a:r>
              <a:rPr lang="en-GB" sz="2000" dirty="0"/>
              <a:t>- Healthcare costs</a:t>
            </a:r>
            <a:endParaRPr lang="en-GB" dirty="0"/>
          </a:p>
          <a:p>
            <a:r>
              <a:rPr lang="en-GB" dirty="0"/>
              <a:t>N = 45/78</a:t>
            </a:r>
          </a:p>
          <a:p>
            <a:r>
              <a:rPr lang="en-GB" dirty="0"/>
              <a:t>Closes 30/9/18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xmlns="" id="{1418DCF5-0EF8-4B45-8C0A-0505CE844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220"/>
            <a:ext cx="1128111" cy="1113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C9DBB6-9EF3-40E1-BBA5-81AEA819F8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34" t="16913" r="33583" b="18370"/>
          <a:stretch/>
        </p:blipFill>
        <p:spPr>
          <a:xfrm>
            <a:off x="5467350" y="1232795"/>
            <a:ext cx="2918460" cy="341791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0E7BD34E-C285-49D1-8DB6-3D15466D7635}"/>
              </a:ext>
            </a:extLst>
          </p:cNvPr>
          <p:cNvSpPr/>
          <p:nvPr/>
        </p:nvSpPr>
        <p:spPr>
          <a:xfrm>
            <a:off x="6913108" y="2443480"/>
            <a:ext cx="68580" cy="5334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59877FE-3046-4A89-927D-5BABFC3C54A2}"/>
              </a:ext>
            </a:extLst>
          </p:cNvPr>
          <p:cNvSpPr/>
          <p:nvPr/>
        </p:nvSpPr>
        <p:spPr>
          <a:xfrm>
            <a:off x="7280636" y="4099185"/>
            <a:ext cx="68580" cy="5334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6C2DDF0-CDCE-4C90-9A71-285B405FE2C0}"/>
              </a:ext>
            </a:extLst>
          </p:cNvPr>
          <p:cNvSpPr/>
          <p:nvPr/>
        </p:nvSpPr>
        <p:spPr>
          <a:xfrm>
            <a:off x="7573259" y="3992540"/>
            <a:ext cx="68580" cy="5334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D499720-FE3F-4725-AE42-1497957C64EC}"/>
              </a:ext>
            </a:extLst>
          </p:cNvPr>
          <p:cNvSpPr/>
          <p:nvPr/>
        </p:nvSpPr>
        <p:spPr>
          <a:xfrm>
            <a:off x="7185386" y="3229610"/>
            <a:ext cx="68580" cy="5334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1D5701A-32CC-4F00-AEA0-48F846101484}"/>
              </a:ext>
            </a:extLst>
          </p:cNvPr>
          <p:cNvSpPr/>
          <p:nvPr/>
        </p:nvSpPr>
        <p:spPr>
          <a:xfrm>
            <a:off x="7309348" y="3971809"/>
            <a:ext cx="68580" cy="5334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866B980-AC3C-42D9-8B2C-7453FACE7A78}"/>
              </a:ext>
            </a:extLst>
          </p:cNvPr>
          <p:cNvSpPr/>
          <p:nvPr/>
        </p:nvSpPr>
        <p:spPr>
          <a:xfrm>
            <a:off x="7182597" y="4025149"/>
            <a:ext cx="68580" cy="5334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405E559-275F-4EED-992B-587C03879C7C}"/>
              </a:ext>
            </a:extLst>
          </p:cNvPr>
          <p:cNvSpPr/>
          <p:nvPr/>
        </p:nvSpPr>
        <p:spPr>
          <a:xfrm>
            <a:off x="8175239" y="3676650"/>
            <a:ext cx="68580" cy="5334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F572EB8-9D4F-45B3-9892-1E29047E8FBA}"/>
              </a:ext>
            </a:extLst>
          </p:cNvPr>
          <p:cNvSpPr/>
          <p:nvPr/>
        </p:nvSpPr>
        <p:spPr>
          <a:xfrm>
            <a:off x="7641839" y="4300668"/>
            <a:ext cx="68580" cy="5334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DB98EA6-AB99-41F1-869B-0B40EB736D78}"/>
              </a:ext>
            </a:extLst>
          </p:cNvPr>
          <p:cNvSpPr/>
          <p:nvPr/>
        </p:nvSpPr>
        <p:spPr>
          <a:xfrm>
            <a:off x="7573259" y="3417196"/>
            <a:ext cx="68580" cy="5334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CD25BFC-FE41-4402-AEDC-7EBEFBF50E3A}"/>
              </a:ext>
            </a:extLst>
          </p:cNvPr>
          <p:cNvSpPr/>
          <p:nvPr/>
        </p:nvSpPr>
        <p:spPr>
          <a:xfrm>
            <a:off x="7377928" y="3541313"/>
            <a:ext cx="68580" cy="5334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381AA-1064-40E5-885A-A67913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9506F2-FFA2-499A-BC32-0BCC7A08820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7249" y="1225550"/>
            <a:ext cx="3974801" cy="351409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EXCLUSION CRITERIA</a:t>
            </a:r>
          </a:p>
          <a:p>
            <a:r>
              <a:rPr lang="en-GB" dirty="0"/>
              <a:t>Unsuitable for a CT guided biopsy </a:t>
            </a:r>
          </a:p>
          <a:p>
            <a:pPr lvl="1"/>
            <a:r>
              <a:rPr lang="en-GB" dirty="0"/>
              <a:t>Inability to co-operate/lie still</a:t>
            </a:r>
          </a:p>
          <a:p>
            <a:pPr lvl="1"/>
            <a:r>
              <a:rPr lang="en-GB" dirty="0" err="1"/>
              <a:t>Uncorrectable</a:t>
            </a:r>
            <a:r>
              <a:rPr lang="en-GB" dirty="0"/>
              <a:t> coagulopathy</a:t>
            </a:r>
          </a:p>
          <a:p>
            <a:pPr lvl="1"/>
            <a:r>
              <a:rPr lang="en-GB" dirty="0"/>
              <a:t>Inability to tolerate </a:t>
            </a:r>
            <a:r>
              <a:rPr lang="en-GB" dirty="0" err="1"/>
              <a:t>PTx</a:t>
            </a:r>
            <a:endParaRPr lang="en-GB" dirty="0"/>
          </a:p>
          <a:p>
            <a:pPr lvl="1"/>
            <a:r>
              <a:rPr lang="en-GB" dirty="0"/>
              <a:t>Severe underlying lung disease (FEV1 &lt; 35%)</a:t>
            </a:r>
          </a:p>
          <a:p>
            <a:r>
              <a:rPr lang="en-GB" dirty="0"/>
              <a:t>Pleural thickening not amenable to a radiologically guided biopsy</a:t>
            </a:r>
          </a:p>
          <a:p>
            <a:r>
              <a:rPr lang="en-GB" dirty="0"/>
              <a:t>Talc pleurodesis in past 6 </a:t>
            </a:r>
            <a:r>
              <a:rPr lang="en-GB" dirty="0" err="1"/>
              <a:t>mo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B9FA47-98C9-4D5F-9933-E793563C3D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1" y="1225924"/>
            <a:ext cx="3974802" cy="344513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INCLUSION CRITERIA</a:t>
            </a:r>
          </a:p>
          <a:p>
            <a:r>
              <a:rPr lang="en-GB" dirty="0"/>
              <a:t>Pleural thickening on CT, suspicious for pleural malignancy</a:t>
            </a:r>
          </a:p>
          <a:p>
            <a:r>
              <a:rPr lang="en-GB" b="1" dirty="0"/>
              <a:t>Previous non-diagnostic pleural biopsy in the past 12 months</a:t>
            </a:r>
          </a:p>
          <a:p>
            <a:r>
              <a:rPr lang="en-GB" dirty="0"/>
              <a:t>MDT decision to perform further CT-guided biopsy to pursue a diagnosis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xmlns="" id="{8FA9352E-4BBA-413C-AD10-926C2638B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220"/>
            <a:ext cx="1128111" cy="11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0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55703-6E1B-4CA3-9C9D-882FE5E5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5" name="Content Placeholder 64">
            <a:extLst>
              <a:ext uri="{FF2B5EF4-FFF2-40B4-BE49-F238E27FC236}">
                <a16:creationId xmlns:a16="http://schemas.microsoft.com/office/drawing/2014/main" xmlns="" id="{D5D945E1-645E-46BD-ABF9-5E6705A9536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30222" t="46875" r="46950" b="3434"/>
          <a:stretch/>
        </p:blipFill>
        <p:spPr>
          <a:xfrm>
            <a:off x="3048000" y="110359"/>
            <a:ext cx="3706761" cy="4538638"/>
          </a:xfrm>
          <a:prstGeom prst="rect">
            <a:avLst/>
          </a:prstGeom>
        </p:spPr>
      </p:pic>
      <p:pic>
        <p:nvPicPr>
          <p:cNvPr id="66" name="Content Placeholder 8">
            <a:extLst>
              <a:ext uri="{FF2B5EF4-FFF2-40B4-BE49-F238E27FC236}">
                <a16:creationId xmlns:a16="http://schemas.microsoft.com/office/drawing/2014/main" xmlns="" id="{CA8CF568-EFB5-4F33-B182-AD07554F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220"/>
            <a:ext cx="1128111" cy="11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0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8650" y="2090561"/>
            <a:ext cx="7886700" cy="2063750"/>
          </a:xfrm>
        </p:spPr>
        <p:txBody>
          <a:bodyPr/>
          <a:lstStyle/>
          <a:p>
            <a:pPr marL="0" indent="0">
              <a:buNone/>
            </a:pPr>
            <a:endParaRPr lang="en-GB" b="1" u="sng" dirty="0"/>
          </a:p>
          <a:p>
            <a:pPr marL="0" indent="0" algn="ctr">
              <a:buNone/>
            </a:pPr>
            <a:r>
              <a:rPr lang="en-GB" sz="2400" b="1" u="sng" dirty="0"/>
              <a:t>A</a:t>
            </a:r>
            <a:r>
              <a:rPr lang="en-GB" sz="2400" dirty="0"/>
              <a:t> prospective </a:t>
            </a:r>
            <a:r>
              <a:rPr lang="en-GB" sz="2400" dirty="0" err="1"/>
              <a:t>ob</a:t>
            </a:r>
            <a:r>
              <a:rPr lang="en-GB" sz="2400" b="1" u="sng" dirty="0" err="1"/>
              <a:t>S</a:t>
            </a:r>
            <a:r>
              <a:rPr lang="en-GB" sz="2400" dirty="0" err="1"/>
              <a:t>ervational</a:t>
            </a:r>
            <a:r>
              <a:rPr lang="en-GB" sz="2400" dirty="0"/>
              <a:t> cohort </a:t>
            </a:r>
            <a:r>
              <a:rPr lang="en-GB" sz="2400" b="1" u="sng" dirty="0"/>
              <a:t>S</a:t>
            </a:r>
            <a:r>
              <a:rPr lang="en-GB" sz="2400" dirty="0"/>
              <a:t>tudy collecting data on </a:t>
            </a:r>
            <a:r>
              <a:rPr lang="en-GB" sz="2400" dirty="0" err="1"/>
              <a:t>d</a:t>
            </a:r>
            <a:r>
              <a:rPr lang="en-GB" sz="2400" b="1" u="sng" dirty="0" err="1"/>
              <a:t>E</a:t>
            </a:r>
            <a:r>
              <a:rPr lang="en-GB" sz="2400" dirty="0" err="1"/>
              <a:t>mographics</a:t>
            </a:r>
            <a:r>
              <a:rPr lang="en-GB" sz="2400" dirty="0"/>
              <a:t>, </a:t>
            </a:r>
            <a:r>
              <a:rPr lang="en-GB" sz="2400" b="1" u="sng" dirty="0"/>
              <a:t>S</a:t>
            </a:r>
            <a:r>
              <a:rPr lang="en-GB" sz="2400" dirty="0"/>
              <a:t>ymptoms and </a:t>
            </a:r>
            <a:r>
              <a:rPr lang="en-GB" sz="2400" dirty="0" err="1"/>
              <a:t>biomarker</a:t>
            </a:r>
            <a:r>
              <a:rPr lang="en-GB" sz="2400" b="1" u="sng" dirty="0" err="1"/>
              <a:t>S</a:t>
            </a:r>
            <a:r>
              <a:rPr lang="en-GB" sz="2400" dirty="0"/>
              <a:t> in people with </a:t>
            </a:r>
            <a:r>
              <a:rPr lang="en-GB" sz="2400" b="1" u="sng" dirty="0"/>
              <a:t>meso</a:t>
            </a:r>
            <a:r>
              <a:rPr lang="en-GB" sz="2400" dirty="0"/>
              <a:t>thelioma that will provide a resource for future trials </a:t>
            </a:r>
          </a:p>
          <a:p>
            <a:endParaRPr lang="en-GB" dirty="0"/>
          </a:p>
        </p:txBody>
      </p:sp>
      <p:pic>
        <p:nvPicPr>
          <p:cNvPr id="4" name="Picture 3" descr="M:\Resp_Medicine\Clinical Trials\Pleural Studies\ASSESS-meso\Admin\Assess-meso 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83" y="938812"/>
            <a:ext cx="5426075" cy="1438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8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0F0B0F-A254-4C91-80EF-A61A4547A5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9590" y="1150620"/>
            <a:ext cx="7886700" cy="3544570"/>
          </a:xfrm>
        </p:spPr>
        <p:txBody>
          <a:bodyPr/>
          <a:lstStyle/>
          <a:p>
            <a:r>
              <a:rPr lang="en-GB" dirty="0"/>
              <a:t>Multicentre pragmatic observational study</a:t>
            </a:r>
          </a:p>
          <a:p>
            <a:r>
              <a:rPr lang="en-GB" dirty="0"/>
              <a:t>Funding: Avon Mesothelioma Foundation</a:t>
            </a:r>
          </a:p>
          <a:p>
            <a:r>
              <a:rPr lang="en-GB" dirty="0"/>
              <a:t>All-comers with mesothelioma</a:t>
            </a:r>
          </a:p>
          <a:p>
            <a:r>
              <a:rPr lang="en-GB" dirty="0"/>
              <a:t>Followed up from diagnosis to death</a:t>
            </a:r>
          </a:p>
          <a:p>
            <a:r>
              <a:rPr lang="en-GB" dirty="0"/>
              <a:t>Aims:</a:t>
            </a:r>
          </a:p>
          <a:p>
            <a:pPr lvl="1"/>
            <a:r>
              <a:rPr lang="en-GB" dirty="0"/>
              <a:t>To explore natural history of disease</a:t>
            </a:r>
          </a:p>
          <a:p>
            <a:pPr lvl="1"/>
            <a:r>
              <a:rPr lang="en-GB" dirty="0"/>
              <a:t>To describe symptoms &amp; symptom evolution</a:t>
            </a:r>
          </a:p>
          <a:p>
            <a:pPr lvl="1"/>
            <a:r>
              <a:rPr lang="en-GB" dirty="0"/>
              <a:t>To investigate factors affecting outcomes</a:t>
            </a:r>
          </a:p>
          <a:p>
            <a:pPr lvl="1"/>
            <a:r>
              <a:rPr lang="en-GB" dirty="0"/>
              <a:t>To provide a resource for biomarker testing</a:t>
            </a:r>
          </a:p>
          <a:p>
            <a:r>
              <a:rPr lang="en-GB" dirty="0"/>
              <a:t>N = 23/700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375B41-60D9-44BE-BEC9-43C1CCF5D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92207"/>
            <a:ext cx="2820098" cy="746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C04835-C079-4AF3-A5A4-7BABF112C1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34" t="16913" r="33583" b="18370"/>
          <a:stretch/>
        </p:blipFill>
        <p:spPr>
          <a:xfrm>
            <a:off x="5554158" y="1225550"/>
            <a:ext cx="2918460" cy="34179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AED394C7-F1B6-430F-9DFE-14FA38090752}"/>
              </a:ext>
            </a:extLst>
          </p:cNvPr>
          <p:cNvSpPr/>
          <p:nvPr/>
        </p:nvSpPr>
        <p:spPr>
          <a:xfrm>
            <a:off x="7367444" y="4091940"/>
            <a:ext cx="68580" cy="533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4AB008-2FEB-4297-B545-0C5B6296552A}"/>
              </a:ext>
            </a:extLst>
          </p:cNvPr>
          <p:cNvSpPr/>
          <p:nvPr/>
        </p:nvSpPr>
        <p:spPr>
          <a:xfrm>
            <a:off x="7679864" y="3992880"/>
            <a:ext cx="68580" cy="533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841C342-9951-4C0F-8247-164F6FFE1A46}"/>
              </a:ext>
            </a:extLst>
          </p:cNvPr>
          <p:cNvSpPr/>
          <p:nvPr/>
        </p:nvSpPr>
        <p:spPr>
          <a:xfrm>
            <a:off x="7298864" y="4222341"/>
            <a:ext cx="68580" cy="533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3309B60-F50D-4FB2-9C08-4C620BFD040E}"/>
              </a:ext>
            </a:extLst>
          </p:cNvPr>
          <p:cNvSpPr/>
          <p:nvPr/>
        </p:nvSpPr>
        <p:spPr>
          <a:xfrm>
            <a:off x="7717690" y="3648710"/>
            <a:ext cx="68580" cy="533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C102931-3FE3-491B-8BE9-BFE4D172AB21}"/>
              </a:ext>
            </a:extLst>
          </p:cNvPr>
          <p:cNvSpPr/>
          <p:nvPr/>
        </p:nvSpPr>
        <p:spPr>
          <a:xfrm>
            <a:off x="6902350" y="3938270"/>
            <a:ext cx="68580" cy="533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9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EE369E-9609-4B5E-AB4F-164C8A105E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06171" y="1103630"/>
            <a:ext cx="3704291" cy="304800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EXCLUSION CRITERIA</a:t>
            </a:r>
          </a:p>
          <a:p>
            <a:pPr lvl="0"/>
            <a:r>
              <a:rPr lang="en-GB" sz="1800" dirty="0"/>
              <a:t>Age &lt;18 years old</a:t>
            </a:r>
          </a:p>
          <a:p>
            <a:pPr lvl="0"/>
            <a:r>
              <a:rPr lang="en-GB" sz="1800" dirty="0"/>
              <a:t>Unable to give written informed consent</a:t>
            </a:r>
          </a:p>
          <a:p>
            <a:pPr lvl="0"/>
            <a:r>
              <a:rPr lang="en-GB" sz="1800" dirty="0"/>
              <a:t>Declines ongoing hospital follow up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F334C2F-396A-4CC8-B3E3-BE290A07139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110354"/>
            <a:ext cx="4248150" cy="304800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INCLUSION CRITERIA</a:t>
            </a:r>
          </a:p>
          <a:p>
            <a:pPr lvl="0"/>
            <a:r>
              <a:rPr lang="en-GB" sz="1800" dirty="0"/>
              <a:t>Histological, cytological or </a:t>
            </a:r>
            <a:r>
              <a:rPr lang="en-GB" sz="1800" dirty="0" err="1"/>
              <a:t>clinico</a:t>
            </a:r>
            <a:r>
              <a:rPr lang="en-GB" sz="1800" dirty="0"/>
              <a:t>-pathological diagnosis of MPM, confirmed at MDT</a:t>
            </a:r>
          </a:p>
          <a:p>
            <a:pPr lvl="0"/>
            <a:r>
              <a:rPr lang="en-GB" sz="1800" dirty="0"/>
              <a:t>Willing &amp; able to comply with study follow up assessments (including at least 1 appointment at a study centre)</a:t>
            </a:r>
          </a:p>
          <a:p>
            <a:pPr lvl="0"/>
            <a:r>
              <a:rPr lang="en-GB" sz="1800" dirty="0"/>
              <a:t>Able to provide written informed consent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375B41-60D9-44BE-BEC9-43C1CCF5D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92207"/>
            <a:ext cx="2820098" cy="7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5013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RU slide template" id="{921FEFFC-D9EC-4A34-989A-D71AF59ADE25}" vid="{B6943C2B-9578-4EE7-AB30-AAC31C1792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974</Words>
  <Application>Microsoft Office PowerPoint</Application>
  <PresentationFormat>On-screen Show (16:9)</PresentationFormat>
  <Paragraphs>191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Meso-TRAP</vt:lpstr>
      <vt:lpstr>How do I get my patient into a trial?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Dirty Design;rahul@bhatnagar.onmicrosoft.com</dc:creator>
  <cp:lastModifiedBy>Dunderdale, Helen</cp:lastModifiedBy>
  <cp:revision>73</cp:revision>
  <dcterms:created xsi:type="dcterms:W3CDTF">2017-11-10T17:32:41Z</dcterms:created>
  <dcterms:modified xsi:type="dcterms:W3CDTF">2018-05-21T19:06:59Z</dcterms:modified>
</cp:coreProperties>
</file>