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6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2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6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9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92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7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8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76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6044-773A-4937-9AD1-231E2A034D6D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C0DF-8701-4485-8254-F39E3920C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3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ce.org.uk/about/what-we-do/our-programmes/nice-guidance/technology-appraisal-guidance/consultation-on-changes-ta-programme-phase-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UKBCG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UK Breast Cancer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03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UKBCG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Membership: 200 UK breast cancer oncologists </a:t>
            </a:r>
          </a:p>
          <a:p>
            <a:r>
              <a:rPr lang="en-GB" dirty="0" smtClean="0"/>
              <a:t>Now a major stakeholder in national guidelines</a:t>
            </a:r>
          </a:p>
          <a:p>
            <a:pPr lvl="1"/>
            <a:r>
              <a:rPr lang="en-GB" dirty="0" smtClean="0"/>
              <a:t>Work with NHS England, NICE, Breast Cancer Now, research </a:t>
            </a:r>
            <a:r>
              <a:rPr lang="en-GB" dirty="0"/>
              <a:t>g</a:t>
            </a:r>
            <a:r>
              <a:rPr lang="en-GB" dirty="0" smtClean="0"/>
              <a:t>roups (NCRI </a:t>
            </a:r>
            <a:r>
              <a:rPr lang="en-GB" dirty="0" err="1" smtClean="0"/>
              <a:t>etc</a:t>
            </a:r>
            <a:r>
              <a:rPr lang="en-GB" dirty="0" smtClean="0"/>
              <a:t>), industry</a:t>
            </a:r>
          </a:p>
          <a:p>
            <a:r>
              <a:rPr lang="en-GB" dirty="0" smtClean="0"/>
              <a:t>Annual UKBCG meeting (November)</a:t>
            </a:r>
          </a:p>
          <a:p>
            <a:pPr lvl="1"/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year</a:t>
            </a:r>
          </a:p>
          <a:p>
            <a:pPr lvl="1"/>
            <a:r>
              <a:rPr lang="en-GB" dirty="0" smtClean="0"/>
              <a:t>Clinical/practical lectures and debates</a:t>
            </a:r>
            <a:endParaRPr lang="en-GB" dirty="0"/>
          </a:p>
          <a:p>
            <a:pPr lvl="1"/>
            <a:r>
              <a:rPr lang="en-GB" dirty="0" smtClean="0"/>
              <a:t>Promotes discussion and collaboration between oncologists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71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stakeholder input to NICE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31873"/>
              </p:ext>
            </p:extLst>
          </p:nvPr>
        </p:nvGraphicFramePr>
        <p:xfrm>
          <a:off x="1567543" y="1427830"/>
          <a:ext cx="6008914" cy="4413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742"/>
                <a:gridCol w="4265172"/>
              </a:tblGrid>
              <a:tr h="211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Title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</a:tr>
              <a:tr h="767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NICE Guidance - Tumour profiling tests to guide adjuvant chemotherapy decisions in early breast cancer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Response submitted to NICE 31.01.18 – NICE confirmed receipt.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</a:tr>
              <a:tr h="581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NICE guideline on early and locally advanced breast cancer (update)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Consultation due to start on 24 January.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</a:tr>
              <a:tr h="740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Ribociclib</a:t>
                      </a:r>
                      <a:r>
                        <a:rPr lang="en-GB" sz="1000" dirty="0">
                          <a:effectLst/>
                        </a:rPr>
                        <a:t> with </a:t>
                      </a:r>
                      <a:r>
                        <a:rPr lang="en-GB" sz="1000" dirty="0" err="1">
                          <a:effectLst/>
                        </a:rPr>
                        <a:t>fulvestrant</a:t>
                      </a:r>
                      <a:r>
                        <a:rPr lang="en-GB" sz="1000" dirty="0">
                          <a:effectLst/>
                        </a:rPr>
                        <a:t> for treating advanced hormone-receptor positive, HER2-negative breast cancer ID1318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Comments </a:t>
                      </a:r>
                      <a:r>
                        <a:rPr lang="en-GB" sz="1000" dirty="0">
                          <a:effectLst/>
                        </a:rPr>
                        <a:t>on Draft </a:t>
                      </a:r>
                      <a:r>
                        <a:rPr lang="en-GB" sz="1000" dirty="0" smtClean="0">
                          <a:effectLst/>
                        </a:rPr>
                        <a:t>Scope</a:t>
                      </a:r>
                      <a:r>
                        <a:rPr lang="en-GB" sz="1000" baseline="0" dirty="0" smtClean="0">
                          <a:effectLst/>
                        </a:rPr>
                        <a:t> (by Feb 2018)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</a:tr>
              <a:tr h="625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Pertuzumab for the adjuvant treatment of HER2-positive breast cancer ID1192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CDA submitted to NICE/Registered as Stakeholder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Committee meeting for this appraisal will be on 22 May 2018 in London.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83" marR="59483" marT="0" marB="0"/>
                </a:tc>
              </a:tr>
              <a:tr h="581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NICE consultation on changes to the Technology Appraisal programme - phase 2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Further details of the consultation is available via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GB" sz="10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NICE </a:t>
                      </a:r>
                      <a:r>
                        <a:rPr lang="en-GB" sz="1000" u="sng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website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</a:tr>
              <a:tr h="581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Pembrolizumab for previously treated metastatic triple negative breast cancer ID1246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Comments on draft scope due into NICE by Feb 28</a:t>
                      </a:r>
                      <a:r>
                        <a:rPr lang="en-GB" sz="1000" baseline="30000" dirty="0">
                          <a:effectLst/>
                        </a:rPr>
                        <a:t>th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2018</a:t>
                      </a:r>
                      <a:endParaRPr lang="en-GB" sz="1000" dirty="0">
                        <a:effectLst/>
                      </a:endParaRPr>
                    </a:p>
                  </a:txBody>
                  <a:tcPr marL="59483" marR="594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8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196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UKBCG</vt:lpstr>
      <vt:lpstr>UKBCG aims</vt:lpstr>
      <vt:lpstr>Recent stakeholder input to NICE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UKBCG</dc:title>
  <dc:creator>Sam</dc:creator>
  <cp:lastModifiedBy>Dunderdale, Helen</cp:lastModifiedBy>
  <cp:revision>1</cp:revision>
  <dcterms:created xsi:type="dcterms:W3CDTF">2018-01-31T16:04:03Z</dcterms:created>
  <dcterms:modified xsi:type="dcterms:W3CDTF">2018-02-01T12:57:16Z</dcterms:modified>
</cp:coreProperties>
</file>