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83" r:id="rId4"/>
    <p:sldId id="321" r:id="rId5"/>
    <p:sldId id="328" r:id="rId6"/>
    <p:sldId id="327" r:id="rId7"/>
    <p:sldId id="318" r:id="rId8"/>
    <p:sldId id="333" r:id="rId9"/>
    <p:sldId id="33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14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2018-19 (April - September)</a:t>
            </a:r>
          </a:p>
          <a:p>
            <a:pPr>
              <a:defRPr/>
            </a:pPr>
            <a:r>
              <a:rPr lang="en-GB" baseline="0"/>
              <a:t>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2018-19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1.3784983449911046</c:v>
                </c:pt>
                <c:pt idx="1">
                  <c:v>4.2976713108546205</c:v>
                </c:pt>
                <c:pt idx="2">
                  <c:v>1.5406746208724111</c:v>
                </c:pt>
                <c:pt idx="3">
                  <c:v>0.97305765528783861</c:v>
                </c:pt>
                <c:pt idx="4">
                  <c:v>0.81088137940653215</c:v>
                </c:pt>
                <c:pt idx="5">
                  <c:v>3.2840695865964551</c:v>
                </c:pt>
                <c:pt idx="6">
                  <c:v>3.324613655566782</c:v>
                </c:pt>
                <c:pt idx="7">
                  <c:v>1.662306827783391</c:v>
                </c:pt>
                <c:pt idx="8">
                  <c:v>8.1088137940653213E-2</c:v>
                </c:pt>
                <c:pt idx="9">
                  <c:v>0</c:v>
                </c:pt>
                <c:pt idx="10">
                  <c:v>1.1352339311691451</c:v>
                </c:pt>
                <c:pt idx="11">
                  <c:v>1.6217627588130643</c:v>
                </c:pt>
                <c:pt idx="12">
                  <c:v>3.4462458624777614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15904"/>
        <c:axId val="43517824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0.1</c:v>
                </c:pt>
                <c:pt idx="1">
                  <c:v>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3.5</c:v>
                </c:pt>
                <c:pt idx="6">
                  <c:v>0.5</c:v>
                </c:pt>
                <c:pt idx="7">
                  <c:v>2</c:v>
                </c:pt>
                <c:pt idx="8">
                  <c:v>0.05</c:v>
                </c:pt>
                <c:pt idx="9">
                  <c:v>0.25</c:v>
                </c:pt>
                <c:pt idx="10">
                  <c:v>2</c:v>
                </c:pt>
                <c:pt idx="11">
                  <c:v>1.5</c:v>
                </c:pt>
                <c:pt idx="12">
                  <c:v>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0.5</c:v>
                </c:pt>
                <c:pt idx="10">
                  <c:v>4</c:v>
                </c:pt>
                <c:pt idx="11">
                  <c:v>3</c:v>
                </c:pt>
                <c:pt idx="12">
                  <c:v>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15904"/>
        <c:axId val="43517824"/>
      </c:scatterChart>
      <c:catAx>
        <c:axId val="4351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517824"/>
        <c:crosses val="autoZero"/>
        <c:auto val="1"/>
        <c:lblAlgn val="ctr"/>
        <c:lblOffset val="100"/>
        <c:noMultiLvlLbl val="0"/>
      </c:catAx>
      <c:valAx>
        <c:axId val="435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15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2018-19 (April-September 2018)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626104305077821E-2"/>
          <c:y val="0.12721699862747435"/>
          <c:w val="0.95130736065075072"/>
          <c:h val="0.726227857572778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2018-19 (April-May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Thames</c:v>
                </c:pt>
                <c:pt idx="3">
                  <c:v>Wessex</c:v>
                </c:pt>
                <c:pt idx="4">
                  <c:v>Greater Manchester</c:v>
                </c:pt>
                <c:pt idx="5">
                  <c:v>Eastern</c:v>
                </c:pt>
                <c:pt idx="6">
                  <c:v>Kent, Surrey and Sussex</c:v>
                </c:pt>
                <c:pt idx="7">
                  <c:v>Yorkshire and Humber</c:v>
                </c:pt>
                <c:pt idx="8">
                  <c:v>Thames Valley and South Midlands</c:v>
                </c:pt>
                <c:pt idx="9">
                  <c:v>South West Peninsula</c:v>
                </c:pt>
                <c:pt idx="10">
                  <c:v>West of England</c:v>
                </c:pt>
                <c:pt idx="11">
                  <c:v>West Midlands</c:v>
                </c:pt>
                <c:pt idx="12">
                  <c:v>East Midlands</c:v>
                </c:pt>
                <c:pt idx="13">
                  <c:v>North East and North Cumbria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0.28142136433428383</c:v>
                </c:pt>
                <c:pt idx="1">
                  <c:v>0.27351592514561901</c:v>
                </c:pt>
                <c:pt idx="2">
                  <c:v>0.16177334116265413</c:v>
                </c:pt>
                <c:pt idx="3">
                  <c:v>0.15619318181818181</c:v>
                </c:pt>
                <c:pt idx="4">
                  <c:v>0.11646662856417095</c:v>
                </c:pt>
                <c:pt idx="5">
                  <c:v>0.10046519949901593</c:v>
                </c:pt>
                <c:pt idx="6">
                  <c:v>8.008281879690908E-2</c:v>
                </c:pt>
                <c:pt idx="7">
                  <c:v>5.7368197139771572E-2</c:v>
                </c:pt>
                <c:pt idx="8">
                  <c:v>5.2217265809498821E-2</c:v>
                </c:pt>
                <c:pt idx="9">
                  <c:v>5.1167084267440328E-2</c:v>
                </c:pt>
                <c:pt idx="10">
                  <c:v>4.6817216146038239E-2</c:v>
                </c:pt>
                <c:pt idx="11">
                  <c:v>4.6071154338367032E-2</c:v>
                </c:pt>
                <c:pt idx="12">
                  <c:v>4.4786843365799141E-2</c:v>
                </c:pt>
                <c:pt idx="13">
                  <c:v>3.5661294448708108E-2</c:v>
                </c:pt>
                <c:pt idx="14">
                  <c:v>3.5199507822112848E-2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644224"/>
        <c:axId val="128645760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0.1026</c:v>
                </c:pt>
                <c:pt idx="1">
                  <c:v>0.1026</c:v>
                </c:pt>
                <c:pt idx="2">
                  <c:v>0.1026</c:v>
                </c:pt>
                <c:pt idx="3">
                  <c:v>0.1026</c:v>
                </c:pt>
                <c:pt idx="4">
                  <c:v>0.1026</c:v>
                </c:pt>
                <c:pt idx="5">
                  <c:v>0.1026</c:v>
                </c:pt>
                <c:pt idx="6">
                  <c:v>0.1026</c:v>
                </c:pt>
                <c:pt idx="7">
                  <c:v>0.1026</c:v>
                </c:pt>
                <c:pt idx="8">
                  <c:v>0.1026</c:v>
                </c:pt>
                <c:pt idx="9">
                  <c:v>0.1026</c:v>
                </c:pt>
                <c:pt idx="10">
                  <c:v>0.1026</c:v>
                </c:pt>
                <c:pt idx="11">
                  <c:v>0.1026</c:v>
                </c:pt>
                <c:pt idx="12">
                  <c:v>0.1026</c:v>
                </c:pt>
                <c:pt idx="13">
                  <c:v>0.1026</c:v>
                </c:pt>
                <c:pt idx="14">
                  <c:v>0.1026</c:v>
                </c:pt>
                <c:pt idx="15">
                  <c:v>0.1026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44224"/>
        <c:axId val="128645760"/>
      </c:lineChart>
      <c:catAx>
        <c:axId val="1286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45760"/>
        <c:crosses val="autoZero"/>
        <c:auto val="1"/>
        <c:lblAlgn val="ctr"/>
        <c:lblOffset val="100"/>
        <c:noMultiLvlLbl val="0"/>
      </c:catAx>
      <c:valAx>
        <c:axId val="12864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4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September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0572161208800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28608060440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1430403022001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7145604533002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Great Western</c:v>
                </c:pt>
                <c:pt idx="1">
                  <c:v>Taunton</c:v>
                </c:pt>
                <c:pt idx="2">
                  <c:v>Yeovil</c:v>
                </c:pt>
                <c:pt idx="3">
                  <c:v>North Bristol Trust</c:v>
                </c:pt>
                <c:pt idx="4">
                  <c:v>Gloucestershire Hospitals</c:v>
                </c:pt>
                <c:pt idx="5">
                  <c:v>Royal United Hospitals Bath</c:v>
                </c:pt>
                <c:pt idx="6">
                  <c:v>University Hospitals Bristol</c:v>
                </c:pt>
                <c:pt idx="7">
                  <c:v>Weston Area Health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0.77</c:v>
                </c:pt>
                <c:pt idx="1">
                  <c:v>0.755</c:v>
                </c:pt>
                <c:pt idx="2" formatCode="0%">
                  <c:v>0.73</c:v>
                </c:pt>
                <c:pt idx="3">
                  <c:v>0.7</c:v>
                </c:pt>
                <c:pt idx="4">
                  <c:v>0.67</c:v>
                </c:pt>
                <c:pt idx="5">
                  <c:v>0.64</c:v>
                </c:pt>
                <c:pt idx="6">
                  <c:v>0.51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523904"/>
        <c:axId val="130525440"/>
      </c:barChart>
      <c:catAx>
        <c:axId val="13052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525440"/>
        <c:crosses val="autoZero"/>
        <c:auto val="1"/>
        <c:lblAlgn val="ctr"/>
        <c:lblOffset val="100"/>
        <c:noMultiLvlLbl val="0"/>
      </c:catAx>
      <c:valAx>
        <c:axId val="1305254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30523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Recruitment to Upper GI cancer</a:t>
            </a:r>
            <a:r>
              <a:rPr lang="en-GB" baseline="0"/>
              <a:t> studies and number of studies by LCRN YTD (April - September) 2018-19 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Greater Manchester</c:v>
                </c:pt>
                <c:pt idx="2">
                  <c:v>West Midlands</c:v>
                </c:pt>
                <c:pt idx="3">
                  <c:v>Kent, Surrey and Sussex</c:v>
                </c:pt>
                <c:pt idx="4">
                  <c:v>Thames Valley and South Midlands</c:v>
                </c:pt>
                <c:pt idx="5">
                  <c:v>South London</c:v>
                </c:pt>
                <c:pt idx="6">
                  <c:v>North West London</c:v>
                </c:pt>
                <c:pt idx="7">
                  <c:v>Eastern</c:v>
                </c:pt>
                <c:pt idx="8">
                  <c:v>East Midlands</c:v>
                </c:pt>
                <c:pt idx="9">
                  <c:v>Wessex</c:v>
                </c:pt>
                <c:pt idx="10">
                  <c:v>Yorkshire and Humber</c:v>
                </c:pt>
                <c:pt idx="11">
                  <c:v>North West Coast</c:v>
                </c:pt>
                <c:pt idx="12">
                  <c:v>West of England</c:v>
                </c:pt>
                <c:pt idx="13">
                  <c:v>South West Peninsula</c:v>
                </c:pt>
                <c:pt idx="14">
                  <c:v>North East and North Cumbria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22</c:v>
                </c:pt>
                <c:pt idx="1">
                  <c:v>17</c:v>
                </c:pt>
                <c:pt idx="2">
                  <c:v>17</c:v>
                </c:pt>
                <c:pt idx="3">
                  <c:v>6</c:v>
                </c:pt>
                <c:pt idx="4">
                  <c:v>8</c:v>
                </c:pt>
                <c:pt idx="5">
                  <c:v>16</c:v>
                </c:pt>
                <c:pt idx="6">
                  <c:v>18</c:v>
                </c:pt>
                <c:pt idx="7">
                  <c:v>16</c:v>
                </c:pt>
                <c:pt idx="8">
                  <c:v>12</c:v>
                </c:pt>
                <c:pt idx="9">
                  <c:v>11</c:v>
                </c:pt>
                <c:pt idx="10">
                  <c:v>13</c:v>
                </c:pt>
                <c:pt idx="11">
                  <c:v>11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680625124461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4.8403125622308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2602782798596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Greater Manchester</c:v>
                </c:pt>
                <c:pt idx="2">
                  <c:v>West Midlands</c:v>
                </c:pt>
                <c:pt idx="3">
                  <c:v>Kent, Surrey and Sussex</c:v>
                </c:pt>
                <c:pt idx="4">
                  <c:v>Thames Valley and South Midlands</c:v>
                </c:pt>
                <c:pt idx="5">
                  <c:v>South London</c:v>
                </c:pt>
                <c:pt idx="6">
                  <c:v>North West London</c:v>
                </c:pt>
                <c:pt idx="7">
                  <c:v>Eastern</c:v>
                </c:pt>
                <c:pt idx="8">
                  <c:v>East Midlands</c:v>
                </c:pt>
                <c:pt idx="9">
                  <c:v>Wessex</c:v>
                </c:pt>
                <c:pt idx="10">
                  <c:v>Yorkshire and Humber</c:v>
                </c:pt>
                <c:pt idx="11">
                  <c:v>North West Coast</c:v>
                </c:pt>
                <c:pt idx="12">
                  <c:v>West of England</c:v>
                </c:pt>
                <c:pt idx="13">
                  <c:v>South West Peninsula</c:v>
                </c:pt>
                <c:pt idx="14">
                  <c:v>North East and North Cumbria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555</c:v>
                </c:pt>
                <c:pt idx="1">
                  <c:v>144</c:v>
                </c:pt>
                <c:pt idx="2">
                  <c:v>140</c:v>
                </c:pt>
                <c:pt idx="3">
                  <c:v>130</c:v>
                </c:pt>
                <c:pt idx="4">
                  <c:v>93</c:v>
                </c:pt>
                <c:pt idx="5">
                  <c:v>90</c:v>
                </c:pt>
                <c:pt idx="6">
                  <c:v>82</c:v>
                </c:pt>
                <c:pt idx="7">
                  <c:v>77</c:v>
                </c:pt>
                <c:pt idx="8">
                  <c:v>69</c:v>
                </c:pt>
                <c:pt idx="9">
                  <c:v>66</c:v>
                </c:pt>
                <c:pt idx="10">
                  <c:v>54</c:v>
                </c:pt>
                <c:pt idx="11">
                  <c:v>47</c:v>
                </c:pt>
                <c:pt idx="12">
                  <c:v>44</c:v>
                </c:pt>
                <c:pt idx="13">
                  <c:v>25</c:v>
                </c:pt>
                <c:pt idx="1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21632"/>
        <c:axId val="128023168"/>
      </c:barChart>
      <c:catAx>
        <c:axId val="12802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023168"/>
        <c:crosses val="autoZero"/>
        <c:auto val="1"/>
        <c:lblAlgn val="ctr"/>
        <c:lblOffset val="100"/>
        <c:noMultiLvlLbl val="0"/>
      </c:catAx>
      <c:valAx>
        <c:axId val="1280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21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Recruitment to Upper GI cancer studies as % of Cancer Incidence by LCRN 2018-19 (April-September)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sarcoma studies as a % of Cancer Incidence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incidence'!$A$3:$A$18</c:f>
              <c:strCache>
                <c:ptCount val="15"/>
                <c:pt idx="0">
                  <c:v>North Thames</c:v>
                </c:pt>
                <c:pt idx="1">
                  <c:v>North West London</c:v>
                </c:pt>
                <c:pt idx="2">
                  <c:v>Greater Manchester</c:v>
                </c:pt>
                <c:pt idx="3">
                  <c:v>Thames Valley and South Midlands</c:v>
                </c:pt>
                <c:pt idx="4">
                  <c:v>South London</c:v>
                </c:pt>
                <c:pt idx="5">
                  <c:v>Kent, Surrey and Sussex</c:v>
                </c:pt>
                <c:pt idx="6">
                  <c:v>West Midlands</c:v>
                </c:pt>
                <c:pt idx="7">
                  <c:v>Wessex</c:v>
                </c:pt>
                <c:pt idx="8">
                  <c:v>West of England</c:v>
                </c:pt>
                <c:pt idx="9">
                  <c:v>Eastern</c:v>
                </c:pt>
                <c:pt idx="10">
                  <c:v>East Midlands</c:v>
                </c:pt>
                <c:pt idx="11">
                  <c:v>North West Coast</c:v>
                </c:pt>
                <c:pt idx="12">
                  <c:v>Yorkshire and Humber</c:v>
                </c:pt>
                <c:pt idx="13">
                  <c:v>South West Peninsula</c:v>
                </c:pt>
                <c:pt idx="14">
                  <c:v>North East and North Cumbria</c:v>
                </c:pt>
              </c:strCache>
            </c:strRef>
          </c:cat>
          <c:val>
            <c:numRef>
              <c:f>'% Cancer incidence'!$B$3:$B$18</c:f>
              <c:numCache>
                <c:formatCode>0.00%</c:formatCode>
                <c:ptCount val="16"/>
                <c:pt idx="0">
                  <c:v>2.3278248469088162E-2</c:v>
                </c:pt>
                <c:pt idx="1">
                  <c:v>1.0162349733548147E-2</c:v>
                </c:pt>
                <c:pt idx="2">
                  <c:v>9.1445989712326155E-3</c:v>
                </c:pt>
                <c:pt idx="3">
                  <c:v>8.1343479401731825E-3</c:v>
                </c:pt>
                <c:pt idx="4">
                  <c:v>6.5803904364992319E-3</c:v>
                </c:pt>
                <c:pt idx="5">
                  <c:v>4.8064480349022075E-3</c:v>
                </c:pt>
                <c:pt idx="6">
                  <c:v>4.4791400051190176E-3</c:v>
                </c:pt>
                <c:pt idx="7">
                  <c:v>3.7499999999999999E-3</c:v>
                </c:pt>
                <c:pt idx="8">
                  <c:v>3.4621134629003068E-3</c:v>
                </c:pt>
                <c:pt idx="9">
                  <c:v>3.4442655215602075E-3</c:v>
                </c:pt>
                <c:pt idx="10">
                  <c:v>2.7542711160785565E-3</c:v>
                </c:pt>
                <c:pt idx="11">
                  <c:v>2.0653893478642994E-3</c:v>
                </c:pt>
                <c:pt idx="12">
                  <c:v>1.767189187420231E-3</c:v>
                </c:pt>
                <c:pt idx="13">
                  <c:v>1.6484241065541343E-3</c:v>
                </c:pt>
                <c:pt idx="14">
                  <c:v>1.17677155282681E-3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0346368"/>
        <c:axId val="170347904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North Thames</c:v>
                </c:pt>
                <c:pt idx="1">
                  <c:v>North West London</c:v>
                </c:pt>
                <c:pt idx="2">
                  <c:v>Greater Manchester</c:v>
                </c:pt>
                <c:pt idx="3">
                  <c:v>Thames Valley and South Midlands</c:v>
                </c:pt>
                <c:pt idx="4">
                  <c:v>South London</c:v>
                </c:pt>
                <c:pt idx="5">
                  <c:v>Kent, Surrey and Sussex</c:v>
                </c:pt>
                <c:pt idx="6">
                  <c:v>West Midlands</c:v>
                </c:pt>
                <c:pt idx="7">
                  <c:v>Wessex</c:v>
                </c:pt>
                <c:pt idx="8">
                  <c:v>West of England</c:v>
                </c:pt>
                <c:pt idx="9">
                  <c:v>Eastern</c:v>
                </c:pt>
                <c:pt idx="10">
                  <c:v>East Midlands</c:v>
                </c:pt>
                <c:pt idx="11">
                  <c:v>North West Coast</c:v>
                </c:pt>
                <c:pt idx="12">
                  <c:v>Yorkshire and Humber</c:v>
                </c:pt>
                <c:pt idx="13">
                  <c:v>South West Peninsula</c:v>
                </c:pt>
                <c:pt idx="14">
                  <c:v>North East and North Cumbria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5.7769298590511402E-3</c:v>
                </c:pt>
                <c:pt idx="1">
                  <c:v>5.7769298590511402E-3</c:v>
                </c:pt>
                <c:pt idx="2">
                  <c:v>5.7769298590511402E-3</c:v>
                </c:pt>
                <c:pt idx="3">
                  <c:v>5.7769298590511402E-3</c:v>
                </c:pt>
                <c:pt idx="4">
                  <c:v>5.7769298590511402E-3</c:v>
                </c:pt>
                <c:pt idx="5">
                  <c:v>5.7769298590511402E-3</c:v>
                </c:pt>
                <c:pt idx="6">
                  <c:v>5.7769298590511402E-3</c:v>
                </c:pt>
                <c:pt idx="7">
                  <c:v>5.7769298590511402E-3</c:v>
                </c:pt>
                <c:pt idx="8">
                  <c:v>5.7769298590511402E-3</c:v>
                </c:pt>
                <c:pt idx="9">
                  <c:v>5.7769298590511402E-3</c:v>
                </c:pt>
                <c:pt idx="10">
                  <c:v>5.7769298590511402E-3</c:v>
                </c:pt>
                <c:pt idx="11">
                  <c:v>5.7769298590511402E-3</c:v>
                </c:pt>
                <c:pt idx="12">
                  <c:v>5.7769298590511402E-3</c:v>
                </c:pt>
                <c:pt idx="13">
                  <c:v>5.7769298590511402E-3</c:v>
                </c:pt>
                <c:pt idx="14">
                  <c:v>5.7769298590511402E-3</c:v>
                </c:pt>
                <c:pt idx="15">
                  <c:v>5.7769298590511402E-3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46368"/>
        <c:axId val="170347904"/>
      </c:lineChart>
      <c:catAx>
        <c:axId val="170346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347904"/>
        <c:crosses val="autoZero"/>
        <c:auto val="1"/>
        <c:lblAlgn val="ctr"/>
        <c:lblOffset val="100"/>
        <c:noMultiLvlLbl val="0"/>
      </c:catAx>
      <c:valAx>
        <c:axId val="17034790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70346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0.64771</cdr:x>
      <cdr:y>0.71237</cdr:y>
    </cdr:from>
    <cdr:to>
      <cdr:x>0.69256</cdr:x>
      <cdr:y>0.93144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7744" y="4280599"/>
          <a:ext cx="519165" cy="131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rath.gangadhara@nh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Upper GI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Tuesday 19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October 2018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 smtClean="0"/>
          </a:p>
          <a:p>
            <a:r>
              <a:rPr lang="en-GB" dirty="0" smtClean="0"/>
              <a:t>Upper GI cancer research lead – </a:t>
            </a:r>
            <a:r>
              <a:rPr lang="en-GB" dirty="0" smtClean="0">
                <a:hlinkClick r:id="rId4"/>
              </a:rPr>
              <a:t>sharath.gangadhara@nhs.net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</a:t>
            </a:r>
            <a:r>
              <a:rPr lang="en-GB" sz="2600" dirty="0" smtClean="0"/>
              <a:t>Neck: 1.5; g) Haematology: 7; h) Lung: 4; </a:t>
            </a:r>
            <a:r>
              <a:rPr lang="en-GB" sz="2600" dirty="0" err="1" smtClean="0"/>
              <a:t>i</a:t>
            </a:r>
            <a:r>
              <a:rPr lang="en-GB" sz="2600" dirty="0" smtClean="0"/>
              <a:t>) Sarcoma: 0.1; </a:t>
            </a:r>
            <a:r>
              <a:rPr lang="en-GB" sz="2600" dirty="0"/>
              <a:t>j) </a:t>
            </a:r>
            <a:r>
              <a:rPr lang="en-GB" sz="2600" dirty="0" smtClean="0"/>
              <a:t>Skin: 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>
                <a:solidFill>
                  <a:srgbClr val="FF0000"/>
                </a:solidFill>
              </a:rPr>
              <a:t>l) Upper GI: </a:t>
            </a:r>
            <a:r>
              <a:rPr lang="en-GB" sz="2600" dirty="0" smtClean="0">
                <a:solidFill>
                  <a:srgbClr val="FF0000"/>
                </a:solidFill>
              </a:rPr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0" y="130791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2018/19 Cancer specialty target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13674"/>
              </p:ext>
            </p:extLst>
          </p:nvPr>
        </p:nvGraphicFramePr>
        <p:xfrm>
          <a:off x="425300" y="572755"/>
          <a:ext cx="11391562" cy="579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27630"/>
              </p:ext>
            </p:extLst>
          </p:nvPr>
        </p:nvGraphicFramePr>
        <p:xfrm>
          <a:off x="355043" y="321547"/>
          <a:ext cx="11575700" cy="60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5400000">
            <a:off x="7457135" y="5024593"/>
            <a:ext cx="1203286" cy="51916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15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30323"/>
              </p:ext>
            </p:extLst>
          </p:nvPr>
        </p:nvGraphicFramePr>
        <p:xfrm>
          <a:off x="342000" y="298800"/>
          <a:ext cx="11484000" cy="61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 rot="5400000">
            <a:off x="9381809" y="4930396"/>
            <a:ext cx="1055073" cy="74023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967009"/>
              </p:ext>
            </p:extLst>
          </p:nvPr>
        </p:nvGraphicFramePr>
        <p:xfrm>
          <a:off x="342000" y="298800"/>
          <a:ext cx="11484000" cy="61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5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 rot="5400000">
            <a:off x="5921713" y="4895169"/>
            <a:ext cx="1386659" cy="5795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166405"/>
              </p:ext>
            </p:extLst>
          </p:nvPr>
        </p:nvGraphicFramePr>
        <p:xfrm>
          <a:off x="342000" y="298800"/>
          <a:ext cx="11484000" cy="61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6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9098</TotalTime>
  <Words>419</Words>
  <Application>Microsoft Office PowerPoint</Application>
  <PresentationFormat>Custom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1_Default Design</vt:lpstr>
      <vt:lpstr>  </vt:lpstr>
      <vt:lpstr>NIHR CRN High Level Objectives 2018-19</vt:lpstr>
      <vt:lpstr>Cancer specialty objective for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Rea, David</cp:lastModifiedBy>
  <cp:revision>373</cp:revision>
  <dcterms:created xsi:type="dcterms:W3CDTF">2016-06-28T19:02:41Z</dcterms:created>
  <dcterms:modified xsi:type="dcterms:W3CDTF">2018-10-18T12:06:05Z</dcterms:modified>
</cp:coreProperties>
</file>