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 id="2147483672" r:id="rId7"/>
  </p:sldMasterIdLst>
  <p:notesMasterIdLst>
    <p:notesMasterId r:id="rId26"/>
  </p:notesMasterIdLst>
  <p:sldIdLst>
    <p:sldId id="289" r:id="rId8"/>
    <p:sldId id="268" r:id="rId9"/>
    <p:sldId id="257" r:id="rId10"/>
    <p:sldId id="258" r:id="rId11"/>
    <p:sldId id="267" r:id="rId12"/>
    <p:sldId id="266" r:id="rId13"/>
    <p:sldId id="269" r:id="rId14"/>
    <p:sldId id="280" r:id="rId15"/>
    <p:sldId id="272" r:id="rId16"/>
    <p:sldId id="275" r:id="rId17"/>
    <p:sldId id="276" r:id="rId18"/>
    <p:sldId id="281" r:id="rId19"/>
    <p:sldId id="283" r:id="rId20"/>
    <p:sldId id="263" r:id="rId21"/>
    <p:sldId id="264" r:id="rId22"/>
    <p:sldId id="265" r:id="rId23"/>
    <p:sldId id="282" r:id="rId24"/>
    <p:sldId id="27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3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6963" autoAdjust="0"/>
  </p:normalViewPr>
  <p:slideViewPr>
    <p:cSldViewPr snapToGrid="0" snapToObjects="1">
      <p:cViewPr>
        <p:scale>
          <a:sx n="70" d="100"/>
          <a:sy n="70" d="100"/>
        </p:scale>
        <p:origin x="-2814"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E7CE8-CA70-4EC2-A7B0-DE8F433AE42E}" type="datetimeFigureOut">
              <a:rPr lang="en-GB" smtClean="0"/>
              <a:t>08/10/2018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D213B-30C7-457E-88DE-7510804D1CF5}" type="slidenum">
              <a:rPr lang="en-GB" smtClean="0"/>
              <a:t>‹#›</a:t>
            </a:fld>
            <a:endParaRPr lang="en-GB"/>
          </a:p>
        </p:txBody>
      </p:sp>
    </p:spTree>
    <p:extLst>
      <p:ext uri="{BB962C8B-B14F-4D97-AF65-F5344CB8AC3E}">
        <p14:creationId xmlns:p14="http://schemas.microsoft.com/office/powerpoint/2010/main" val="193067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We currently are making some improvements to the CNS screens and dashboard to support the LWBC agenda. In particular to support the metrics and the recording of Support Workers activity.</a:t>
            </a:r>
          </a:p>
          <a:p>
            <a:pPr lvl="0"/>
            <a:endParaRPr lang="en-GB" dirty="0" smtClean="0"/>
          </a:p>
          <a:p>
            <a:pPr lvl="0"/>
            <a:r>
              <a:rPr lang="en-GB" dirty="0" smtClean="0"/>
              <a:t>We are developing PSA, Breast and Colorectal</a:t>
            </a:r>
            <a:r>
              <a:rPr lang="en-GB" baseline="0" dirty="0" smtClean="0"/>
              <a:t> </a:t>
            </a:r>
            <a:r>
              <a:rPr lang="en-GB" dirty="0" smtClean="0"/>
              <a:t>Trackers, available in the next release. You will be able to add your patient to the tracker, which will produce a worklist of all patients latest tumour marker dates within SCR and highlight those patients that have exceed their set alert level.</a:t>
            </a:r>
          </a:p>
          <a:p>
            <a:pPr lvl="0"/>
            <a:endParaRPr lang="en-GB" dirty="0" smtClean="0"/>
          </a:p>
          <a:p>
            <a:r>
              <a:rPr lang="en-GB" dirty="0" smtClean="0"/>
              <a:t>We are working on a remote monitoring solution which will be a standalone system, but will link to SCR and your hospital clinical systems and will provide a more comprehensive database of patients who have been placed onto remote monitoring. It will include features like alerts, reporting, overdue tests and reviews </a:t>
            </a:r>
            <a:endParaRPr lang="en-US" dirty="0" smtClean="0"/>
          </a:p>
          <a:p>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2</a:t>
            </a:fld>
            <a:endParaRPr lang="en-GB"/>
          </a:p>
        </p:txBody>
      </p:sp>
    </p:spTree>
    <p:extLst>
      <p:ext uri="{BB962C8B-B14F-4D97-AF65-F5344CB8AC3E}">
        <p14:creationId xmlns:p14="http://schemas.microsoft.com/office/powerpoint/2010/main" val="9069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PS</a:t>
            </a:r>
            <a:r>
              <a:rPr lang="en-GB" b="1" baseline="0" dirty="0" smtClean="0"/>
              <a:t>A Tracker</a:t>
            </a:r>
            <a:endParaRPr lang="en-GB" b="1" dirty="0" smtClean="0"/>
          </a:p>
          <a:p>
            <a:endParaRPr lang="en-GB" dirty="0" smtClean="0"/>
          </a:p>
          <a:p>
            <a:r>
              <a:rPr lang="en-GB" dirty="0" smtClean="0"/>
              <a:t>Report </a:t>
            </a:r>
            <a:r>
              <a:rPr lang="en-GB" baseline="0" dirty="0" smtClean="0"/>
              <a:t> / Worklist available from tracking menu</a:t>
            </a:r>
            <a:endParaRPr lang="en-GB" dirty="0" smtClean="0"/>
          </a:p>
          <a:p>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11</a:t>
            </a:fld>
            <a:endParaRPr lang="en-GB"/>
          </a:p>
        </p:txBody>
      </p:sp>
    </p:spTree>
    <p:extLst>
      <p:ext uri="{BB962C8B-B14F-4D97-AF65-F5344CB8AC3E}">
        <p14:creationId xmlns:p14="http://schemas.microsoft.com/office/powerpoint/2010/main" val="243514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PS</a:t>
            </a:r>
            <a:r>
              <a:rPr lang="en-GB" b="1" baseline="0" dirty="0" smtClean="0"/>
              <a:t>A Tracker - Worklist</a:t>
            </a:r>
            <a:endParaRPr lang="en-GB" b="1" dirty="0" smtClean="0"/>
          </a:p>
          <a:p>
            <a:endParaRPr lang="en-GB" dirty="0" smtClean="0"/>
          </a:p>
          <a:p>
            <a:r>
              <a:rPr lang="en-GB" dirty="0" smtClean="0"/>
              <a:t>Can exclude</a:t>
            </a:r>
            <a:r>
              <a:rPr lang="en-GB" baseline="0" dirty="0" smtClean="0"/>
              <a:t> suspended patients or just filter on those with high PSA Levels above alert</a:t>
            </a:r>
          </a:p>
          <a:p>
            <a:r>
              <a:rPr lang="en-GB" baseline="0" dirty="0" smtClean="0"/>
              <a:t>If overdue date or exceed alert level will be red</a:t>
            </a:r>
            <a:endParaRPr lang="en-GB" dirty="0" smtClean="0"/>
          </a:p>
          <a:p>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12</a:t>
            </a:fld>
            <a:endParaRPr lang="en-GB"/>
          </a:p>
        </p:txBody>
      </p:sp>
    </p:spTree>
    <p:extLst>
      <p:ext uri="{BB962C8B-B14F-4D97-AF65-F5344CB8AC3E}">
        <p14:creationId xmlns:p14="http://schemas.microsoft.com/office/powerpoint/2010/main" val="243514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working on a remote monitoring solution which will be a standalone system, but will link to SCR and your hospital clinical systems and will provide a more comprehensive database of patients who have been placed onto remote monitoring. It will include features like:</a:t>
            </a:r>
          </a:p>
          <a:p>
            <a:endParaRPr lang="en-GB" dirty="0" smtClean="0"/>
          </a:p>
          <a:p>
            <a:r>
              <a:rPr lang="en-GB" dirty="0" smtClean="0"/>
              <a:t>Alerts, reporting, overdue tests and reviews </a:t>
            </a:r>
            <a:endParaRPr lang="en-US" dirty="0" smtClean="0"/>
          </a:p>
          <a:p>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13</a:t>
            </a:fld>
            <a:endParaRPr lang="en-GB"/>
          </a:p>
        </p:txBody>
      </p:sp>
    </p:spTree>
    <p:extLst>
      <p:ext uri="{BB962C8B-B14F-4D97-AF65-F5344CB8AC3E}">
        <p14:creationId xmlns:p14="http://schemas.microsoft.com/office/powerpoint/2010/main" val="9069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14</a:t>
            </a:fld>
            <a:endParaRPr lang="en-GB"/>
          </a:p>
        </p:txBody>
      </p:sp>
    </p:spTree>
    <p:extLst>
      <p:ext uri="{BB962C8B-B14F-4D97-AF65-F5344CB8AC3E}">
        <p14:creationId xmlns:p14="http://schemas.microsoft.com/office/powerpoint/2010/main" val="97885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9624A9-149C-4976-9126-855295D44419}" type="slidenum">
              <a:rPr lang="en-GB" smtClean="0"/>
              <a:t>15</a:t>
            </a:fld>
            <a:endParaRPr lang="en-GB"/>
          </a:p>
        </p:txBody>
      </p:sp>
    </p:spTree>
    <p:extLst>
      <p:ext uri="{BB962C8B-B14F-4D97-AF65-F5344CB8AC3E}">
        <p14:creationId xmlns:p14="http://schemas.microsoft.com/office/powerpoint/2010/main" val="1156355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SCR </a:t>
            </a:r>
            <a:r>
              <a:rPr lang="en-GB" smtClean="0"/>
              <a:t>Position</a:t>
            </a:r>
            <a:r>
              <a:rPr lang="en-GB" baseline="0" smtClean="0"/>
              <a:t> Statement</a:t>
            </a:r>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17</a:t>
            </a:fld>
            <a:endParaRPr lang="en-GB"/>
          </a:p>
        </p:txBody>
      </p:sp>
    </p:spTree>
    <p:extLst>
      <p:ext uri="{BB962C8B-B14F-4D97-AF65-F5344CB8AC3E}">
        <p14:creationId xmlns:p14="http://schemas.microsoft.com/office/powerpoint/2010/main" val="523741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18</a:t>
            </a:fld>
            <a:endParaRPr lang="en-GB"/>
          </a:p>
        </p:txBody>
      </p:sp>
    </p:spTree>
    <p:extLst>
      <p:ext uri="{BB962C8B-B14F-4D97-AF65-F5344CB8AC3E}">
        <p14:creationId xmlns:p14="http://schemas.microsoft.com/office/powerpoint/2010/main" val="9069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We currently are making some improvements to the CNS screens and dashboard to support the LWBC agenda. In particular to support the metrics and the recording of Support Workers activity.</a:t>
            </a:r>
          </a:p>
          <a:p>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3</a:t>
            </a:fld>
            <a:endParaRPr lang="en-GB"/>
          </a:p>
        </p:txBody>
      </p:sp>
    </p:spTree>
    <p:extLst>
      <p:ext uri="{BB962C8B-B14F-4D97-AF65-F5344CB8AC3E}">
        <p14:creationId xmlns:p14="http://schemas.microsoft.com/office/powerpoint/2010/main" val="906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CNS Enhancements</a:t>
            </a:r>
          </a:p>
          <a:p>
            <a:endParaRPr lang="en-GB" dirty="0" smtClean="0"/>
          </a:p>
          <a:p>
            <a:r>
              <a:rPr lang="en-GB" dirty="0" smtClean="0"/>
              <a:t>HNA Status (Not</a:t>
            </a:r>
            <a:r>
              <a:rPr lang="en-GB" baseline="0" dirty="0" smtClean="0"/>
              <a:t> Offered, Offered, Completed)</a:t>
            </a:r>
          </a:p>
          <a:p>
            <a:r>
              <a:rPr lang="en-GB" baseline="0" dirty="0" smtClean="0"/>
              <a:t>Date Care Plan Completed</a:t>
            </a:r>
          </a:p>
          <a:p>
            <a:endParaRPr lang="en-GB" baseline="0" dirty="0" smtClean="0"/>
          </a:p>
          <a:p>
            <a:r>
              <a:rPr lang="en-GB" baseline="0" dirty="0" smtClean="0"/>
              <a:t>Treatment Summary Completed (Yes, No)</a:t>
            </a:r>
          </a:p>
          <a:p>
            <a:r>
              <a:rPr lang="en-GB" baseline="0" dirty="0" smtClean="0"/>
              <a:t>Treatment Summary Shared With (GP, Patient, Patient &amp; GP)</a:t>
            </a:r>
          </a:p>
          <a:p>
            <a:r>
              <a:rPr lang="en-GB" baseline="0" dirty="0" smtClean="0"/>
              <a:t>When was Treatment Summary Completed (</a:t>
            </a:r>
            <a:r>
              <a:rPr lang="en-GB" sz="1200" kern="1200" dirty="0" smtClean="0">
                <a:solidFill>
                  <a:schemeClr val="tx1"/>
                </a:solidFill>
                <a:effectLst/>
                <a:latin typeface="+mn-lt"/>
                <a:ea typeface="+mn-ea"/>
                <a:cs typeface="+mn-cs"/>
              </a:rPr>
              <a:t>After all treatments, After Surgery Treatment, After Anti-Cancer Drugs Treatment, After </a:t>
            </a:r>
            <a:r>
              <a:rPr lang="en-GB" sz="1200" kern="1200" dirty="0" err="1" smtClean="0">
                <a:solidFill>
                  <a:schemeClr val="tx1"/>
                </a:solidFill>
                <a:effectLst/>
                <a:latin typeface="+mn-lt"/>
                <a:ea typeface="+mn-ea"/>
                <a:cs typeface="+mn-cs"/>
              </a:rPr>
              <a:t>Teletherapy</a:t>
            </a:r>
            <a:r>
              <a:rPr lang="en-GB" sz="1200" kern="1200" dirty="0" smtClean="0">
                <a:solidFill>
                  <a:schemeClr val="tx1"/>
                </a:solidFill>
                <a:effectLst/>
                <a:latin typeface="+mn-lt"/>
                <a:ea typeface="+mn-ea"/>
                <a:cs typeface="+mn-cs"/>
              </a:rPr>
              <a:t> Treatment, After Brachytherapy Treatment)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Reason Wellbeing Event Not Offered (free text)</a:t>
            </a:r>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4</a:t>
            </a:fld>
            <a:endParaRPr lang="en-GB"/>
          </a:p>
        </p:txBody>
      </p:sp>
    </p:spTree>
    <p:extLst>
      <p:ext uri="{BB962C8B-B14F-4D97-AF65-F5344CB8AC3E}">
        <p14:creationId xmlns:p14="http://schemas.microsoft.com/office/powerpoint/2010/main" val="350024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 Dashboards available</a:t>
            </a:r>
            <a:r>
              <a:rPr lang="en-GB" baseline="0" dirty="0" smtClean="0"/>
              <a:t> listed on left:</a:t>
            </a:r>
          </a:p>
          <a:p>
            <a:endParaRPr lang="en-GB" baseline="0" dirty="0" smtClean="0"/>
          </a:p>
          <a:p>
            <a:r>
              <a:rPr lang="en-GB" baseline="0" dirty="0" smtClean="0"/>
              <a:t>HNAs within target, Completed Care Plans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5</a:t>
            </a:fld>
            <a:endParaRPr lang="en-GB"/>
          </a:p>
        </p:txBody>
      </p:sp>
    </p:spTree>
    <p:extLst>
      <p:ext uri="{BB962C8B-B14F-4D97-AF65-F5344CB8AC3E}">
        <p14:creationId xmlns:p14="http://schemas.microsoft.com/office/powerpoint/2010/main" val="87965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Mock</a:t>
            </a:r>
            <a:r>
              <a:rPr lang="en-GB" baseline="0" dirty="0" smtClean="0"/>
              <a:t> up of LWBC metrics once confirmed in August.</a:t>
            </a:r>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6</a:t>
            </a:fld>
            <a:endParaRPr lang="en-GB"/>
          </a:p>
        </p:txBody>
      </p:sp>
    </p:spTree>
    <p:extLst>
      <p:ext uri="{BB962C8B-B14F-4D97-AF65-F5344CB8AC3E}">
        <p14:creationId xmlns:p14="http://schemas.microsoft.com/office/powerpoint/2010/main" val="426983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smtClean="0"/>
          </a:p>
          <a:p>
            <a:pPr lvl="0"/>
            <a:r>
              <a:rPr lang="en-GB" dirty="0" smtClean="0"/>
              <a:t>We are developing PSA, Breast and Colorectal</a:t>
            </a:r>
            <a:r>
              <a:rPr lang="en-GB" baseline="0" dirty="0" smtClean="0"/>
              <a:t> </a:t>
            </a:r>
            <a:r>
              <a:rPr lang="en-GB" dirty="0" smtClean="0"/>
              <a:t>Trackers, available in the next release. You will be able to add your patient to the tracker, which will produce a worklist of all patients latest tumour marker dates within SCR and highlight those patients that have exceed their set alert level.</a:t>
            </a:r>
          </a:p>
          <a:p>
            <a:pPr lvl="0"/>
            <a:endParaRPr lang="en-GB" dirty="0" smtClean="0"/>
          </a:p>
        </p:txBody>
      </p:sp>
      <p:sp>
        <p:nvSpPr>
          <p:cNvPr id="4" name="Slide Number Placeholder 3"/>
          <p:cNvSpPr>
            <a:spLocks noGrp="1"/>
          </p:cNvSpPr>
          <p:nvPr>
            <p:ph type="sldNum" sz="quarter" idx="10"/>
          </p:nvPr>
        </p:nvSpPr>
        <p:spPr/>
        <p:txBody>
          <a:bodyPr/>
          <a:lstStyle/>
          <a:p>
            <a:fld id="{0B6D213B-30C7-457E-88DE-7510804D1CF5}" type="slidenum">
              <a:rPr lang="en-GB" smtClean="0"/>
              <a:t>7</a:t>
            </a:fld>
            <a:endParaRPr lang="en-GB"/>
          </a:p>
        </p:txBody>
      </p:sp>
    </p:spTree>
    <p:extLst>
      <p:ext uri="{BB962C8B-B14F-4D97-AF65-F5344CB8AC3E}">
        <p14:creationId xmlns:p14="http://schemas.microsoft.com/office/powerpoint/2010/main" val="9069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PSA Tracker</a:t>
            </a:r>
          </a:p>
          <a:p>
            <a:endParaRPr lang="en-GB" dirty="0" smtClean="0"/>
          </a:p>
          <a:p>
            <a:r>
              <a:rPr lang="en-GB" dirty="0" smtClean="0"/>
              <a:t>Add patient to tracker in follow up section</a:t>
            </a:r>
          </a:p>
          <a:p>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8</a:t>
            </a:fld>
            <a:endParaRPr lang="en-GB"/>
          </a:p>
        </p:txBody>
      </p:sp>
    </p:spTree>
    <p:extLst>
      <p:ext uri="{BB962C8B-B14F-4D97-AF65-F5344CB8AC3E}">
        <p14:creationId xmlns:p14="http://schemas.microsoft.com/office/powerpoint/2010/main" val="243514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PSA</a:t>
            </a:r>
            <a:r>
              <a:rPr lang="en-GB" b="1" baseline="0" dirty="0" smtClean="0"/>
              <a:t> Tracker</a:t>
            </a:r>
            <a:endParaRPr lang="en-GB" b="1" dirty="0" smtClean="0"/>
          </a:p>
          <a:p>
            <a:endParaRPr lang="en-GB" dirty="0" smtClean="0"/>
          </a:p>
          <a:p>
            <a:r>
              <a:rPr lang="en-GB" dirty="0" smtClean="0"/>
              <a:t>Add patient to tracker in follow up section – add PSA alert level and next tumour</a:t>
            </a:r>
            <a:r>
              <a:rPr lang="en-GB" baseline="0" dirty="0" smtClean="0"/>
              <a:t> marker date</a:t>
            </a:r>
            <a:endParaRPr lang="en-GB" dirty="0" smtClean="0"/>
          </a:p>
          <a:p>
            <a:r>
              <a:rPr lang="en-GB" dirty="0" smtClean="0"/>
              <a:t>Tracking</a:t>
            </a:r>
            <a:r>
              <a:rPr lang="en-GB" baseline="0" dirty="0" smtClean="0"/>
              <a:t> status defaulted to Active</a:t>
            </a:r>
            <a:endParaRPr lang="en-GB" dirty="0" smtClean="0"/>
          </a:p>
        </p:txBody>
      </p:sp>
      <p:sp>
        <p:nvSpPr>
          <p:cNvPr id="4" name="Slide Number Placeholder 3"/>
          <p:cNvSpPr>
            <a:spLocks noGrp="1"/>
          </p:cNvSpPr>
          <p:nvPr>
            <p:ph type="sldNum" sz="quarter" idx="10"/>
          </p:nvPr>
        </p:nvSpPr>
        <p:spPr/>
        <p:txBody>
          <a:bodyPr/>
          <a:lstStyle/>
          <a:p>
            <a:fld id="{0B6D213B-30C7-457E-88DE-7510804D1CF5}" type="slidenum">
              <a:rPr lang="en-GB" smtClean="0"/>
              <a:t>9</a:t>
            </a:fld>
            <a:endParaRPr lang="en-GB"/>
          </a:p>
        </p:txBody>
      </p:sp>
    </p:spTree>
    <p:extLst>
      <p:ext uri="{BB962C8B-B14F-4D97-AF65-F5344CB8AC3E}">
        <p14:creationId xmlns:p14="http://schemas.microsoft.com/office/powerpoint/2010/main" val="243514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BPSA</a:t>
            </a:r>
            <a:r>
              <a:rPr lang="en-GB" b="1" baseline="0" dirty="0" smtClean="0"/>
              <a:t> Tracker – View / Edit</a:t>
            </a:r>
          </a:p>
          <a:p>
            <a:endParaRPr lang="en-GB" dirty="0" smtClean="0"/>
          </a:p>
          <a:p>
            <a:r>
              <a:rPr lang="en-GB" dirty="0" smtClean="0"/>
              <a:t>Two tabs: - Tracking History</a:t>
            </a:r>
            <a:r>
              <a:rPr lang="en-GB" baseline="0" dirty="0" smtClean="0"/>
              <a:t> – on / off tracking via admin menus</a:t>
            </a:r>
            <a:endParaRPr lang="en-GB" dirty="0"/>
          </a:p>
        </p:txBody>
      </p:sp>
      <p:sp>
        <p:nvSpPr>
          <p:cNvPr id="4" name="Slide Number Placeholder 3"/>
          <p:cNvSpPr>
            <a:spLocks noGrp="1"/>
          </p:cNvSpPr>
          <p:nvPr>
            <p:ph type="sldNum" sz="quarter" idx="10"/>
          </p:nvPr>
        </p:nvSpPr>
        <p:spPr/>
        <p:txBody>
          <a:bodyPr/>
          <a:lstStyle/>
          <a:p>
            <a:fld id="{0B6D213B-30C7-457E-88DE-7510804D1CF5}" type="slidenum">
              <a:rPr lang="en-GB" smtClean="0"/>
              <a:t>10</a:t>
            </a:fld>
            <a:endParaRPr lang="en-GB"/>
          </a:p>
        </p:txBody>
      </p:sp>
    </p:spTree>
    <p:extLst>
      <p:ext uri="{BB962C8B-B14F-4D97-AF65-F5344CB8AC3E}">
        <p14:creationId xmlns:p14="http://schemas.microsoft.com/office/powerpoint/2010/main" val="2435146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 Powerpoint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879781"/>
            <a:ext cx="7772400" cy="1470025"/>
          </a:xfrm>
        </p:spPr>
        <p:txBody>
          <a:bodyPr>
            <a:normAutofit/>
          </a:bodyPr>
          <a:lstStyle>
            <a:lvl1pPr algn="ctr">
              <a:defRPr sz="3600">
                <a:solidFill>
                  <a:srgbClr val="FFFFFF"/>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4546761"/>
            <a:ext cx="6400800" cy="1488332"/>
          </a:xfrm>
        </p:spPr>
        <p:txBody>
          <a:bodyPr>
            <a:normAutofit/>
          </a:bodyPr>
          <a:lstStyle>
            <a:lvl1pPr marL="0" indent="0" algn="ctr">
              <a:buNone/>
              <a:defRPr sz="24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latin typeface="Arial"/>
                <a:cs typeface="Arial"/>
              </a:defRPr>
            </a:lvl1pPr>
          </a:lstStyle>
          <a:p>
            <a:fld id="{870A624C-9B7E-A44D-B829-17EAA2A9CDCA}" type="datetimeFigureOut">
              <a:rPr lang="en-US" smtClean="0"/>
              <a:pPr/>
              <a:t>10/8/2018</a:t>
            </a:fld>
            <a:endParaRPr lang="en-US" dirty="0"/>
          </a:p>
        </p:txBody>
      </p:sp>
      <p:sp>
        <p:nvSpPr>
          <p:cNvPr id="6" name="Slide Number Placeholder 5"/>
          <p:cNvSpPr>
            <a:spLocks noGrp="1"/>
          </p:cNvSpPr>
          <p:nvPr>
            <p:ph type="sldNum" sz="quarter" idx="12"/>
          </p:nvPr>
        </p:nvSpPr>
        <p:spPr/>
        <p:txBody>
          <a:bodyPr/>
          <a:lstStyle>
            <a:lvl1pPr>
              <a:defRPr>
                <a:solidFill>
                  <a:srgbClr val="FFFFFF"/>
                </a:solidFill>
                <a:latin typeface="Arial"/>
                <a:cs typeface="Arial"/>
              </a:defRPr>
            </a:lvl1pPr>
          </a:lstStyle>
          <a:p>
            <a:fld id="{95F70A9B-1C28-8141-B1C8-3D75A0451DF4}" type="slidenum">
              <a:rPr lang="en-US" smtClean="0"/>
              <a:pPr/>
              <a:t>‹#›</a:t>
            </a:fld>
            <a:endParaRPr lang="en-US"/>
          </a:p>
        </p:txBody>
      </p:sp>
      <p:sp>
        <p:nvSpPr>
          <p:cNvPr id="8" name="Rectangle 7"/>
          <p:cNvSpPr/>
          <p:nvPr userDrawn="1"/>
        </p:nvSpPr>
        <p:spPr>
          <a:xfrm>
            <a:off x="5773351" y="336378"/>
            <a:ext cx="2913449" cy="5835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TauntonNHS.jpg"/>
          <p:cNvPicPr>
            <a:picLocks noChangeAspect="1"/>
          </p:cNvPicPr>
          <p:nvPr userDrawn="1"/>
        </p:nvPicPr>
        <p:blipFill rotWithShape="1">
          <a:blip r:embed="rId3">
            <a:extLst>
              <a:ext uri="{28A0092B-C50C-407E-A947-70E740481C1C}">
                <a14:useLocalDpi xmlns:a14="http://schemas.microsoft.com/office/drawing/2010/main" val="0"/>
              </a:ext>
            </a:extLst>
          </a:blip>
          <a:srcRect l="-33579" t="19299"/>
          <a:stretch/>
        </p:blipFill>
        <p:spPr>
          <a:xfrm>
            <a:off x="6116595" y="405026"/>
            <a:ext cx="2613453" cy="789459"/>
          </a:xfrm>
          <a:prstGeom prst="rect">
            <a:avLst/>
          </a:prstGeom>
        </p:spPr>
      </p:pic>
    </p:spTree>
    <p:extLst>
      <p:ext uri="{BB962C8B-B14F-4D97-AF65-F5344CB8AC3E}">
        <p14:creationId xmlns:p14="http://schemas.microsoft.com/office/powerpoint/2010/main" val="64264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624C-9B7E-A44D-B829-17EAA2A9CDCA}" type="datetimeFigureOut">
              <a:rPr lang="en-US" smtClean="0"/>
              <a:t>10/8/2018</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32285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624C-9B7E-A44D-B829-17EAA2A9CDCA}" type="datetimeFigureOut">
              <a:rPr lang="en-US" smtClean="0"/>
              <a:t>10/8/2018</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3871314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6118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0117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201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85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7600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1905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341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211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624C-9B7E-A44D-B829-17EAA2A9CDCA}" type="datetimeFigureOut">
              <a:rPr lang="en-US" smtClean="0"/>
              <a:t>10/8/2018</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1011974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829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0807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1256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9140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8073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0985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3111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9878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9507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79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70A624C-9B7E-A44D-B829-17EAA2A9CDCA}" type="datetimeFigureOut">
              <a:rPr lang="en-US" smtClean="0"/>
              <a:t>10/8/2018</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2049772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3101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9485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7277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FB42CD-6CD8-4134-B118-6320644C3FF1}" type="datetimeFigureOut">
              <a:rPr lang="en-GB" smtClean="0">
                <a:solidFill>
                  <a:prstClr val="black">
                    <a:tint val="75000"/>
                  </a:prstClr>
                </a:solidFill>
              </a:rPr>
              <a:pPr/>
              <a:t>08/10/2018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A3293D4-CEF8-4E6B-B0D1-0C8F7A2795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568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70A624C-9B7E-A44D-B829-17EAA2A9CDCA}" type="datetimeFigureOut">
              <a:rPr lang="en-US" smtClean="0"/>
              <a:t>10/8/2018</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392169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70A624C-9B7E-A44D-B829-17EAA2A9CDCA}" type="datetimeFigureOut">
              <a:rPr lang="en-US" smtClean="0"/>
              <a:t>10/8/2018</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3896673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70A624C-9B7E-A44D-B829-17EAA2A9CDCA}" type="datetimeFigureOut">
              <a:rPr lang="en-US" smtClean="0"/>
              <a:t>10/8/2018</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125703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A624C-9B7E-A44D-B829-17EAA2A9CDCA}" type="datetimeFigureOut">
              <a:rPr lang="en-US" smtClean="0"/>
              <a:t>10/8/2018</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5F70A9B-1C28-8141-B1C8-3D75A0451DF4}" type="slidenum">
              <a:rPr lang="en-US" smtClean="0"/>
              <a:t>‹#›</a:t>
            </a:fld>
            <a:endParaRPr lang="en-US"/>
          </a:p>
        </p:txBody>
      </p:sp>
      <p:pic>
        <p:nvPicPr>
          <p:cNvPr id="5" name="Picture 4" descr="SCR Powerpoint 3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199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624C-9B7E-A44D-B829-17EAA2A9CDCA}" type="datetimeFigureOut">
              <a:rPr lang="en-US" smtClean="0"/>
              <a:t>10/8/2018</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76614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624C-9B7E-A44D-B829-17EAA2A9CDCA}" type="datetimeFigureOut">
              <a:rPr lang="en-US" smtClean="0"/>
              <a:t>10/8/2018</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5F70A9B-1C28-8141-B1C8-3D75A0451DF4}" type="slidenum">
              <a:rPr lang="en-US" smtClean="0"/>
              <a:t>‹#›</a:t>
            </a:fld>
            <a:endParaRPr lang="en-US"/>
          </a:p>
        </p:txBody>
      </p:sp>
    </p:spTree>
    <p:extLst>
      <p:ext uri="{BB962C8B-B14F-4D97-AF65-F5344CB8AC3E}">
        <p14:creationId xmlns:p14="http://schemas.microsoft.com/office/powerpoint/2010/main" val="41725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CR Powerpoint 3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129593" y="642128"/>
            <a:ext cx="5649609" cy="1143000"/>
          </a:xfrm>
          <a:prstGeom prst="rect">
            <a:avLst/>
          </a:prstGeom>
        </p:spPr>
        <p:txBody>
          <a:bodyPr vert="horz" lIns="0" tIns="0" rIns="0" bIns="0" rtlCol="0" anchor="t" anchorCtr="0">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2507575"/>
            <a:ext cx="8229600" cy="3618589"/>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rgbClr val="FFFFFF"/>
                </a:solidFill>
              </a:defRPr>
            </a:lvl1pPr>
          </a:lstStyle>
          <a:p>
            <a:fld id="{870A624C-9B7E-A44D-B829-17EAA2A9CDCA}" type="datetimeFigureOut">
              <a:rPr lang="en-US" smtClean="0"/>
              <a:pPr/>
              <a:t>10/8/2018</a:t>
            </a:fld>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rgbClr val="FFFFFF"/>
                </a:solidFill>
              </a:defRPr>
            </a:lvl1pPr>
          </a:lstStyle>
          <a:p>
            <a:fld id="{95F70A9B-1C28-8141-B1C8-3D75A0451DF4}" type="slidenum">
              <a:rPr lang="en-US" smtClean="0"/>
              <a:pPr/>
              <a:t>‹#›</a:t>
            </a:fld>
            <a:endParaRPr lang="en-US" dirty="0"/>
          </a:p>
        </p:txBody>
      </p:sp>
    </p:spTree>
    <p:extLst>
      <p:ext uri="{BB962C8B-B14F-4D97-AF65-F5344CB8AC3E}">
        <p14:creationId xmlns:p14="http://schemas.microsoft.com/office/powerpoint/2010/main" val="384367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kern="1200">
          <a:solidFill>
            <a:srgbClr val="0A53A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0A53A6"/>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rgbClr val="0A53A6"/>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0A53A6"/>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A53A6"/>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0A53A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DFB42CD-6CD8-4134-B118-6320644C3FF1}" type="datetimeFigureOut">
              <a:rPr lang="en-GB" smtClean="0">
                <a:solidFill>
                  <a:prstClr val="black">
                    <a:tint val="75000"/>
                  </a:prstClr>
                </a:solidFill>
              </a:rPr>
              <a:pPr defTabSz="914400"/>
              <a:t>08/10/2018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A3293D4-CEF8-4E6B-B0D1-0C8F7A2795BD}"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4155015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DFB42CD-6CD8-4134-B118-6320644C3FF1}" type="datetimeFigureOut">
              <a:rPr lang="en-GB" smtClean="0">
                <a:solidFill>
                  <a:prstClr val="black">
                    <a:tint val="75000"/>
                  </a:prstClr>
                </a:solidFill>
              </a:rPr>
              <a:pPr defTabSz="914400"/>
              <a:t>08/10/2018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A3293D4-CEF8-4E6B-B0D1-0C8F7A2795BD}"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826154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ancerreg@tst.nhs.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nww.cancerreg.somersethis.nhs.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4000" b="1" dirty="0" smtClean="0"/>
              <a:t>Somerset Cancer Register (SCR)</a:t>
            </a:r>
          </a:p>
          <a:p>
            <a:pPr marL="0" indent="0" algn="ctr">
              <a:buNone/>
            </a:pPr>
            <a:endParaRPr lang="en-GB" sz="4000" smtClean="0"/>
          </a:p>
          <a:p>
            <a:pPr marL="0" indent="0" algn="ctr">
              <a:buNone/>
            </a:pPr>
            <a:r>
              <a:rPr lang="en-GB" sz="4000" smtClean="0"/>
              <a:t>Living </a:t>
            </a:r>
            <a:r>
              <a:rPr lang="en-GB" sz="4000" dirty="0" smtClean="0"/>
              <a:t>With &amp; Beyond Cancer Update</a:t>
            </a:r>
            <a:endParaRPr lang="en-GB" sz="4000" dirty="0"/>
          </a:p>
        </p:txBody>
      </p:sp>
    </p:spTree>
    <p:extLst>
      <p:ext uri="{BB962C8B-B14F-4D97-AF65-F5344CB8AC3E}">
        <p14:creationId xmlns:p14="http://schemas.microsoft.com/office/powerpoint/2010/main" val="790652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421"/>
            <a:ext cx="9144000" cy="633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96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546"/>
            <a:ext cx="9144000" cy="632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88860" y="1596788"/>
            <a:ext cx="1473958" cy="24566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036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6487" cy="667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730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07575"/>
            <a:ext cx="8229600" cy="1668639"/>
          </a:xfrm>
        </p:spPr>
        <p:txBody>
          <a:bodyPr>
            <a:noAutofit/>
          </a:bodyPr>
          <a:lstStyle/>
          <a:p>
            <a:pPr lvl="0" algn="ctr"/>
            <a:r>
              <a:rPr lang="en-GB" sz="4400" b="1" dirty="0" smtClean="0"/>
              <a:t>Remote Monitoring System</a:t>
            </a:r>
          </a:p>
        </p:txBody>
      </p:sp>
    </p:spTree>
    <p:extLst>
      <p:ext uri="{BB962C8B-B14F-4D97-AF65-F5344CB8AC3E}">
        <p14:creationId xmlns:p14="http://schemas.microsoft.com/office/powerpoint/2010/main" val="399090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ACHEL~1.MCC\AppData\Local\Temp\SNAGHTML59756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21"/>
            <a:ext cx="9144000" cy="6595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9229049">
            <a:off x="450772" y="2459503"/>
            <a:ext cx="8033260" cy="1938992"/>
          </a:xfrm>
          <a:prstGeom prst="rect">
            <a:avLst/>
          </a:prstGeom>
          <a:noFill/>
        </p:spPr>
        <p:txBody>
          <a:bodyPr wrap="square" rtlCol="0">
            <a:spAutoFit/>
          </a:bodyPr>
          <a:lstStyle/>
          <a:p>
            <a:pPr algn="ctr"/>
            <a:r>
              <a:rPr lang="en-GB" sz="1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 R A F T</a:t>
            </a:r>
            <a:endParaRPr lang="en-GB" sz="1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50948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6" y="0"/>
            <a:ext cx="9124243" cy="688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9229049">
            <a:off x="450772" y="2459503"/>
            <a:ext cx="8033260" cy="1938992"/>
          </a:xfrm>
          <a:prstGeom prst="rect">
            <a:avLst/>
          </a:prstGeom>
          <a:noFill/>
        </p:spPr>
        <p:txBody>
          <a:bodyPr wrap="square" rtlCol="0">
            <a:spAutoFit/>
          </a:bodyPr>
          <a:lstStyle/>
          <a:p>
            <a:pPr algn="ctr"/>
            <a:r>
              <a:rPr lang="en-GB" sz="1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 R A F T</a:t>
            </a:r>
            <a:endParaRPr lang="en-GB" sz="1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4009171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28"/>
            <a:ext cx="9144000" cy="662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9229049">
            <a:off x="450772" y="2459503"/>
            <a:ext cx="8033260" cy="1938992"/>
          </a:xfrm>
          <a:prstGeom prst="rect">
            <a:avLst/>
          </a:prstGeom>
          <a:noFill/>
        </p:spPr>
        <p:txBody>
          <a:bodyPr wrap="square" rtlCol="0">
            <a:spAutoFit/>
          </a:bodyPr>
          <a:lstStyle/>
          <a:p>
            <a:pPr algn="ctr"/>
            <a:r>
              <a:rPr lang="en-GB" sz="1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 R A F T</a:t>
            </a:r>
            <a:endParaRPr lang="en-GB" sz="1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917626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91127607"/>
              </p:ext>
            </p:extLst>
          </p:nvPr>
        </p:nvGraphicFramePr>
        <p:xfrm>
          <a:off x="27293" y="22179"/>
          <a:ext cx="9021171" cy="6835822"/>
        </p:xfrm>
        <a:graphic>
          <a:graphicData uri="http://schemas.openxmlformats.org/drawingml/2006/table">
            <a:tbl>
              <a:tblPr firstRow="1" firstCol="1" bandRow="1">
                <a:tableStyleId>{5C22544A-7EE6-4342-B048-85BDC9FD1C3A}</a:tableStyleId>
              </a:tblPr>
              <a:tblGrid>
                <a:gridCol w="1197976"/>
                <a:gridCol w="7823195"/>
              </a:tblGrid>
              <a:tr h="600310">
                <a:tc gridSpan="2">
                  <a:txBody>
                    <a:bodyPr/>
                    <a:lstStyle/>
                    <a:p>
                      <a:pPr marL="0" lvl="0" indent="0">
                        <a:spcAft>
                          <a:spcPts val="0"/>
                        </a:spcAft>
                        <a:buFont typeface="Symbol"/>
                        <a:buNone/>
                      </a:pPr>
                      <a:r>
                        <a:rPr lang="en-US" sz="1800" dirty="0" smtClean="0">
                          <a:effectLst/>
                          <a:latin typeface="+mn-lt"/>
                          <a:ea typeface="Calibri"/>
                          <a:cs typeface="Times New Roman"/>
                        </a:rPr>
                        <a:t>Proposed Phases of  Remote Monitoring Development for Breast, Colorectal and Prostate</a:t>
                      </a:r>
                      <a:endParaRPr lang="en-GB" sz="1800" dirty="0">
                        <a:effectLst/>
                        <a:latin typeface="Calibri"/>
                        <a:ea typeface="Calibri"/>
                        <a:cs typeface="Times New Roman"/>
                      </a:endParaRPr>
                    </a:p>
                  </a:txBody>
                  <a:tcPr marL="49820" marR="49820" marT="0" marB="0" anchor="ctr"/>
                </a:tc>
                <a:tc hMerge="1">
                  <a:txBody>
                    <a:bodyPr/>
                    <a:lstStyle/>
                    <a:p>
                      <a:pPr marL="0" lvl="0" indent="0">
                        <a:spcAft>
                          <a:spcPts val="0"/>
                        </a:spcAft>
                        <a:buFont typeface="Symbol"/>
                        <a:buNone/>
                      </a:pPr>
                      <a:endParaRPr lang="en-GB" sz="1200" dirty="0">
                        <a:effectLst/>
                        <a:latin typeface="Calibri"/>
                        <a:ea typeface="Calibri"/>
                        <a:cs typeface="Times New Roman"/>
                      </a:endParaRPr>
                    </a:p>
                  </a:txBody>
                  <a:tcPr marL="49820" marR="49820" marT="0" marB="0" anchor="ctr"/>
                </a:tc>
              </a:tr>
              <a:tr h="2566614">
                <a:tc>
                  <a:txBody>
                    <a:bodyPr/>
                    <a:lstStyle/>
                    <a:p>
                      <a:pPr>
                        <a:spcAft>
                          <a:spcPts val="0"/>
                        </a:spcAft>
                      </a:pPr>
                      <a:r>
                        <a:rPr lang="en-GB" sz="1400" dirty="0">
                          <a:effectLst/>
                        </a:rPr>
                        <a:t>Phase 1</a:t>
                      </a:r>
                      <a:endParaRPr lang="en-GB" sz="1400" dirty="0">
                        <a:effectLst/>
                        <a:latin typeface="Arial"/>
                        <a:ea typeface="Times New Roman"/>
                        <a:cs typeface="Times New Roman"/>
                      </a:endParaRPr>
                    </a:p>
                  </a:txBody>
                  <a:tcPr marL="49820" marR="49820" marT="0" marB="0" anchor="ctr"/>
                </a:tc>
                <a:tc>
                  <a:txBody>
                    <a:bodyPr/>
                    <a:lstStyle/>
                    <a:p>
                      <a:pPr marL="342900" lvl="0" indent="-342900">
                        <a:spcAft>
                          <a:spcPts val="0"/>
                        </a:spcAft>
                        <a:buFont typeface="Symbol"/>
                        <a:buChar char=""/>
                      </a:pPr>
                      <a:r>
                        <a:rPr lang="en-GB" sz="1400" dirty="0">
                          <a:effectLst/>
                        </a:rPr>
                        <a:t>Clinical summary (read only data from SCR)</a:t>
                      </a:r>
                    </a:p>
                    <a:p>
                      <a:pPr marL="342900" lvl="0" indent="-342900">
                        <a:spcAft>
                          <a:spcPts val="0"/>
                        </a:spcAft>
                        <a:buFont typeface="Symbol"/>
                        <a:buChar char=""/>
                      </a:pPr>
                      <a:r>
                        <a:rPr lang="en-GB" sz="1400" dirty="0">
                          <a:effectLst/>
                        </a:rPr>
                        <a:t>Pull test results from local systems (pathology, radiology, </a:t>
                      </a:r>
                      <a:r>
                        <a:rPr lang="en-GB" sz="1400" dirty="0" err="1">
                          <a:effectLst/>
                        </a:rPr>
                        <a:t>oscopies</a:t>
                      </a:r>
                      <a:r>
                        <a:rPr lang="en-GB" sz="1400" dirty="0">
                          <a:effectLst/>
                        </a:rPr>
                        <a:t>)</a:t>
                      </a:r>
                    </a:p>
                    <a:p>
                      <a:pPr marL="342900" lvl="0" indent="-342900">
                        <a:spcAft>
                          <a:spcPts val="0"/>
                        </a:spcAft>
                        <a:buFont typeface="Symbol"/>
                        <a:buChar char=""/>
                      </a:pPr>
                      <a:r>
                        <a:rPr lang="en-GB" sz="1400" dirty="0">
                          <a:effectLst/>
                        </a:rPr>
                        <a:t>Record any relevant treatment history during monitoring period including a log of patient contacts</a:t>
                      </a:r>
                    </a:p>
                    <a:p>
                      <a:pPr marL="342900" lvl="0" indent="-342900">
                        <a:spcAft>
                          <a:spcPts val="0"/>
                        </a:spcAft>
                        <a:buFont typeface="Symbol"/>
                        <a:buChar char=""/>
                      </a:pPr>
                      <a:r>
                        <a:rPr lang="en-GB" sz="1400" dirty="0">
                          <a:effectLst/>
                        </a:rPr>
                        <a:t>Support user-defined patient range/tolerances for tests</a:t>
                      </a:r>
                    </a:p>
                    <a:p>
                      <a:pPr marL="342900" lvl="0" indent="-342900">
                        <a:spcAft>
                          <a:spcPts val="0"/>
                        </a:spcAft>
                        <a:buFont typeface="Symbol"/>
                        <a:buChar char=""/>
                      </a:pPr>
                      <a:r>
                        <a:rPr lang="en-GB" sz="1400" dirty="0">
                          <a:effectLst/>
                        </a:rPr>
                        <a:t>Schedule tests based on user defined follow up schedules </a:t>
                      </a:r>
                    </a:p>
                    <a:p>
                      <a:pPr marL="342900" lvl="0" indent="-342900">
                        <a:spcAft>
                          <a:spcPts val="0"/>
                        </a:spcAft>
                        <a:buFont typeface="Symbol"/>
                        <a:buChar char=""/>
                      </a:pPr>
                      <a:r>
                        <a:rPr lang="en-GB" sz="1400" dirty="0">
                          <a:effectLst/>
                        </a:rPr>
                        <a:t>Provide a summary history and treatment page with test results shown numerically and graphically to record the outcome of any event or test</a:t>
                      </a:r>
                    </a:p>
                    <a:p>
                      <a:pPr marL="342900" lvl="0" indent="-342900">
                        <a:spcAft>
                          <a:spcPts val="0"/>
                        </a:spcAft>
                        <a:buFont typeface="Symbol"/>
                        <a:buChar char=""/>
                      </a:pPr>
                      <a:r>
                        <a:rPr lang="en-GB" sz="1400" dirty="0">
                          <a:effectLst/>
                        </a:rPr>
                        <a:t>Timelines of events</a:t>
                      </a:r>
                    </a:p>
                    <a:p>
                      <a:pPr marL="342900" lvl="0" indent="-342900">
                        <a:spcAft>
                          <a:spcPts val="0"/>
                        </a:spcAft>
                        <a:buFont typeface="Symbol"/>
                        <a:buChar char=""/>
                      </a:pPr>
                      <a:r>
                        <a:rPr lang="en-GB" sz="1400" dirty="0">
                          <a:effectLst/>
                        </a:rPr>
                        <a:t>Various worklists (due / overdue tests; above threshold results) which can be exported to Excel for further analysis</a:t>
                      </a:r>
                    </a:p>
                    <a:p>
                      <a:pPr marL="342900" lvl="0" indent="-342900">
                        <a:spcAft>
                          <a:spcPts val="0"/>
                        </a:spcAft>
                        <a:buFont typeface="Symbol"/>
                        <a:buChar char=""/>
                      </a:pPr>
                      <a:r>
                        <a:rPr lang="en-GB" sz="1400" dirty="0">
                          <a:effectLst/>
                        </a:rPr>
                        <a:t>IG and HL7 compliant</a:t>
                      </a:r>
                      <a:endParaRPr lang="en-GB" sz="1400" dirty="0">
                        <a:effectLst/>
                        <a:latin typeface="Calibri"/>
                        <a:ea typeface="Calibri"/>
                        <a:cs typeface="Times New Roman"/>
                      </a:endParaRPr>
                    </a:p>
                  </a:txBody>
                  <a:tcPr marL="49820" marR="49820" marT="0" marB="0" anchor="ctr"/>
                </a:tc>
              </a:tr>
              <a:tr h="1600828">
                <a:tc>
                  <a:txBody>
                    <a:bodyPr/>
                    <a:lstStyle/>
                    <a:p>
                      <a:pPr>
                        <a:spcAft>
                          <a:spcPts val="0"/>
                        </a:spcAft>
                      </a:pPr>
                      <a:r>
                        <a:rPr lang="en-GB" sz="1400" dirty="0">
                          <a:effectLst/>
                        </a:rPr>
                        <a:t>Phase 2</a:t>
                      </a:r>
                      <a:endParaRPr lang="en-GB" sz="1400" dirty="0">
                        <a:effectLst/>
                        <a:latin typeface="Arial"/>
                        <a:ea typeface="Times New Roman"/>
                        <a:cs typeface="Times New Roman"/>
                      </a:endParaRPr>
                    </a:p>
                  </a:txBody>
                  <a:tcPr marL="49820" marR="49820" marT="0" marB="0" anchor="ctr"/>
                </a:tc>
                <a:tc>
                  <a:txBody>
                    <a:bodyPr/>
                    <a:lstStyle/>
                    <a:p>
                      <a:pPr marL="342900" lvl="0" indent="-342900">
                        <a:spcAft>
                          <a:spcPts val="0"/>
                        </a:spcAft>
                        <a:buFont typeface="Symbol"/>
                        <a:buChar char=""/>
                      </a:pPr>
                      <a:r>
                        <a:rPr lang="en-GB" sz="1400" dirty="0">
                          <a:effectLst/>
                        </a:rPr>
                        <a:t>Clinical summary via interface with other hospital systems (non-SCR)</a:t>
                      </a:r>
                    </a:p>
                    <a:p>
                      <a:pPr marL="342900" lvl="0" indent="-342900">
                        <a:spcAft>
                          <a:spcPts val="0"/>
                        </a:spcAft>
                        <a:buFont typeface="Symbol"/>
                        <a:buChar char=""/>
                      </a:pPr>
                      <a:r>
                        <a:rPr lang="en-GB" sz="1400" dirty="0">
                          <a:effectLst/>
                        </a:rPr>
                        <a:t>Hold a range of template letters to enable communication of results / scheduled test to patients / health care professionals   </a:t>
                      </a:r>
                    </a:p>
                    <a:p>
                      <a:pPr marL="342900" lvl="0" indent="-342900">
                        <a:spcAft>
                          <a:spcPts val="0"/>
                        </a:spcAft>
                        <a:buFont typeface="Symbol"/>
                        <a:buChar char=""/>
                      </a:pPr>
                      <a:r>
                        <a:rPr lang="en-GB" sz="1400" dirty="0">
                          <a:effectLst/>
                        </a:rPr>
                        <a:t>Include an alert system that identifies test results for review, due dates exceeded or test results that exceed tolerance</a:t>
                      </a:r>
                    </a:p>
                    <a:p>
                      <a:pPr marL="342900" lvl="0" indent="-342900">
                        <a:spcAft>
                          <a:spcPts val="0"/>
                        </a:spcAft>
                        <a:buFont typeface="Symbol"/>
                        <a:buChar char=""/>
                      </a:pPr>
                      <a:r>
                        <a:rPr lang="en-GB" sz="1400" dirty="0">
                          <a:effectLst/>
                        </a:rPr>
                        <a:t>Additional worklists / reports as requested</a:t>
                      </a:r>
                      <a:endParaRPr lang="en-GB" sz="1400" dirty="0">
                        <a:effectLst/>
                        <a:latin typeface="Arial"/>
                        <a:ea typeface="Times New Roman"/>
                        <a:cs typeface="Times New Roman"/>
                      </a:endParaRPr>
                    </a:p>
                  </a:txBody>
                  <a:tcPr marL="49820" marR="49820" marT="0" marB="0" anchor="ctr"/>
                </a:tc>
              </a:tr>
              <a:tr h="965788">
                <a:tc>
                  <a:txBody>
                    <a:bodyPr/>
                    <a:lstStyle/>
                    <a:p>
                      <a:pPr>
                        <a:spcAft>
                          <a:spcPts val="0"/>
                        </a:spcAft>
                      </a:pPr>
                      <a:r>
                        <a:rPr lang="en-GB" sz="1400" dirty="0">
                          <a:effectLst/>
                        </a:rPr>
                        <a:t>Phase 3</a:t>
                      </a:r>
                      <a:endParaRPr lang="en-GB" sz="1400" dirty="0">
                        <a:effectLst/>
                        <a:latin typeface="Arial"/>
                        <a:ea typeface="Times New Roman"/>
                        <a:cs typeface="Times New Roman"/>
                      </a:endParaRPr>
                    </a:p>
                  </a:txBody>
                  <a:tcPr marL="49820" marR="49820" marT="0" marB="0" anchor="ctr"/>
                </a:tc>
                <a:tc>
                  <a:txBody>
                    <a:bodyPr/>
                    <a:lstStyle/>
                    <a:p>
                      <a:pPr marL="342900" lvl="0" indent="-342900">
                        <a:spcAft>
                          <a:spcPts val="0"/>
                        </a:spcAft>
                        <a:buFont typeface="Symbol"/>
                        <a:buChar char=""/>
                      </a:pPr>
                      <a:r>
                        <a:rPr lang="en-GB" sz="1400" dirty="0">
                          <a:effectLst/>
                        </a:rPr>
                        <a:t>Provide a patient portal for patients to view test results</a:t>
                      </a:r>
                    </a:p>
                    <a:p>
                      <a:pPr marL="342900" lvl="0" indent="-342900">
                        <a:spcAft>
                          <a:spcPts val="0"/>
                        </a:spcAft>
                        <a:buFont typeface="Symbol"/>
                        <a:buChar char=""/>
                      </a:pPr>
                      <a:r>
                        <a:rPr lang="en-GB" sz="1400" dirty="0">
                          <a:effectLst/>
                        </a:rPr>
                        <a:t>GP view</a:t>
                      </a:r>
                    </a:p>
                    <a:p>
                      <a:pPr marL="342900" lvl="0" indent="-342900">
                        <a:spcAft>
                          <a:spcPts val="0"/>
                        </a:spcAft>
                        <a:buFont typeface="Symbol"/>
                        <a:buChar char=""/>
                      </a:pPr>
                      <a:r>
                        <a:rPr lang="en-GB" sz="1400" dirty="0">
                          <a:effectLst/>
                        </a:rPr>
                        <a:t>Additional worklists / reports as requested</a:t>
                      </a:r>
                      <a:endParaRPr lang="en-GB" sz="1400" dirty="0">
                        <a:effectLst/>
                        <a:latin typeface="Arial"/>
                        <a:ea typeface="Times New Roman"/>
                        <a:cs typeface="Times New Roman"/>
                      </a:endParaRPr>
                    </a:p>
                  </a:txBody>
                  <a:tcPr marL="49820" marR="49820" marT="0" marB="0" anchor="ctr"/>
                </a:tc>
              </a:tr>
              <a:tr h="1102282">
                <a:tc>
                  <a:txBody>
                    <a:bodyPr/>
                    <a:lstStyle/>
                    <a:p>
                      <a:pPr>
                        <a:spcAft>
                          <a:spcPts val="0"/>
                        </a:spcAft>
                      </a:pPr>
                      <a:r>
                        <a:rPr lang="en-GB" sz="1400" dirty="0">
                          <a:effectLst/>
                        </a:rPr>
                        <a:t>Phase 4</a:t>
                      </a:r>
                      <a:endParaRPr lang="en-GB" sz="1400" dirty="0">
                        <a:effectLst/>
                        <a:latin typeface="Arial"/>
                        <a:ea typeface="Times New Roman"/>
                        <a:cs typeface="Times New Roman"/>
                      </a:endParaRPr>
                    </a:p>
                  </a:txBody>
                  <a:tcPr marL="49820" marR="49820" marT="0" marB="0" anchor="ctr"/>
                </a:tc>
                <a:tc>
                  <a:txBody>
                    <a:bodyPr/>
                    <a:lstStyle/>
                    <a:p>
                      <a:pPr marL="342900" lvl="0" indent="-342900">
                        <a:spcAft>
                          <a:spcPts val="0"/>
                        </a:spcAft>
                        <a:buFont typeface="Symbol"/>
                        <a:buChar char=""/>
                      </a:pPr>
                      <a:r>
                        <a:rPr lang="en-GB" sz="1400" dirty="0">
                          <a:effectLst/>
                        </a:rPr>
                        <a:t>Allow patients to complete an </a:t>
                      </a:r>
                      <a:r>
                        <a:rPr lang="en-GB" sz="1400" dirty="0" err="1">
                          <a:effectLst/>
                        </a:rPr>
                        <a:t>eHNA</a:t>
                      </a:r>
                      <a:r>
                        <a:rPr lang="en-GB" sz="1400" dirty="0">
                          <a:effectLst/>
                        </a:rPr>
                        <a:t> and update their care plan actions.</a:t>
                      </a:r>
                    </a:p>
                    <a:p>
                      <a:pPr marL="342900" lvl="0" indent="-342900">
                        <a:spcAft>
                          <a:spcPts val="0"/>
                        </a:spcAft>
                        <a:buFont typeface="Symbol"/>
                        <a:buChar char=""/>
                      </a:pPr>
                      <a:r>
                        <a:rPr lang="en-GB" sz="1400" dirty="0">
                          <a:effectLst/>
                        </a:rPr>
                        <a:t>Additional worklists / reports as requested</a:t>
                      </a:r>
                      <a:endParaRPr lang="en-GB" sz="1400" dirty="0">
                        <a:effectLst/>
                        <a:latin typeface="Arial"/>
                        <a:ea typeface="Times New Roman"/>
                        <a:cs typeface="Times New Roman"/>
                      </a:endParaRPr>
                    </a:p>
                  </a:txBody>
                  <a:tcPr marL="49820" marR="49820" marT="0" marB="0" anchor="ctr"/>
                </a:tc>
              </a:tr>
            </a:tbl>
          </a:graphicData>
        </a:graphic>
      </p:graphicFrame>
    </p:spTree>
    <p:extLst>
      <p:ext uri="{BB962C8B-B14F-4D97-AF65-F5344CB8AC3E}">
        <p14:creationId xmlns:p14="http://schemas.microsoft.com/office/powerpoint/2010/main" val="3327175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4368"/>
            <a:ext cx="8591266" cy="4261715"/>
          </a:xfrm>
        </p:spPr>
        <p:txBody>
          <a:bodyPr>
            <a:noAutofit/>
          </a:bodyPr>
          <a:lstStyle/>
          <a:p>
            <a:pPr marL="0" lvl="0" indent="0" algn="ctr">
              <a:buNone/>
            </a:pPr>
            <a:r>
              <a:rPr lang="en-GB" sz="4000" dirty="0" smtClean="0"/>
              <a:t>Thank You</a:t>
            </a:r>
            <a:endParaRPr lang="en-GB" sz="4000" dirty="0"/>
          </a:p>
          <a:p>
            <a:pPr lvl="0"/>
            <a:endParaRPr lang="en-GB" sz="2800" dirty="0" smtClean="0"/>
          </a:p>
          <a:p>
            <a:pPr marL="0" lvl="0" indent="0">
              <a:buNone/>
            </a:pPr>
            <a:r>
              <a:rPr lang="en-GB" sz="2800" dirty="0" smtClean="0"/>
              <a:t>Email:		</a:t>
            </a:r>
            <a:r>
              <a:rPr lang="en-GB" sz="2800" dirty="0" smtClean="0">
                <a:hlinkClick r:id="rId3"/>
              </a:rPr>
              <a:t>cancerreg@tst.nhs.uk</a:t>
            </a:r>
            <a:endParaRPr lang="en-GB" sz="2800" dirty="0" smtClean="0"/>
          </a:p>
          <a:p>
            <a:pPr marL="0" lvl="0" indent="0">
              <a:buNone/>
            </a:pPr>
            <a:endParaRPr lang="en-GB" sz="2800" dirty="0" smtClean="0"/>
          </a:p>
          <a:p>
            <a:pPr marL="0" lvl="0" indent="0">
              <a:buNone/>
            </a:pPr>
            <a:r>
              <a:rPr lang="en-GB" sz="2800" dirty="0" smtClean="0"/>
              <a:t>Website:	</a:t>
            </a:r>
            <a:r>
              <a:rPr lang="en-GB" sz="2800" u="sng" dirty="0">
                <a:hlinkClick r:id="rId4"/>
              </a:rPr>
              <a:t>http://nww.cancerreg.somersethis.nhs.uk/</a:t>
            </a:r>
            <a:endParaRPr lang="en-GB" sz="2800" dirty="0" smtClean="0"/>
          </a:p>
          <a:p>
            <a:pPr lvl="0"/>
            <a:endParaRPr lang="en-GB" sz="2800" dirty="0" smtClean="0"/>
          </a:p>
        </p:txBody>
      </p:sp>
    </p:spTree>
    <p:extLst>
      <p:ext uri="{BB962C8B-B14F-4D97-AF65-F5344CB8AC3E}">
        <p14:creationId xmlns:p14="http://schemas.microsoft.com/office/powerpoint/2010/main" val="3147660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SCR - LWBC Update</a:t>
            </a:r>
            <a:endParaRPr lang="en-US" sz="3600" b="1" dirty="0"/>
          </a:p>
        </p:txBody>
      </p:sp>
      <p:sp>
        <p:nvSpPr>
          <p:cNvPr id="3" name="Content Placeholder 2"/>
          <p:cNvSpPr>
            <a:spLocks noGrp="1"/>
          </p:cNvSpPr>
          <p:nvPr>
            <p:ph idx="1"/>
          </p:nvPr>
        </p:nvSpPr>
        <p:spPr/>
        <p:txBody>
          <a:bodyPr>
            <a:normAutofit/>
          </a:bodyPr>
          <a:lstStyle/>
          <a:p>
            <a:pPr lvl="0"/>
            <a:r>
              <a:rPr lang="en-GB" sz="2800" dirty="0" smtClean="0"/>
              <a:t>CNS Enhancements</a:t>
            </a:r>
          </a:p>
          <a:p>
            <a:pPr marL="0" lvl="0" indent="0">
              <a:buNone/>
            </a:pPr>
            <a:endParaRPr lang="en-GB" sz="2800" dirty="0" smtClean="0"/>
          </a:p>
          <a:p>
            <a:pPr lvl="0"/>
            <a:r>
              <a:rPr lang="en-GB" sz="2800" dirty="0" smtClean="0"/>
              <a:t>PSA Tracker</a:t>
            </a:r>
          </a:p>
          <a:p>
            <a:pPr marL="0" lvl="0" indent="0">
              <a:buNone/>
            </a:pPr>
            <a:endParaRPr lang="en-GB" sz="2800" dirty="0" smtClean="0"/>
          </a:p>
          <a:p>
            <a:pPr lvl="0"/>
            <a:r>
              <a:rPr lang="en-GB" sz="2800" dirty="0" smtClean="0"/>
              <a:t>Remote Monitoring</a:t>
            </a:r>
            <a:endParaRPr lang="en-US" sz="2800" dirty="0"/>
          </a:p>
        </p:txBody>
      </p:sp>
    </p:spTree>
    <p:extLst>
      <p:ext uri="{BB962C8B-B14F-4D97-AF65-F5344CB8AC3E}">
        <p14:creationId xmlns:p14="http://schemas.microsoft.com/office/powerpoint/2010/main" val="2424431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07576"/>
            <a:ext cx="8229600" cy="740592"/>
          </a:xfrm>
        </p:spPr>
        <p:txBody>
          <a:bodyPr>
            <a:noAutofit/>
          </a:bodyPr>
          <a:lstStyle/>
          <a:p>
            <a:pPr lvl="0" algn="ctr"/>
            <a:r>
              <a:rPr lang="en-GB" sz="4400" b="1" dirty="0" smtClean="0"/>
              <a:t>CNS Enhancements</a:t>
            </a:r>
          </a:p>
        </p:txBody>
      </p:sp>
    </p:spTree>
    <p:extLst>
      <p:ext uri="{BB962C8B-B14F-4D97-AF65-F5344CB8AC3E}">
        <p14:creationId xmlns:p14="http://schemas.microsoft.com/office/powerpoint/2010/main" val="4215452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068"/>
            <a:ext cx="9160026" cy="626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4804" y="2920621"/>
            <a:ext cx="8814391" cy="210857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6066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17" y="0"/>
            <a:ext cx="8777876" cy="6681877"/>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69743" y="1023582"/>
            <a:ext cx="382138" cy="395785"/>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p:cNvSpPr/>
          <p:nvPr/>
        </p:nvSpPr>
        <p:spPr>
          <a:xfrm>
            <a:off x="7861110" y="1023582"/>
            <a:ext cx="423081" cy="395785"/>
          </a:xfrm>
          <a:prstGeom prst="rect">
            <a:avLst/>
          </a:prstGeom>
          <a:solidFill>
            <a:schemeClr val="bg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5336274" y="996285"/>
            <a:ext cx="2736375" cy="39578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3519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137"/>
            <a:ext cx="4558351" cy="6059606"/>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9169" y="382137"/>
            <a:ext cx="4694832" cy="6059606"/>
          </a:xfrm>
          <a:prstGeom prst="rect">
            <a:avLst/>
          </a:prstGeom>
          <a:ln w="19050">
            <a:noFill/>
          </a:ln>
        </p:spPr>
      </p:pic>
    </p:spTree>
    <p:extLst>
      <p:ext uri="{BB962C8B-B14F-4D97-AF65-F5344CB8AC3E}">
        <p14:creationId xmlns:p14="http://schemas.microsoft.com/office/powerpoint/2010/main" val="242153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07575"/>
            <a:ext cx="8229600" cy="1668639"/>
          </a:xfrm>
        </p:spPr>
        <p:txBody>
          <a:bodyPr>
            <a:noAutofit/>
          </a:bodyPr>
          <a:lstStyle/>
          <a:p>
            <a:pPr lvl="0" algn="ctr"/>
            <a:r>
              <a:rPr lang="en-GB" sz="4400" b="1" dirty="0" smtClean="0"/>
              <a:t>PSA Tracker</a:t>
            </a:r>
          </a:p>
        </p:txBody>
      </p:sp>
    </p:spTree>
    <p:extLst>
      <p:ext uri="{BB962C8B-B14F-4D97-AF65-F5344CB8AC3E}">
        <p14:creationId xmlns:p14="http://schemas.microsoft.com/office/powerpoint/2010/main" val="3291771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005" cy="633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95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182"/>
            <a:ext cx="9144000" cy="633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181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4BEB574AB6854D88C71CC6B4F43956" ma:contentTypeVersion="46" ma:contentTypeDescription="Create a new document." ma:contentTypeScope="" ma:versionID="3563a3ebbe3848e0c0b5508fc561f1a4">
  <xsd:schema xmlns:xsd="http://www.w3.org/2001/XMLSchema" xmlns:xs="http://www.w3.org/2001/XMLSchema" xmlns:p="http://schemas.microsoft.com/office/2006/metadata/properties" xmlns:ns1="http://schemas.microsoft.com/sharepoint/v3" xmlns:ns2="6c8226f9-c060-4a5f-9f82-3d1c63cb3f2e" xmlns:ns4="ab114614-4b62-4da7-817e-31e3d53d2caf" targetNamespace="http://schemas.microsoft.com/office/2006/metadata/properties" ma:root="true" ma:fieldsID="c3fd5079ef9f0e8d60874be0479ded7c" ns1:_="" ns2:_="" ns4:_="">
    <xsd:import namespace="http://schemas.microsoft.com/sharepoint/v3"/>
    <xsd:import namespace="6c8226f9-c060-4a5f-9f82-3d1c63cb3f2e"/>
    <xsd:import namespace="ab114614-4b62-4da7-817e-31e3d53d2caf"/>
    <xsd:element name="properties">
      <xsd:complexType>
        <xsd:sequence>
          <xsd:element name="documentManagement">
            <xsd:complexType>
              <xsd:all>
                <xsd:element ref="ns2:Change_x0020_Request" minOccurs="0"/>
                <xsd:element ref="ns2:Change_x0020_Area" minOccurs="0"/>
                <xsd:element ref="ns2:Release_x0020_Ver"/>
                <xsd:element ref="ns2:TFS_x0020_No" minOccurs="0"/>
                <xsd:element ref="ns2:Design_x0020_Group" minOccurs="0"/>
                <xsd:element ref="ns2:Archives" minOccurs="0"/>
                <xsd:element ref="ns1:_dlc_Exempt" minOccurs="0"/>
                <xsd:element ref="ns4:DLCPolicyLabelValue" minOccurs="0"/>
                <xsd:element ref="ns4:DLCPolicyLabelClientValue" minOccurs="0"/>
                <xsd:element ref="ns2:Spb_Lib_Name_CalGhostHidden_d03308959479404796964b595ceb11e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8226f9-c060-4a5f-9f82-3d1c63cb3f2e" elementFormDefault="qualified">
    <xsd:import namespace="http://schemas.microsoft.com/office/2006/documentManagement/types"/>
    <xsd:import namespace="http://schemas.microsoft.com/office/infopath/2007/PartnerControls"/>
    <xsd:element name="Change_x0020_Request" ma:index="1" nillable="true" ma:displayName="Change Request" ma:indexed="true" ma:list="{fe561118-75ee-4401-9bd9-bb47d65e0918}" ma:internalName="Change_x0020_Request" ma:showField="Title">
      <xsd:simpleType>
        <xsd:restriction base="dms:Lookup"/>
      </xsd:simpleType>
    </xsd:element>
    <xsd:element name="Change_x0020_Area" ma:index="2" nillable="true" ma:displayName="Change Area" ma:indexed="true" ma:list="{60f6c596-4b48-4e48-945a-9aa5e02f0a9c}" ma:internalName="Change_x0020_Area" ma:showField="Title">
      <xsd:simpleType>
        <xsd:restriction base="dms:Lookup"/>
      </xsd:simpleType>
    </xsd:element>
    <xsd:element name="Release_x0020_Ver" ma:index="3" ma:displayName="Release Ver" ma:indexed="true" ma:list="{c7a9caf2-683b-4daf-8a1d-e4228cbcddff}" ma:internalName="Release_x0020_Ver" ma:readOnly="false" ma:showField="Title">
      <xsd:simpleType>
        <xsd:restriction base="dms:Lookup"/>
      </xsd:simpleType>
    </xsd:element>
    <xsd:element name="TFS_x0020_No" ma:index="4" nillable="true" ma:displayName="TFS No" ma:internalName="TFS_x0020_No">
      <xsd:simpleType>
        <xsd:restriction base="dms:Text">
          <xsd:maxLength value="255"/>
        </xsd:restriction>
      </xsd:simpleType>
    </xsd:element>
    <xsd:element name="Design_x0020_Group" ma:index="5" nillable="true" ma:displayName="Design Group" ma:list="{3634eef5-2298-4e52-93b0-4936abd1e60a}" ma:internalName="Design_x0020_Group" ma:showField="Title">
      <xsd:simpleType>
        <xsd:restriction base="dms:Lookup"/>
      </xsd:simpleType>
    </xsd:element>
    <xsd:element name="Archives" ma:index="7" nillable="true" ma:displayName="Archive" ma:default="No" ma:format="RadioButtons" ma:internalName="Archives">
      <xsd:simpleType>
        <xsd:restriction base="dms:Choice">
          <xsd:enumeration value="Yes"/>
          <xsd:enumeration value="No"/>
        </xsd:restriction>
      </xsd:simpleType>
    </xsd:element>
    <xsd:element name="Spb_Lib_Name_CalGhostHidden_d03308959479404796964b595ceb11e7" ma:index="15" nillable="true" ma:displayName="Spb_Lib_Name_CalGhostHidden_d03308959479404796964b595ceb11e7" ma:hidden="true" ma:internalName="Spb_Lib_Name_CalGhostHidden_d03308959479404796964b595ceb11e7">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114614-4b62-4da7-817e-31e3d53d2caf" elementFormDefault="qualified">
    <xsd:import namespace="http://schemas.microsoft.com/office/2006/documentManagement/types"/>
    <xsd:import namespace="http://schemas.microsoft.com/office/infopath/2007/PartnerControls"/>
    <xsd:element name="DLCPolicyLabelValue" ma:index="1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3" nillable="true" ma:displayName="Client Label Value" ma:description="Stores the last label value computed on the client." ma:hidden="true" ma:internalName="DLCPolicyLabelClientValue"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Author"/>
        <xsd:element ref="dcterms:created" minOccurs="0" maxOccurs="1"/>
        <xsd:element ref="dc:identifier" minOccurs="0" maxOccurs="1"/>
        <xsd:element name="contentType" minOccurs="0" maxOccurs="1" type="xsd:string" ma:index="16"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LCPolicyLabelClientValue xmlns="ab114614-4b62-4da7-817e-31e3d53d2caf">{_UIVersionString}</DLCPolicyLabelClientValue>
    <DLCPolicyLabelValue xmlns="ab114614-4b62-4da7-817e-31e3d53d2caf">0.3</DLCPolicyLabelValue>
    <Design_x0020_Group xmlns="6c8226f9-c060-4a5f-9f82-3d1c63cb3f2e">32</Design_x0020_Group>
    <Archives xmlns="6c8226f9-c060-4a5f-9f82-3d1c63cb3f2e">No</Archives>
    <Change_x0020_Area xmlns="6c8226f9-c060-4a5f-9f82-3d1c63cb3f2e">10</Change_x0020_Area>
    <Release_x0020_Ver xmlns="6c8226f9-c060-4a5f-9f82-3d1c63cb3f2e">13</Release_x0020_Ver>
    <Change_x0020_Request xmlns="6c8226f9-c060-4a5f-9f82-3d1c63cb3f2e">34</Change_x0020_Request>
    <Spb_Lib_Name_CalGhostHidden_d03308959479404796964b595ceb11e7 xmlns="6c8226f9-c060-4a5f-9f82-3d1c63cb3f2e">LWBC Prostate Summary.pptx</Spb_Lib_Name_CalGhostHidden_d03308959479404796964b595ceb11e7>
    <TFS_x0020_No xmlns="6c8226f9-c060-4a5f-9f82-3d1c63cb3f2e">16744</TFS_x0020_No>
  </documentManagement>
</p:properties>
</file>

<file path=customXml/item4.xml><?xml version="1.0" encoding="utf-8"?>
<?mso-contentType ?>
<p:Policy xmlns:p="office.server.policy" id="" local="true">
  <p:Name>Document</p:Name>
  <p:Description/>
  <p:Statement/>
  <p:PolicyItems>
    <p:PolicyItem featureId="Microsoft.Office.RecordsManagement.PolicyFeatures.PolicyLabel" staticId="0x0101000335DB9C8235A24AB1546A2B800F6D23|801092262" UniqueId="b9f533e1-29fc-4cd0-9d3d-3f6db92d7ae0">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_UIVersionString</segment>
        </label>
      </p:CustomData>
    </p:PolicyItem>
  </p:PolicyItems>
</p:Policy>
</file>

<file path=customXml/itemProps1.xml><?xml version="1.0" encoding="utf-8"?>
<ds:datastoreItem xmlns:ds="http://schemas.openxmlformats.org/officeDocument/2006/customXml" ds:itemID="{CD4F1B5A-A428-4B59-9B66-DF506B0CA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c8226f9-c060-4a5f-9f82-3d1c63cb3f2e"/>
    <ds:schemaRef ds:uri="ab114614-4b62-4da7-817e-31e3d53d2c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7C2BED-BD1B-48E6-8274-4FFCB4E04F48}">
  <ds:schemaRefs>
    <ds:schemaRef ds:uri="http://schemas.microsoft.com/sharepoint/v3/contenttype/forms"/>
  </ds:schemaRefs>
</ds:datastoreItem>
</file>

<file path=customXml/itemProps3.xml><?xml version="1.0" encoding="utf-8"?>
<ds:datastoreItem xmlns:ds="http://schemas.openxmlformats.org/officeDocument/2006/customXml" ds:itemID="{77B8AB18-C474-4EDC-9EBB-438D8B9F6CCB}">
  <ds:schemaRefs>
    <ds:schemaRef ds:uri="http://purl.org/dc/elements/1.1/"/>
    <ds:schemaRef ds:uri="http://purl.org/dc/terms/"/>
    <ds:schemaRef ds:uri="ab114614-4b62-4da7-817e-31e3d53d2caf"/>
    <ds:schemaRef ds:uri="http://purl.org/dc/dcmitype/"/>
    <ds:schemaRef ds:uri="http://schemas.microsoft.com/office/infopath/2007/PartnerControls"/>
    <ds:schemaRef ds:uri="http://schemas.openxmlformats.org/package/2006/metadata/core-properties"/>
    <ds:schemaRef ds:uri="6c8226f9-c060-4a5f-9f82-3d1c63cb3f2e"/>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80F73343-8323-4E6A-A467-E41268936EB2}">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otalTime>408</TotalTime>
  <Words>758</Words>
  <Application>Microsoft Office PowerPoint</Application>
  <PresentationFormat>On-screen Show (4:3)</PresentationFormat>
  <Paragraphs>102</Paragraphs>
  <Slides>18</Slides>
  <Notes>16</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2_Office Theme</vt:lpstr>
      <vt:lpstr>PowerPoint Presentation</vt:lpstr>
      <vt:lpstr>SCR - LWBC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Warwick Design &amp; Print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Hazel Lear</dc:creator>
  <cp:lastModifiedBy>Dunderdale, Helen</cp:lastModifiedBy>
  <cp:revision>37</cp:revision>
  <dcterms:created xsi:type="dcterms:W3CDTF">2017-09-29T11:06:25Z</dcterms:created>
  <dcterms:modified xsi:type="dcterms:W3CDTF">2018-10-08T09:47:34Z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0x010100B64BEB574AB6854D88C71CC6B4F43956</vt:lpwstr>
  </property>
</Properties>
</file>