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1"/>
  </p:notesMasterIdLst>
  <p:sldIdLst>
    <p:sldId id="262" r:id="rId2"/>
    <p:sldId id="263" r:id="rId3"/>
    <p:sldId id="273" r:id="rId4"/>
    <p:sldId id="267" r:id="rId5"/>
    <p:sldId id="265" r:id="rId6"/>
    <p:sldId id="266" r:id="rId7"/>
    <p:sldId id="271" r:id="rId8"/>
    <p:sldId id="275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87"/>
    <p:restoredTop sz="92995"/>
  </p:normalViewPr>
  <p:slideViewPr>
    <p:cSldViewPr snapToGrid="0" snapToObjects="1">
      <p:cViewPr varScale="1">
        <p:scale>
          <a:sx n="113" d="100"/>
          <a:sy n="113" d="100"/>
        </p:scale>
        <p:origin x="5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43C28-F248-5448-887A-6646FFF86EB6}" type="datetimeFigureOut">
              <a:rPr lang="en-GB" smtClean="0"/>
              <a:t>25/02/2018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B4C0F-E5D7-4744-A6A2-8C11E09E4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615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tiff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408D-62DE-2A49-93E3-697D16D43CDB}" type="datetimeFigureOut">
              <a:rPr lang="en-GB" smtClean="0"/>
              <a:t>25/02/2018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023CEE1-4CDE-B04F-B4B8-3B758C8D85F0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408D-62DE-2A49-93E3-697D16D43CDB}" type="datetimeFigureOut">
              <a:rPr lang="en-GB" smtClean="0"/>
              <a:t>25/02/2018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CEE1-4CDE-B04F-B4B8-3B758C8D85F0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408D-62DE-2A49-93E3-697D16D43CDB}" type="datetimeFigureOut">
              <a:rPr lang="en-GB" smtClean="0"/>
              <a:t>25/02/2018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CEE1-4CDE-B04F-B4B8-3B758C8D85F0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8820" y="0"/>
            <a:ext cx="9329428" cy="125006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8820" y="1250066"/>
            <a:ext cx="9329428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44EB18-B9CB-074D-A464-D399384770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8820" y="5951677"/>
            <a:ext cx="744052" cy="724085"/>
          </a:xfrm>
          <a:prstGeom prst="rect">
            <a:avLst/>
          </a:prstGeom>
        </p:spPr>
      </p:pic>
      <p:pic>
        <p:nvPicPr>
          <p:cNvPr id="7" name="Picture 1" descr="Macintosh HD:Users:johnhardman:Dropbox:Collaborative:Integrate:Integrate Logo:Print format:Integrate-logo-blue-raster.png">
            <a:extLst>
              <a:ext uri="{FF2B5EF4-FFF2-40B4-BE49-F238E27FC236}">
                <a16:creationId xmlns:a16="http://schemas.microsoft.com/office/drawing/2014/main" id="{E1CAA627-E7F1-054E-B0D1-F131771CF1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6463" y="6015026"/>
            <a:ext cx="3487537" cy="70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D6877C-BC46-E94A-80D6-84357C5FDC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07852" y="5951677"/>
            <a:ext cx="820396" cy="685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0CD578-5326-594D-8F7C-FDE43304D33E}"/>
              </a:ext>
            </a:extLst>
          </p:cNvPr>
          <p:cNvSpPr/>
          <p:nvPr userDrawn="1"/>
        </p:nvSpPr>
        <p:spPr>
          <a:xfrm>
            <a:off x="8417591" y="6015026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Helvetica" pitchFamily="2" charset="0"/>
                <a:ea typeface="Calibri" panose="020F0502020204030204" pitchFamily="34" charset="0"/>
                <a:cs typeface="Helvetica" pitchFamily="2" charset="0"/>
              </a:rPr>
              <a:t>MTReC</a:t>
            </a:r>
            <a:r>
              <a:rPr lang="en-GB" sz="3600" dirty="0"/>
              <a:t> 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AC0408D-62DE-2A49-93E3-697D16D43CDB}" type="datetimeFigureOut">
              <a:rPr lang="en-GB" smtClean="0"/>
              <a:t>25/02/2018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023CEE1-4CDE-B04F-B4B8-3B758C8D85F0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408D-62DE-2A49-93E3-697D16D43CDB}" type="datetimeFigureOut">
              <a:rPr lang="en-GB" smtClean="0"/>
              <a:t>25/02/2018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CEE1-4CDE-B04F-B4B8-3B758C8D85F0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408D-62DE-2A49-93E3-697D16D43CDB}" type="datetimeFigureOut">
              <a:rPr lang="en-GB" smtClean="0"/>
              <a:t>25/02/2018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CEE1-4CDE-B04F-B4B8-3B758C8D85F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408D-62DE-2A49-93E3-697D16D43CDB}" type="datetimeFigureOut">
              <a:rPr lang="en-GB" smtClean="0"/>
              <a:t>25/02/2018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CEE1-4CDE-B04F-B4B8-3B758C8D85F0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408D-62DE-2A49-93E3-697D16D43CDB}" type="datetimeFigureOut">
              <a:rPr lang="en-GB" smtClean="0"/>
              <a:t>25/02/2018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CEE1-4CDE-B04F-B4B8-3B758C8D85F0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408D-62DE-2A49-93E3-697D16D43CDB}" type="datetimeFigureOut">
              <a:rPr lang="en-GB" smtClean="0"/>
              <a:t>25/02/2018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CEE1-4CDE-B04F-B4B8-3B758C8D85F0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408D-62DE-2A49-93E3-697D16D43CDB}" type="datetimeFigureOut">
              <a:rPr lang="en-GB" smtClean="0"/>
              <a:t>25/02/2018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CEE1-4CDE-B04F-B4B8-3B758C8D85F0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8820" y="0"/>
            <a:ext cx="9329428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8820" y="1609344"/>
            <a:ext cx="9329428" cy="4562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AC0408D-62DE-2A49-93E3-697D16D43CDB}" type="datetimeFigureOut">
              <a:rPr lang="en-GB" smtClean="0"/>
              <a:t>25/02/2018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023CEE1-4CDE-B04F-B4B8-3B758C8D85F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0"/>
          <p:cNvSpPr txBox="1">
            <a:spLocks/>
          </p:cNvSpPr>
          <p:nvPr userDrawn="1"/>
        </p:nvSpPr>
        <p:spPr>
          <a:xfrm>
            <a:off x="0" y="0"/>
            <a:ext cx="1798820" cy="6858000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pc="1500" dirty="0"/>
          </a:p>
        </p:txBody>
      </p:sp>
    </p:spTree>
    <p:extLst>
      <p:ext uri="{BB962C8B-B14F-4D97-AF65-F5344CB8AC3E}">
        <p14:creationId xmlns:p14="http://schemas.microsoft.com/office/powerpoint/2010/main" val="14136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tiff"/><Relationship Id="rId4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926202" y="1482958"/>
            <a:ext cx="9966960" cy="271119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4200" cap="small" spc="1500" dirty="0">
                <a:latin typeface="+mn-lt"/>
              </a:rPr>
              <a:t>The </a:t>
            </a:r>
            <a:r>
              <a:rPr lang="en-GB" sz="4200" b="1" cap="small" spc="1500" dirty="0" err="1">
                <a:latin typeface="+mn-lt"/>
              </a:rPr>
              <a:t>BAHNO</a:t>
            </a:r>
            <a:r>
              <a:rPr lang="en-GB" sz="4200" cap="small" spc="1500" dirty="0">
                <a:latin typeface="+mn-lt"/>
              </a:rPr>
              <a:t> </a:t>
            </a:r>
            <a:br>
              <a:rPr lang="en-GB" sz="4200" cap="small" spc="1500" dirty="0">
                <a:latin typeface="+mn-lt"/>
              </a:rPr>
            </a:br>
            <a:r>
              <a:rPr lang="en-GB" sz="4200" cap="small" spc="1500" dirty="0">
                <a:latin typeface="+mn-lt"/>
              </a:rPr>
              <a:t>Head &amp; Neck Cancer Surveillance Audit 2018</a:t>
            </a:r>
            <a:endParaRPr lang="en-GB" sz="4400" cap="small" spc="1500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35534B-04B6-F949-A14D-D912487B01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8220" y="4398279"/>
            <a:ext cx="2309358" cy="2247384"/>
          </a:xfrm>
          <a:prstGeom prst="rect">
            <a:avLst/>
          </a:prstGeom>
        </p:spPr>
      </p:pic>
      <p:pic>
        <p:nvPicPr>
          <p:cNvPr id="13" name="Picture 1" descr="Macintosh HD:Users:johnhardman:Dropbox:Collaborative:Integrate:Integrate Logo:Print format:Integrate-logo-blue-raster.png">
            <a:extLst>
              <a:ext uri="{FF2B5EF4-FFF2-40B4-BE49-F238E27FC236}">
                <a16:creationId xmlns:a16="http://schemas.microsoft.com/office/drawing/2014/main" id="{2EDA19E5-9C00-CC47-B1E5-4CDA7D4D4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102" y="5521971"/>
            <a:ext cx="3760671" cy="75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96D2E0-62A2-0E4E-BEB2-7FEE69FA6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4739" y="5375437"/>
            <a:ext cx="1249246" cy="10442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87E9E5-34F9-B646-9B80-E1D34E368806}"/>
              </a:ext>
            </a:extLst>
          </p:cNvPr>
          <p:cNvSpPr/>
          <p:nvPr/>
        </p:nvSpPr>
        <p:spPr>
          <a:xfrm>
            <a:off x="7690515" y="5521971"/>
            <a:ext cx="22975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latin typeface="Helvetica" pitchFamily="2" charset="0"/>
                <a:ea typeface="Calibri" panose="020F0502020204030204" pitchFamily="34" charset="0"/>
                <a:cs typeface="Helvetica" pitchFamily="2" charset="0"/>
              </a:rPr>
              <a:t>MTReC</a:t>
            </a:r>
            <a:r>
              <a:rPr lang="en-GB" sz="4800" dirty="0"/>
              <a:t> </a:t>
            </a:r>
          </a:p>
        </p:txBody>
      </p:sp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02" y="101736"/>
            <a:ext cx="10232336" cy="113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04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8820" y="1027289"/>
            <a:ext cx="9329428" cy="4794777"/>
          </a:xfrm>
        </p:spPr>
        <p:txBody>
          <a:bodyPr anchor="ctr"/>
          <a:lstStyle/>
          <a:p>
            <a:pPr>
              <a:lnSpc>
                <a:spcPct val="200000"/>
              </a:lnSpc>
            </a:pPr>
            <a:r>
              <a:rPr lang="en-GB" dirty="0"/>
              <a:t>Background</a:t>
            </a:r>
          </a:p>
          <a:p>
            <a:pPr>
              <a:lnSpc>
                <a:spcPct val="200000"/>
              </a:lnSpc>
            </a:pPr>
            <a:r>
              <a:rPr lang="en-GB" dirty="0"/>
              <a:t>Aims</a:t>
            </a:r>
          </a:p>
          <a:p>
            <a:pPr>
              <a:lnSpc>
                <a:spcPct val="200000"/>
              </a:lnSpc>
            </a:pPr>
            <a:r>
              <a:rPr lang="en-GB" dirty="0"/>
              <a:t>Standard</a:t>
            </a:r>
          </a:p>
          <a:p>
            <a:pPr>
              <a:lnSpc>
                <a:spcPct val="200000"/>
              </a:lnSpc>
            </a:pPr>
            <a:r>
              <a:rPr lang="en-GB" dirty="0"/>
              <a:t>Methods</a:t>
            </a:r>
          </a:p>
          <a:p>
            <a:pPr>
              <a:lnSpc>
                <a:spcPct val="200000"/>
              </a:lnSpc>
            </a:pPr>
            <a:r>
              <a:rPr lang="en-GB" dirty="0"/>
              <a:t>Data shared</a:t>
            </a:r>
          </a:p>
          <a:p>
            <a:pPr>
              <a:lnSpc>
                <a:spcPct val="200000"/>
              </a:lnSpc>
            </a:pPr>
            <a:r>
              <a:rPr lang="en-GB" dirty="0"/>
              <a:t>Further information</a:t>
            </a:r>
          </a:p>
        </p:txBody>
      </p:sp>
      <p:sp>
        <p:nvSpPr>
          <p:cNvPr id="4" name="Title 10"/>
          <p:cNvSpPr txBox="1">
            <a:spLocks/>
          </p:cNvSpPr>
          <p:nvPr/>
        </p:nvSpPr>
        <p:spPr>
          <a:xfrm>
            <a:off x="0" y="0"/>
            <a:ext cx="1798820" cy="6598800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cap="small" spc="2500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841177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8820" y="694781"/>
            <a:ext cx="9888355" cy="5057838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US" sz="1800" dirty="0"/>
              <a:t>Head and neck cancer is the sixth most common malignancy worldwide</a:t>
            </a:r>
            <a:r>
              <a:rPr lang="en-GB" sz="1800" dirty="0"/>
              <a:t> </a:t>
            </a:r>
          </a:p>
          <a:p>
            <a:pPr>
              <a:lnSpc>
                <a:spcPct val="200000"/>
              </a:lnSpc>
            </a:pPr>
            <a:r>
              <a:rPr lang="en-US" sz="1800" dirty="0"/>
              <a:t>Post treatment surveillance is an essential element of patient care</a:t>
            </a:r>
            <a:r>
              <a:rPr lang="en-GB" sz="1800" dirty="0"/>
              <a:t> </a:t>
            </a:r>
          </a:p>
          <a:p>
            <a:pPr>
              <a:lnSpc>
                <a:spcPct val="200000"/>
              </a:lnSpc>
            </a:pPr>
            <a:r>
              <a:rPr lang="en-GB" sz="1800" dirty="0"/>
              <a:t>Limited evidence base to support surveillance strategies but guidelines published</a:t>
            </a:r>
          </a:p>
          <a:p>
            <a:pPr>
              <a:lnSpc>
                <a:spcPct val="200000"/>
              </a:lnSpc>
            </a:pPr>
            <a:r>
              <a:rPr lang="en-GB" sz="1800" dirty="0"/>
              <a:t>Traditionally follow-up has focused on the detection of recurrence potentially at the detriment of holistic patient care</a:t>
            </a:r>
          </a:p>
          <a:p>
            <a:pPr>
              <a:lnSpc>
                <a:spcPct val="200000"/>
              </a:lnSpc>
            </a:pPr>
            <a:r>
              <a:rPr lang="en-GB" sz="1800" dirty="0"/>
              <a:t>New imaging technology has improved tumour detection and may have an increasing role in post-treatment surveillance</a:t>
            </a:r>
          </a:p>
          <a:p>
            <a:pPr>
              <a:lnSpc>
                <a:spcPct val="200000"/>
              </a:lnSpc>
            </a:pPr>
            <a:r>
              <a:rPr lang="en-GB" sz="1800" dirty="0"/>
              <a:t>Recent upsurge in trainee collaborative research has made large scale national audit and research both feasible and affordable</a:t>
            </a:r>
          </a:p>
        </p:txBody>
      </p:sp>
      <p:sp>
        <p:nvSpPr>
          <p:cNvPr id="4" name="Title 10"/>
          <p:cNvSpPr txBox="1">
            <a:spLocks/>
          </p:cNvSpPr>
          <p:nvPr/>
        </p:nvSpPr>
        <p:spPr>
          <a:xfrm>
            <a:off x="0" y="0"/>
            <a:ext cx="1798820" cy="6598800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cap="small" spc="2500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016820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8820" y="694781"/>
            <a:ext cx="9888355" cy="5057838"/>
          </a:xfrm>
        </p:spPr>
        <p:txBody>
          <a:bodyPr anchor="ctr">
            <a:normAutofit/>
          </a:bodyPr>
          <a:lstStyle/>
          <a:p>
            <a:pPr>
              <a:lnSpc>
                <a:spcPct val="200000"/>
              </a:lnSpc>
            </a:pPr>
            <a:r>
              <a:rPr lang="en-GB" dirty="0"/>
              <a:t>To assess adherence to ‘Follow-up after treatment for head and neck cancer: United Kingdom National Multidisciplinary Guidelines’ 2016</a:t>
            </a:r>
          </a:p>
          <a:p>
            <a:pPr>
              <a:lnSpc>
                <a:spcPct val="200000"/>
              </a:lnSpc>
            </a:pPr>
            <a:r>
              <a:rPr lang="en-GB" dirty="0"/>
              <a:t>To help us understand current practices, and the gaps and areas of need.  </a:t>
            </a:r>
          </a:p>
          <a:p>
            <a:pPr>
              <a:lnSpc>
                <a:spcPct val="200000"/>
              </a:lnSpc>
            </a:pPr>
            <a:r>
              <a:rPr lang="en-GB" dirty="0"/>
              <a:t>To examine follow-up practices for head and neck cancer patients in the UK, with the aim of establishing a research programme to improve current practice </a:t>
            </a:r>
          </a:p>
          <a:p>
            <a:pPr>
              <a:lnSpc>
                <a:spcPct val="200000"/>
              </a:lnSpc>
            </a:pPr>
            <a:r>
              <a:rPr lang="en-GB" dirty="0"/>
              <a:t>To develop trainee collaborative links in a cross specialty setting</a:t>
            </a:r>
          </a:p>
        </p:txBody>
      </p:sp>
      <p:sp>
        <p:nvSpPr>
          <p:cNvPr id="4" name="Title 10"/>
          <p:cNvSpPr txBox="1">
            <a:spLocks/>
          </p:cNvSpPr>
          <p:nvPr/>
        </p:nvSpPr>
        <p:spPr>
          <a:xfrm>
            <a:off x="0" y="0"/>
            <a:ext cx="1798820" cy="6598800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cap="small" spc="2500" dirty="0"/>
              <a:t>AIMS</a:t>
            </a:r>
          </a:p>
        </p:txBody>
      </p:sp>
    </p:spTree>
    <p:extLst>
      <p:ext uri="{BB962C8B-B14F-4D97-AF65-F5344CB8AC3E}">
        <p14:creationId xmlns:p14="http://schemas.microsoft.com/office/powerpoint/2010/main" val="993539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148" y="2354403"/>
            <a:ext cx="4738133" cy="4069405"/>
          </a:xfrm>
        </p:spPr>
        <p:txBody>
          <a:bodyPr anchor="t">
            <a:noAutofit/>
          </a:bodyPr>
          <a:lstStyle/>
          <a:p>
            <a:pPr lvl="0"/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Patients should be followed up to a </a:t>
            </a:r>
            <a:r>
              <a:rPr lang="en-US" sz="1600" b="1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minimum of five years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with a prolonged follow-up for selected patients. (G)</a:t>
            </a:r>
            <a:endParaRPr lang="en-GB" sz="1600" dirty="0">
              <a:latin typeface="Calibri" charset="0"/>
              <a:ea typeface="Calibri" charset="0"/>
              <a:cs typeface="Calibri" charset="0"/>
            </a:endParaRPr>
          </a:p>
          <a:p>
            <a:pPr lvl="0"/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Patients should be followed up at least </a:t>
            </a:r>
            <a:r>
              <a:rPr lang="en-US" sz="1600" b="1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two monthly 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in the first two years and </a:t>
            </a:r>
            <a:r>
              <a:rPr lang="en-US" sz="1600" b="1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three to six monthly 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in the subsequent years. (G)</a:t>
            </a:r>
            <a:endParaRPr lang="en-GB" sz="1600" dirty="0">
              <a:latin typeface="Calibri" charset="0"/>
              <a:ea typeface="Calibri" charset="0"/>
              <a:cs typeface="Calibri" charset="0"/>
            </a:endParaRPr>
          </a:p>
          <a:p>
            <a:pPr lvl="0"/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Patients should be seen in </a:t>
            </a:r>
            <a:r>
              <a:rPr lang="en-US" sz="1600" b="1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dedicated multidisciplinary head and neck oncology clinics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. (G)</a:t>
            </a:r>
            <a:endParaRPr lang="en-GB" sz="1600" dirty="0">
              <a:latin typeface="Calibri" charset="0"/>
              <a:ea typeface="Calibri" charset="0"/>
              <a:cs typeface="Calibri" charset="0"/>
            </a:endParaRPr>
          </a:p>
          <a:p>
            <a:pPr lvl="0"/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Patients should be followed up by </a:t>
            </a:r>
            <a:r>
              <a:rPr lang="en-US" sz="1600" b="1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dedicated multidisciplinary clinical teams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. (G)</a:t>
            </a:r>
            <a:endParaRPr lang="en-GB" sz="1600" dirty="0">
              <a:latin typeface="Calibri" charset="0"/>
              <a:ea typeface="Calibri" charset="0"/>
              <a:cs typeface="Calibri" charset="0"/>
            </a:endParaRPr>
          </a:p>
          <a:p>
            <a:pPr lvl="0"/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The multidisciplinary follow-up team should include </a:t>
            </a:r>
            <a:r>
              <a:rPr lang="en-US" sz="1600" b="1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CNS, SLT, dietitians and other allied health professionals 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in the role of key workers. (G)</a:t>
            </a:r>
            <a:endParaRPr lang="en-GB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8C3470-BDD1-524E-B655-AED6F5FF6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368" y="2354403"/>
            <a:ext cx="4754880" cy="3932285"/>
          </a:xfrm>
        </p:spPr>
        <p:txBody>
          <a:bodyPr anchor="t">
            <a:normAutofit fontScale="77500" lnSpcReduction="20000"/>
          </a:bodyPr>
          <a:lstStyle/>
          <a:p>
            <a:pPr lvl="0"/>
            <a:r>
              <a:rPr lang="en-US" dirty="0">
                <a:latin typeface="Calibri" charset="0"/>
                <a:ea typeface="Calibri" charset="0"/>
                <a:cs typeface="Calibri" charset="0"/>
              </a:rPr>
              <a:t>Clinical assessment should include adequate clinical examination </a:t>
            </a:r>
            <a:r>
              <a:rPr lang="en-US" b="1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including rigid or flexible </a:t>
            </a:r>
            <a:r>
              <a:rPr lang="en-US" b="1" dirty="0" err="1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nasopharyngolaryngoscopy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. (R)</a:t>
            </a:r>
            <a:endParaRPr lang="en-US" b="1" dirty="0">
              <a:solidFill>
                <a:schemeClr val="accent2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/>
            <a:r>
              <a:rPr lang="en-US" b="1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MRI and PET CT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should be used when recurrence is suspected. (R)</a:t>
            </a:r>
            <a:endParaRPr lang="en-GB" dirty="0">
              <a:latin typeface="Calibri" charset="0"/>
              <a:ea typeface="Calibri" charset="0"/>
              <a:cs typeface="Calibri" charset="0"/>
            </a:endParaRPr>
          </a:p>
          <a:p>
            <a:pPr lvl="0"/>
            <a:r>
              <a:rPr lang="en-US" b="1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Narrow band imaging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can be used in the follow-up in selected sites. (R)</a:t>
            </a:r>
            <a:endParaRPr lang="en-GB" dirty="0">
              <a:latin typeface="Calibri" charset="0"/>
              <a:ea typeface="Calibri" charset="0"/>
              <a:cs typeface="Calibri" charset="0"/>
            </a:endParaRPr>
          </a:p>
          <a:p>
            <a:pPr lvl="0"/>
            <a:r>
              <a:rPr lang="en-US" b="1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Second primary </a:t>
            </a:r>
            <a:r>
              <a:rPr lang="en-US" b="1" dirty="0" err="1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tumours</a:t>
            </a:r>
            <a:r>
              <a:rPr lang="en-US" b="1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should be part of rationale of follow-up and therefore adequate screening strategies should be used to detect them. (G)</a:t>
            </a:r>
            <a:endParaRPr lang="en-GB" dirty="0">
              <a:latin typeface="Calibri" charset="0"/>
              <a:ea typeface="Calibri" charset="0"/>
              <a:cs typeface="Calibri" charset="0"/>
            </a:endParaRPr>
          </a:p>
          <a:p>
            <a:pPr lvl="0"/>
            <a:r>
              <a:rPr lang="en-US" dirty="0">
                <a:latin typeface="Calibri" charset="0"/>
                <a:ea typeface="Calibri" charset="0"/>
                <a:cs typeface="Calibri" charset="0"/>
              </a:rPr>
              <a:t>Patients should be </a:t>
            </a:r>
            <a:r>
              <a:rPr lang="en-US" b="1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educated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with regard to the appearance and detection of recurrences. (G)</a:t>
            </a:r>
            <a:endParaRPr lang="en-GB" dirty="0">
              <a:latin typeface="Calibri" charset="0"/>
              <a:ea typeface="Calibri" charset="0"/>
              <a:cs typeface="Calibri" charset="0"/>
            </a:endParaRPr>
          </a:p>
          <a:p>
            <a:pPr lvl="0"/>
            <a:r>
              <a:rPr lang="en-US" dirty="0">
                <a:latin typeface="Calibri" charset="0"/>
                <a:ea typeface="Calibri" charset="0"/>
                <a:cs typeface="Calibri" charset="0"/>
              </a:rPr>
              <a:t>Patients with </a:t>
            </a:r>
            <a:r>
              <a:rPr lang="en-US" b="1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persistent pain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should be investigated to exclude recurrent disease. (R)</a:t>
            </a:r>
            <a:endParaRPr lang="en-GB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GB" dirty="0">
                <a:latin typeface="Calibri" charset="0"/>
                <a:ea typeface="Calibri" charset="0"/>
                <a:cs typeface="Calibri" charset="0"/>
              </a:rPr>
              <a:t>Patients should be offered support with </a:t>
            </a:r>
            <a:r>
              <a:rPr lang="en-GB" b="1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tobacco and alcohol cessation</a:t>
            </a:r>
            <a:r>
              <a:rPr lang="en-GB" dirty="0">
                <a:latin typeface="Calibri" charset="0"/>
                <a:ea typeface="Calibri" charset="0"/>
                <a:cs typeface="Calibri" charset="0"/>
              </a:rPr>
              <a:t> services. (R) </a:t>
            </a:r>
          </a:p>
          <a:p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Title 10"/>
          <p:cNvSpPr txBox="1">
            <a:spLocks/>
          </p:cNvSpPr>
          <p:nvPr/>
        </p:nvSpPr>
        <p:spPr>
          <a:xfrm>
            <a:off x="0" y="1528764"/>
            <a:ext cx="1798820" cy="5329236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cap="small" spc="2500" dirty="0"/>
              <a:t>STANDARDS</a:t>
            </a:r>
            <a:endParaRPr lang="en-GB" sz="8000" cap="small" spc="25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0C8B1A3-ABA2-5646-8457-536F84AEB2F1}"/>
              </a:ext>
            </a:extLst>
          </p:cNvPr>
          <p:cNvSpPr txBox="1">
            <a:spLocks/>
          </p:cNvSpPr>
          <p:nvPr/>
        </p:nvSpPr>
        <p:spPr>
          <a:xfrm>
            <a:off x="1798820" y="166255"/>
            <a:ext cx="9329428" cy="2019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58" y="488390"/>
            <a:ext cx="8472489" cy="11983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3047" y="166255"/>
            <a:ext cx="3210598" cy="19887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0009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8820" y="1027290"/>
            <a:ext cx="9329428" cy="4679030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GB" dirty="0">
                <a:solidFill>
                  <a:schemeClr val="accent2"/>
                </a:solidFill>
              </a:rPr>
              <a:t>2 week retrospective		</a:t>
            </a:r>
            <a:r>
              <a:rPr lang="en-GB" dirty="0">
                <a:solidFill>
                  <a:schemeClr val="accent2"/>
                </a:solidFill>
                <a:sym typeface="Wingdings" pitchFamily="2" charset="2"/>
              </a:rPr>
              <a:t></a:t>
            </a:r>
            <a:r>
              <a:rPr lang="en-GB" dirty="0">
                <a:solidFill>
                  <a:schemeClr val="accent2"/>
                </a:solidFill>
              </a:rPr>
              <a:t>	1</a:t>
            </a:r>
            <a:r>
              <a:rPr lang="en-GB" baseline="30000" dirty="0">
                <a:solidFill>
                  <a:schemeClr val="accent2"/>
                </a:solidFill>
              </a:rPr>
              <a:t>st</a:t>
            </a:r>
            <a:r>
              <a:rPr lang="en-GB" dirty="0">
                <a:solidFill>
                  <a:schemeClr val="accent2"/>
                </a:solidFill>
              </a:rPr>
              <a:t> to 14</a:t>
            </a:r>
            <a:r>
              <a:rPr lang="en-GB" baseline="30000" dirty="0">
                <a:solidFill>
                  <a:schemeClr val="accent2"/>
                </a:solidFill>
              </a:rPr>
              <a:t>th</a:t>
            </a:r>
            <a:r>
              <a:rPr lang="en-GB" dirty="0">
                <a:solidFill>
                  <a:schemeClr val="accent2"/>
                </a:solidFill>
              </a:rPr>
              <a:t> November 2017</a:t>
            </a:r>
          </a:p>
          <a:p>
            <a:pPr>
              <a:lnSpc>
                <a:spcPct val="200000"/>
              </a:lnSpc>
            </a:pPr>
            <a:r>
              <a:rPr lang="en-GB" dirty="0">
                <a:solidFill>
                  <a:schemeClr val="accent2"/>
                </a:solidFill>
              </a:rPr>
              <a:t>4 week prospective		</a:t>
            </a:r>
            <a:r>
              <a:rPr lang="en-GB" dirty="0">
                <a:solidFill>
                  <a:schemeClr val="accent2"/>
                </a:solidFill>
                <a:sym typeface="Wingdings" pitchFamily="2" charset="2"/>
              </a:rPr>
              <a:t>	</a:t>
            </a:r>
            <a:r>
              <a:rPr lang="en-GB" dirty="0">
                <a:solidFill>
                  <a:schemeClr val="accent2"/>
                </a:solidFill>
              </a:rPr>
              <a:t>16</a:t>
            </a:r>
            <a:r>
              <a:rPr lang="en-GB" baseline="30000" dirty="0">
                <a:solidFill>
                  <a:schemeClr val="accent2"/>
                </a:solidFill>
              </a:rPr>
              <a:t>th</a:t>
            </a:r>
            <a:r>
              <a:rPr lang="en-GB" dirty="0">
                <a:solidFill>
                  <a:schemeClr val="accent2"/>
                </a:solidFill>
              </a:rPr>
              <a:t> April to 11</a:t>
            </a:r>
            <a:r>
              <a:rPr lang="en-GB" baseline="30000" dirty="0">
                <a:solidFill>
                  <a:schemeClr val="accent2"/>
                </a:solidFill>
              </a:rPr>
              <a:t>th</a:t>
            </a:r>
            <a:r>
              <a:rPr lang="en-GB" dirty="0">
                <a:solidFill>
                  <a:schemeClr val="accent2"/>
                </a:solidFill>
              </a:rPr>
              <a:t> May 2018</a:t>
            </a:r>
          </a:p>
          <a:p>
            <a:pPr>
              <a:lnSpc>
                <a:spcPct val="200000"/>
              </a:lnSpc>
            </a:pPr>
            <a:r>
              <a:rPr lang="en-GB" dirty="0">
                <a:latin typeface="Rockwell" panose="02060603020205020403" pitchFamily="18" charset="77"/>
                <a:cs typeface="Arial Rounded MT Bold"/>
              </a:rPr>
              <a:t>Coordinated by a specialty-specific ‘Site Leads’ at each centre</a:t>
            </a:r>
          </a:p>
          <a:p>
            <a:pPr>
              <a:lnSpc>
                <a:spcPct val="200000"/>
              </a:lnSpc>
            </a:pPr>
            <a:r>
              <a:rPr lang="en-GB" dirty="0">
                <a:latin typeface="Rockwell" panose="02060603020205020403" pitchFamily="18" charset="77"/>
                <a:cs typeface="Arial Rounded MT Bold"/>
              </a:rPr>
              <a:t>Includes </a:t>
            </a:r>
            <a:r>
              <a:rPr lang="en-GB" b="1" dirty="0">
                <a:latin typeface="Rockwell" panose="02060603020205020403" pitchFamily="18" charset="77"/>
                <a:cs typeface="Arial Rounded MT Bold"/>
              </a:rPr>
              <a:t>ALL</a:t>
            </a:r>
            <a:r>
              <a:rPr lang="en-GB" dirty="0">
                <a:latin typeface="Rockwell" panose="02060603020205020403" pitchFamily="18" charset="77"/>
                <a:cs typeface="Arial Rounded MT Bold"/>
              </a:rPr>
              <a:t> consultations for the surveillance of treatment-complete head and neck cancer.  (Excluding primary thyroid malignancy)</a:t>
            </a:r>
          </a:p>
          <a:p>
            <a:pPr>
              <a:lnSpc>
                <a:spcPct val="200000"/>
              </a:lnSpc>
            </a:pPr>
            <a:r>
              <a:rPr lang="en-GB" dirty="0"/>
              <a:t>Audit clinic </a:t>
            </a:r>
            <a:r>
              <a:rPr lang="en-GB" dirty="0" err="1"/>
              <a:t>proforma</a:t>
            </a:r>
            <a:r>
              <a:rPr lang="en-GB" dirty="0"/>
              <a:t> used to replace written notes entry in prospective arm</a:t>
            </a:r>
          </a:p>
          <a:p>
            <a:pPr>
              <a:lnSpc>
                <a:spcPct val="200000"/>
              </a:lnSpc>
            </a:pPr>
            <a:r>
              <a:rPr lang="en-GB" dirty="0"/>
              <a:t>Anonymous data shared via secure on line data transfer strategy for analysis</a:t>
            </a:r>
          </a:p>
        </p:txBody>
      </p:sp>
      <p:sp>
        <p:nvSpPr>
          <p:cNvPr id="4" name="Title 10"/>
          <p:cNvSpPr txBox="1">
            <a:spLocks/>
          </p:cNvSpPr>
          <p:nvPr/>
        </p:nvSpPr>
        <p:spPr>
          <a:xfrm>
            <a:off x="0" y="0"/>
            <a:ext cx="1798820" cy="6597570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cap="small" spc="2500" dirty="0"/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4179711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269BB8-B39A-0F4C-9816-21DE047394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3655" y="0"/>
            <a:ext cx="4843819" cy="68579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E073DF-AD19-C84E-8A32-5E83C73DBA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555" y="0"/>
            <a:ext cx="4843819" cy="68579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itle 10">
            <a:extLst>
              <a:ext uri="{FF2B5EF4-FFF2-40B4-BE49-F238E27FC236}">
                <a16:creationId xmlns:a16="http://schemas.microsoft.com/office/drawing/2014/main" id="{19797C44-A8AC-5D4B-B7BE-971687CBA4D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798820" cy="6597570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cap="small" spc="2500" dirty="0"/>
              <a:t>PROFORMA</a:t>
            </a:r>
          </a:p>
        </p:txBody>
      </p:sp>
    </p:spTree>
    <p:extLst>
      <p:ext uri="{BB962C8B-B14F-4D97-AF65-F5344CB8AC3E}">
        <p14:creationId xmlns:p14="http://schemas.microsoft.com/office/powerpoint/2010/main" val="931002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8820" y="694781"/>
            <a:ext cx="9888355" cy="5057838"/>
          </a:xfrm>
        </p:spPr>
        <p:txBody>
          <a:bodyPr numCol="2" anchor="ctr">
            <a:normAutofit/>
          </a:bodyPr>
          <a:lstStyle/>
          <a:p>
            <a:pPr lvl="0"/>
            <a:r>
              <a:rPr lang="en-US" dirty="0"/>
              <a:t>Date of clinic</a:t>
            </a:r>
            <a:endParaRPr lang="en-GB" dirty="0"/>
          </a:p>
          <a:p>
            <a:pPr lvl="0"/>
            <a:r>
              <a:rPr lang="en-US" dirty="0"/>
              <a:t>Age</a:t>
            </a:r>
            <a:endParaRPr lang="en-GB" dirty="0"/>
          </a:p>
          <a:p>
            <a:pPr lvl="0"/>
            <a:r>
              <a:rPr lang="en-US" dirty="0"/>
              <a:t>Gender</a:t>
            </a:r>
            <a:endParaRPr lang="en-GB" dirty="0"/>
          </a:p>
          <a:p>
            <a:pPr lvl="0"/>
            <a:r>
              <a:rPr lang="en-US" dirty="0"/>
              <a:t>Smoking status</a:t>
            </a:r>
            <a:endParaRPr lang="en-GB" dirty="0"/>
          </a:p>
          <a:p>
            <a:pPr lvl="0"/>
            <a:r>
              <a:rPr lang="en-US" dirty="0"/>
              <a:t>Alcohol intake</a:t>
            </a:r>
            <a:endParaRPr lang="en-GB" dirty="0"/>
          </a:p>
          <a:p>
            <a:pPr lvl="0"/>
            <a:r>
              <a:rPr lang="en-US" dirty="0"/>
              <a:t>Type of cancer</a:t>
            </a:r>
            <a:endParaRPr lang="en-GB" dirty="0"/>
          </a:p>
          <a:p>
            <a:pPr lvl="0"/>
            <a:r>
              <a:rPr lang="en-US" dirty="0"/>
              <a:t>HPV status </a:t>
            </a:r>
            <a:endParaRPr lang="en-GB" dirty="0"/>
          </a:p>
          <a:p>
            <a:pPr lvl="0"/>
            <a:r>
              <a:rPr lang="en-US" dirty="0"/>
              <a:t>Date of diagnosis</a:t>
            </a:r>
            <a:endParaRPr lang="en-GB" dirty="0"/>
          </a:p>
          <a:p>
            <a:pPr lvl="0"/>
            <a:r>
              <a:rPr lang="en-US" dirty="0"/>
              <a:t>Date of completion of treatment</a:t>
            </a:r>
            <a:endParaRPr lang="en-GB" dirty="0"/>
          </a:p>
          <a:p>
            <a:pPr lvl="0"/>
            <a:r>
              <a:rPr lang="en-US" dirty="0"/>
              <a:t>Type of treatment received</a:t>
            </a:r>
            <a:endParaRPr lang="en-GB" dirty="0"/>
          </a:p>
          <a:p>
            <a:pPr lvl="0"/>
            <a:r>
              <a:rPr lang="en-US" dirty="0"/>
              <a:t>Grade of clinician </a:t>
            </a:r>
          </a:p>
          <a:p>
            <a:pPr lvl="0"/>
            <a:r>
              <a:rPr lang="en-US" dirty="0"/>
              <a:t>Type of clinic appointment</a:t>
            </a:r>
            <a:endParaRPr lang="en-GB" dirty="0"/>
          </a:p>
          <a:p>
            <a:pPr lvl="0"/>
            <a:r>
              <a:rPr lang="en-US" dirty="0"/>
              <a:t>Symptoms identified during consultation</a:t>
            </a:r>
            <a:endParaRPr lang="en-GB" dirty="0"/>
          </a:p>
          <a:p>
            <a:pPr lvl="0"/>
            <a:r>
              <a:rPr lang="en-US" dirty="0"/>
              <a:t>Methods of clinical examination</a:t>
            </a:r>
            <a:endParaRPr lang="en-GB" dirty="0"/>
          </a:p>
          <a:p>
            <a:pPr lvl="0"/>
            <a:r>
              <a:rPr lang="en-US" dirty="0"/>
              <a:t>Details of patient education</a:t>
            </a:r>
            <a:endParaRPr lang="en-GB" dirty="0"/>
          </a:p>
          <a:p>
            <a:pPr lvl="0"/>
            <a:r>
              <a:rPr lang="en-US" dirty="0"/>
              <a:t>Advice regarding smoking</a:t>
            </a:r>
            <a:endParaRPr lang="en-GB" dirty="0"/>
          </a:p>
          <a:p>
            <a:pPr lvl="0"/>
            <a:r>
              <a:rPr lang="en-US" dirty="0"/>
              <a:t>Other allied health professionals seen</a:t>
            </a:r>
            <a:endParaRPr lang="en-GB" dirty="0"/>
          </a:p>
          <a:p>
            <a:pPr lvl="0"/>
            <a:r>
              <a:rPr lang="en-US" dirty="0"/>
              <a:t>Suspicion of recurrence/metastasis/2</a:t>
            </a:r>
            <a:r>
              <a:rPr lang="en-US" baseline="30000" dirty="0"/>
              <a:t>nd</a:t>
            </a:r>
            <a:r>
              <a:rPr lang="en-US" dirty="0"/>
              <a:t> primary </a:t>
            </a:r>
            <a:endParaRPr lang="en-GB" dirty="0"/>
          </a:p>
          <a:p>
            <a:pPr lvl="0"/>
            <a:r>
              <a:rPr lang="en-US" dirty="0"/>
              <a:t>What investigations are initiated</a:t>
            </a:r>
            <a:endParaRPr lang="en-GB" dirty="0"/>
          </a:p>
          <a:p>
            <a:r>
              <a:rPr lang="en-US" dirty="0"/>
              <a:t>The follow up interval</a:t>
            </a:r>
          </a:p>
          <a:p>
            <a:r>
              <a:rPr lang="en-US" dirty="0"/>
              <a:t>Outcome of investigations</a:t>
            </a:r>
            <a:endParaRPr lang="en-GB" dirty="0"/>
          </a:p>
        </p:txBody>
      </p:sp>
      <p:sp>
        <p:nvSpPr>
          <p:cNvPr id="4" name="Title 10"/>
          <p:cNvSpPr txBox="1">
            <a:spLocks/>
          </p:cNvSpPr>
          <p:nvPr/>
        </p:nvSpPr>
        <p:spPr>
          <a:xfrm>
            <a:off x="0" y="0"/>
            <a:ext cx="1798820" cy="6598800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cap="small" spc="2500" dirty="0"/>
              <a:t>Data Shared</a:t>
            </a:r>
          </a:p>
        </p:txBody>
      </p:sp>
    </p:spTree>
    <p:extLst>
      <p:ext uri="{BB962C8B-B14F-4D97-AF65-F5344CB8AC3E}">
        <p14:creationId xmlns:p14="http://schemas.microsoft.com/office/powerpoint/2010/main" val="663774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111EA9-3006-0C48-874A-82C52125BCFC}"/>
              </a:ext>
            </a:extLst>
          </p:cNvPr>
          <p:cNvSpPr/>
          <p:nvPr/>
        </p:nvSpPr>
        <p:spPr>
          <a:xfrm>
            <a:off x="2209045" y="1221592"/>
            <a:ext cx="891920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28AC59-3EE1-784D-9952-DF895E2FB8B7}"/>
              </a:ext>
            </a:extLst>
          </p:cNvPr>
          <p:cNvSpPr/>
          <p:nvPr/>
        </p:nvSpPr>
        <p:spPr>
          <a:xfrm>
            <a:off x="2209045" y="5502303"/>
            <a:ext cx="891920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C064D3-3647-B943-9D76-B641FFDB3920}"/>
              </a:ext>
            </a:extLst>
          </p:cNvPr>
          <p:cNvSpPr/>
          <p:nvPr/>
        </p:nvSpPr>
        <p:spPr>
          <a:xfrm>
            <a:off x="2209045" y="1356161"/>
            <a:ext cx="8919202" cy="4092256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062" y="1027290"/>
            <a:ext cx="8342185" cy="4609582"/>
          </a:xfrm>
        </p:spPr>
        <p:txBody>
          <a:bodyPr anchor="ctr">
            <a:normAutofit/>
          </a:bodyPr>
          <a:lstStyle/>
          <a:p>
            <a:pPr>
              <a:lnSpc>
                <a:spcPct val="200000"/>
              </a:lnSpc>
            </a:pPr>
            <a:r>
              <a:rPr lang="en-GB" sz="2400" dirty="0"/>
              <a:t>Supporting information and documents at: 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GB" sz="2400" dirty="0">
                <a:solidFill>
                  <a:schemeClr val="accent2"/>
                </a:solidFill>
              </a:rPr>
              <a:t>www.entINTEGRATE.org </a:t>
            </a:r>
          </a:p>
          <a:p>
            <a:pPr>
              <a:lnSpc>
                <a:spcPct val="200000"/>
              </a:lnSpc>
            </a:pPr>
            <a:r>
              <a:rPr lang="en-GB" sz="2400" dirty="0"/>
              <a:t>Contact the steering committee at: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GB" sz="2400" dirty="0">
                <a:solidFill>
                  <a:schemeClr val="accent2"/>
                </a:solidFill>
              </a:rPr>
              <a:t>info@entintegrate.org </a:t>
            </a:r>
          </a:p>
        </p:txBody>
      </p:sp>
      <p:sp>
        <p:nvSpPr>
          <p:cNvPr id="4" name="Title 10"/>
          <p:cNvSpPr txBox="1">
            <a:spLocks/>
          </p:cNvSpPr>
          <p:nvPr/>
        </p:nvSpPr>
        <p:spPr>
          <a:xfrm>
            <a:off x="0" y="0"/>
            <a:ext cx="1798820" cy="6598800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cap="small" spc="2500" dirty="0"/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3962482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TECT model" id="{995EE1D4-A9B5-E847-9B4D-CE6E6D1942DA}" vid="{907B498E-352D-F041-A1BE-77269566BC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17288</TotalTime>
  <Words>495</Words>
  <Application>Microsoft Macintosh PowerPoint</Application>
  <PresentationFormat>Widescreen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 Rounded MT Bold</vt:lpstr>
      <vt:lpstr>Calibri</vt:lpstr>
      <vt:lpstr>Helvetica</vt:lpstr>
      <vt:lpstr>Rockwell</vt:lpstr>
      <vt:lpstr>Rockwell Condensed</vt:lpstr>
      <vt:lpstr>Rockwell Extra Bold</vt:lpstr>
      <vt:lpstr>Wingdings</vt:lpstr>
      <vt:lpstr>Wood Type</vt:lpstr>
      <vt:lpstr>The BAHNO  Head &amp; Neck Cancer Surveillance Audit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Hardman</dc:creator>
  <cp:lastModifiedBy>John Hardman</cp:lastModifiedBy>
  <cp:revision>113</cp:revision>
  <dcterms:created xsi:type="dcterms:W3CDTF">2017-07-23T07:08:28Z</dcterms:created>
  <dcterms:modified xsi:type="dcterms:W3CDTF">2018-02-25T21:53:12Z</dcterms:modified>
</cp:coreProperties>
</file>