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91" r:id="rId1"/>
  </p:sldMasterIdLst>
  <p:notesMasterIdLst>
    <p:notesMasterId r:id="rId14"/>
  </p:notesMasterIdLst>
  <p:handoutMasterIdLst>
    <p:handoutMasterId r:id="rId15"/>
  </p:handoutMasterIdLst>
  <p:sldIdLst>
    <p:sldId id="346" r:id="rId2"/>
    <p:sldId id="349" r:id="rId3"/>
    <p:sldId id="347" r:id="rId4"/>
    <p:sldId id="348" r:id="rId5"/>
    <p:sldId id="358" r:id="rId6"/>
    <p:sldId id="359" r:id="rId7"/>
    <p:sldId id="360" r:id="rId8"/>
    <p:sldId id="355" r:id="rId9"/>
    <p:sldId id="356" r:id="rId10"/>
    <p:sldId id="361" r:id="rId11"/>
    <p:sldId id="354" r:id="rId12"/>
    <p:sldId id="357" r:id="rId13"/>
  </p:sldIdLst>
  <p:sldSz cx="10693400" cy="7597775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522288" indent="-65088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1044575" indent="-130175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566863" indent="-195263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2089150" indent="-26035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46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0066CC"/>
    <a:srgbClr val="0066FF"/>
    <a:srgbClr val="003380"/>
    <a:srgbClr val="FFFF00"/>
    <a:srgbClr val="996633"/>
    <a:srgbClr val="00006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60" d="100"/>
          <a:sy n="60" d="100"/>
        </p:scale>
        <p:origin x="-2760" y="-1038"/>
      </p:cViewPr>
      <p:guideLst>
        <p:guide orient="horz" pos="2393"/>
        <p:guide pos="3368"/>
      </p:guideLst>
    </p:cSldViewPr>
  </p:slideViewPr>
  <p:outlineViewPr>
    <p:cViewPr>
      <p:scale>
        <a:sx n="33" d="100"/>
        <a:sy n="33" d="100"/>
      </p:scale>
      <p:origin x="0" y="117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C314F05-1A37-4E34-AB96-CCB9E9E624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1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4225" y="744538"/>
            <a:ext cx="52371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14875"/>
            <a:ext cx="4978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E676C95-4675-42C2-B338-E4EF148A0D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16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22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45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668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891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12627" algn="l" defTabSz="10450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5153" algn="l" defTabSz="10450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678" algn="l" defTabSz="10450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80204" algn="l" defTabSz="104505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760A9-18E4-419C-A9B4-8A2EBE7CE969}" type="slidenum">
              <a:rPr lang="en-GB" smtClean="0"/>
              <a:pPr/>
              <a:t>0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60236"/>
            <a:ext cx="9089390" cy="16285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305406"/>
            <a:ext cx="7485380" cy="1941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Clinical Leadership to Improve Health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66180" y="1278607"/>
            <a:ext cx="9433048" cy="5616575"/>
          </a:xfrm>
        </p:spPr>
        <p:txBody>
          <a:bodyPr/>
          <a:lstStyle>
            <a:lvl1pPr>
              <a:defRPr sz="2400" b="0">
                <a:latin typeface="Arial" pitchFamily="34" charset="0"/>
                <a:cs typeface="Arial" pitchFamily="34" charset="0"/>
              </a:defRPr>
            </a:lvl1pPr>
            <a:lvl2pPr marL="892175" indent="-369888">
              <a:buFont typeface="Symbol" pitchFamily="18" charset="2"/>
              <a:buChar char=""/>
              <a:defRPr sz="24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Clinical Leadership to Improve Health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F20F-662B-40E9-9CCD-39089D37D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Clinical Leadership to Improve Health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780038"/>
            <a:ext cx="9624060" cy="126629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127205"/>
            <a:ext cx="4722918" cy="4913228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127205"/>
            <a:ext cx="4722918" cy="4913228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726-1C19-4D88-B47F-52F8CD97E96C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83A-BB10-4E85-8A54-B7B90269A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3263" y="323850"/>
            <a:ext cx="96234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506" tIns="52252" rIns="104506" bIns="52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1782763"/>
            <a:ext cx="96234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506" tIns="52252" rIns="104506" bIns="52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42150"/>
            <a:ext cx="2495550" cy="404813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42150"/>
            <a:ext cx="3387725" cy="404813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ctr">
              <a:defRPr sz="1200" i="1">
                <a:solidFill>
                  <a:srgbClr val="0072C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Clinical Leadership to Improve Health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42150"/>
            <a:ext cx="2495550" cy="404813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96F081-AE11-49AB-A500-C9E767B0E9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2312" r="7704" b="18965"/>
          <a:stretch>
            <a:fillRect/>
          </a:stretch>
        </p:blipFill>
        <p:spPr bwMode="auto">
          <a:xfrm>
            <a:off x="7626687" y="270495"/>
            <a:ext cx="2647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252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505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757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9010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2603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2603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88" indent="-2603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891" indent="-261262" algn="l" defTabSz="10450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415" indent="-261262" algn="l" defTabSz="10450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941" indent="-261262" algn="l" defTabSz="10450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467" indent="-261262" algn="l" defTabSz="10450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26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051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576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101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627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153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78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0204" algn="l" defTabSz="10450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752475" y="2057400"/>
            <a:ext cx="9088438" cy="1628775"/>
          </a:xfrm>
        </p:spPr>
        <p:txBody>
          <a:bodyPr/>
          <a:lstStyle/>
          <a:p>
            <a:pPr eaLnBrk="1" hangingPunct="1"/>
            <a:r>
              <a:rPr lang="en-US" sz="3700" b="1" dirty="0" smtClean="0">
                <a:solidFill>
                  <a:srgbClr val="0072C6"/>
                </a:solidFill>
                <a:latin typeface="Ariel"/>
              </a:rPr>
              <a:t>Living With and Beyond </a:t>
            </a:r>
            <a:r>
              <a:rPr lang="en-US" sz="3700" b="1" smtClean="0">
                <a:solidFill>
                  <a:srgbClr val="0072C6"/>
                </a:solidFill>
                <a:latin typeface="Ariel"/>
              </a:rPr>
              <a:t>Cancer </a:t>
            </a:r>
            <a:endParaRPr lang="en-US" sz="3700" b="1" dirty="0" smtClean="0">
              <a:solidFill>
                <a:srgbClr val="0072C6"/>
              </a:solidFill>
              <a:latin typeface="Ariel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587500" y="3878263"/>
            <a:ext cx="7485063" cy="11874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Hannah Manton </a:t>
            </a:r>
          </a:p>
          <a:p>
            <a:pPr eaLnBrk="1" hangingPunct="1">
              <a:spcBef>
                <a:spcPct val="0"/>
              </a:spcBef>
            </a:pP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Manager (Somerset Wide)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341688" y="5540375"/>
            <a:ext cx="41767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06" tIns="52252" rIns="104506" bIns="52252">
            <a:spAutoFit/>
          </a:bodyPr>
          <a:lstStyle/>
          <a:p>
            <a:pPr algn="ctr"/>
            <a:r>
              <a:rPr lang="en-GB" sz="2700" dirty="0" smtClean="0">
                <a:solidFill>
                  <a:srgbClr val="0072C6"/>
                </a:solidFill>
                <a:cs typeface="Arial" pitchFamily="34" charset="0"/>
              </a:rPr>
              <a:t>27th JUNE 2018</a:t>
            </a:r>
            <a:endParaRPr lang="en-GB" sz="2700" dirty="0">
              <a:solidFill>
                <a:srgbClr val="0072C6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1494631"/>
            <a:ext cx="8796933" cy="544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5095031"/>
            <a:ext cx="3218706" cy="21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5017F46-1B4B-4F6B-BBDB-6A2CADB4BE0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306140" y="1134591"/>
            <a:ext cx="9864725" cy="76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06" tIns="52252" rIns="104506" bIns="52252">
            <a:spAutoFit/>
          </a:bodyPr>
          <a:lstStyle/>
          <a:p>
            <a:pPr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Colorectal Process Mapping Session (both YDH and MPH)</a:t>
            </a:r>
          </a:p>
          <a:p>
            <a:pPr lvl="1" indent="0"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Devise a strategy for generic and site specific Health &amp; Wellbeing Events and provision of a </a:t>
            </a:r>
            <a:r>
              <a:rPr lang="en-GB" sz="2200" b="0" dirty="0">
                <a:latin typeface="+mn-lt"/>
              </a:rPr>
              <a:t>well-being programme in Taunton </a:t>
            </a:r>
          </a:p>
          <a:p>
            <a:pPr lvl="1" indent="0">
              <a:tabLst>
                <a:tab pos="503238" algn="l"/>
              </a:tabLst>
            </a:pPr>
            <a:r>
              <a:rPr lang="en-GB" sz="2200" b="0" dirty="0">
                <a:latin typeface="+mn-lt"/>
              </a:rPr>
              <a:t>	 (Similar to SPRING in YDH)</a:t>
            </a:r>
          </a:p>
          <a:p>
            <a:pPr lvl="1" indent="0"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Current trajectories to be looked at for both YDH &amp; MPH </a:t>
            </a: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>
                <a:latin typeface="+mn-lt"/>
              </a:rPr>
              <a:t>S</a:t>
            </a:r>
            <a:r>
              <a:rPr lang="en-GB" sz="2200" b="0" dirty="0" smtClean="0">
                <a:latin typeface="+mn-lt"/>
              </a:rPr>
              <a:t>ustainable commissioning model for Somerset </a:t>
            </a: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Patient Focus Groups for Somerset</a:t>
            </a: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Somerset Wide B5 Project Support Role </a:t>
            </a:r>
          </a:p>
          <a:p>
            <a:pPr lvl="1" indent="0"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Treatment Summaries</a:t>
            </a:r>
          </a:p>
          <a:p>
            <a:pPr lvl="1" indent="0">
              <a:tabLst>
                <a:tab pos="503238" algn="l"/>
              </a:tabLst>
            </a:pPr>
            <a:endParaRPr lang="en-GB" sz="2200" b="0" dirty="0" smtClean="0">
              <a:latin typeface="+mn-lt"/>
            </a:endParaRP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200" b="0" dirty="0" smtClean="0">
                <a:latin typeface="+mn-lt"/>
              </a:rPr>
              <a:t>GP Roadshow Event (July 12</a:t>
            </a:r>
            <a:r>
              <a:rPr lang="en-GB" sz="2200" b="0" baseline="30000" dirty="0" smtClean="0">
                <a:latin typeface="+mn-lt"/>
              </a:rPr>
              <a:t>th</a:t>
            </a:r>
            <a:r>
              <a:rPr lang="en-GB" sz="2200" b="0" dirty="0" smtClean="0">
                <a:latin typeface="+mn-lt"/>
              </a:rPr>
              <a:t> Taunton)</a:t>
            </a: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4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2164" y="630535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n-lt"/>
              </a:rPr>
              <a:t>Snap shot of what is planned: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70495"/>
            <a:ext cx="4904484" cy="37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 bwMode="auto">
          <a:xfrm>
            <a:off x="3690516" y="3726879"/>
            <a:ext cx="6831856" cy="367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66580" y="2001589"/>
            <a:ext cx="6729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 b="0" dirty="0" smtClean="0">
                <a:latin typeface="+mn-lt"/>
              </a:rPr>
              <a:t>hannah.manton1@nhs.net</a:t>
            </a:r>
          </a:p>
          <a:p>
            <a:pPr marL="0" indent="0" algn="ctr">
              <a:buNone/>
            </a:pPr>
            <a:endParaRPr lang="en-GB" sz="3200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6223" y="2574751"/>
            <a:ext cx="2569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0" dirty="0" smtClean="0">
                <a:latin typeface="+mn-lt"/>
              </a:rPr>
              <a:t>07551 136800</a:t>
            </a:r>
            <a:endParaRPr lang="en-GB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6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" b="7713"/>
          <a:stretch/>
        </p:blipFill>
        <p:spPr bwMode="auto">
          <a:xfrm>
            <a:off x="7849896" y="5053678"/>
            <a:ext cx="2729499" cy="23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27" y="558527"/>
            <a:ext cx="9623425" cy="720080"/>
          </a:xfrm>
        </p:spPr>
        <p:txBody>
          <a:bodyPr/>
          <a:lstStyle/>
          <a:p>
            <a:pPr algn="l"/>
            <a:r>
              <a:rPr lang="en-GB" sz="3200" b="1" dirty="0" smtClean="0"/>
              <a:t>Introduction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78148" y="1494631"/>
            <a:ext cx="9433048" cy="1944216"/>
          </a:xfrm>
          <a:prstGeom prst="rect">
            <a:avLst/>
          </a:prstGeom>
        </p:spPr>
        <p:txBody>
          <a:bodyPr/>
          <a:lstStyle>
            <a:lvl1pPr marL="390525" indent="-390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08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3891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415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8941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41467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dirty="0" smtClean="0"/>
              <a:t>NHS since March 2017</a:t>
            </a:r>
          </a:p>
          <a:p>
            <a:r>
              <a:rPr lang="en-GB" sz="2800" b="0" dirty="0" smtClean="0"/>
              <a:t>Previously </a:t>
            </a:r>
            <a:r>
              <a:rPr lang="en-GB" sz="2800" b="0" dirty="0"/>
              <a:t>Project Manager at </a:t>
            </a:r>
            <a:r>
              <a:rPr lang="en-GB" sz="2800" b="0" dirty="0" smtClean="0"/>
              <a:t>Clarks shoes for </a:t>
            </a:r>
            <a:r>
              <a:rPr lang="en-GB" sz="2800" b="0" dirty="0"/>
              <a:t>8 years. </a:t>
            </a:r>
            <a:endParaRPr lang="en-GB" sz="2800" b="0" dirty="0" smtClean="0"/>
          </a:p>
          <a:p>
            <a:r>
              <a:rPr lang="en-GB" sz="2800" b="0" dirty="0" smtClean="0"/>
              <a:t>Living With and Beyond Cancer Project Manager  - 2</a:t>
            </a:r>
            <a:r>
              <a:rPr lang="en-GB" sz="2800" b="0" baseline="30000" dirty="0" smtClean="0"/>
              <a:t>nd</a:t>
            </a:r>
            <a:r>
              <a:rPr lang="en-GB" sz="2800" b="0" dirty="0" smtClean="0"/>
              <a:t> week in May 18</a:t>
            </a:r>
          </a:p>
          <a:p>
            <a:r>
              <a:rPr lang="en-GB" sz="2800" b="0" dirty="0" smtClean="0"/>
              <a:t>Work for the Somerset CCG – based at YDH, MPH and CCG at Wynford House Yeovil.</a:t>
            </a:r>
          </a:p>
          <a:p>
            <a:pPr marL="0" indent="0">
              <a:buNone/>
            </a:pPr>
            <a:endParaRPr lang="en-GB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820528" y="4422451"/>
            <a:ext cx="512435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GB" sz="4800" b="0" dirty="0"/>
          </a:p>
          <a:p>
            <a:pPr marL="0" indent="0" algn="ctr">
              <a:buNone/>
            </a:pPr>
            <a:r>
              <a:rPr lang="en-GB" sz="2800" b="0" dirty="0">
                <a:latin typeface="+mn-lt"/>
              </a:rPr>
              <a:t>Email: </a:t>
            </a:r>
            <a:r>
              <a:rPr lang="en-GB" sz="2800" b="0" dirty="0" smtClean="0">
                <a:latin typeface="+mn-lt"/>
              </a:rPr>
              <a:t>hannah.manton1@nhs.net</a:t>
            </a:r>
            <a:endParaRPr lang="en-GB" sz="2800" b="0" dirty="0">
              <a:latin typeface="+mn-lt"/>
            </a:endParaRPr>
          </a:p>
          <a:p>
            <a:pPr marL="0" indent="0" algn="ctr">
              <a:buNone/>
            </a:pPr>
            <a:r>
              <a:rPr lang="en-GB" sz="2800" b="0" dirty="0">
                <a:latin typeface="+mn-lt"/>
              </a:rPr>
              <a:t>Phone: 07551 136800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6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6180" y="1350664"/>
            <a:ext cx="9433048" cy="5616575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There are over 2.5 million people in England living with a diagnosis of Cancer. This number is likely to double to 4 million by 2030. </a:t>
            </a: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There is evidence to suggest that many living with and beyond cancer have unmet needs particularly at the end of treatment. Others are struggling with the consequences of treatment.</a:t>
            </a:r>
          </a:p>
          <a:p>
            <a:pPr marL="914400" lvl="2" indent="0">
              <a:buNone/>
            </a:pPr>
            <a:r>
              <a:rPr lang="en-GB" sz="2000" dirty="0"/>
              <a:t>• S</a:t>
            </a:r>
            <a:r>
              <a:rPr lang="en-GB" sz="2000" dirty="0" smtClean="0"/>
              <a:t>urvivors </a:t>
            </a:r>
            <a:r>
              <a:rPr lang="en-GB" sz="2000" dirty="0"/>
              <a:t>are 37% more likely to be unemployed </a:t>
            </a:r>
          </a:p>
          <a:p>
            <a:pPr marL="914400" lvl="2" indent="0">
              <a:buNone/>
            </a:pPr>
            <a:r>
              <a:rPr lang="en-GB" sz="2000" dirty="0"/>
              <a:t>• 22% suffer from loneliness </a:t>
            </a:r>
          </a:p>
          <a:p>
            <a:pPr marL="914400" lvl="2" indent="0">
              <a:buNone/>
            </a:pPr>
            <a:r>
              <a:rPr lang="en-GB" sz="2000" dirty="0"/>
              <a:t>• 30% of people reported 5 unmet needs a year after diagnosis </a:t>
            </a:r>
          </a:p>
          <a:p>
            <a:pPr marL="914400" lvl="2" indent="0">
              <a:buNone/>
            </a:pPr>
            <a:endParaRPr lang="en-GB" sz="2000" dirty="0" smtClean="0"/>
          </a:p>
          <a:p>
            <a:r>
              <a:rPr lang="en-GB" dirty="0" smtClean="0">
                <a:latin typeface="+mn-lt"/>
              </a:rPr>
              <a:t>Changes to the way that we support those living with and beyond cancer is a priority that we need to address in order to improve </a:t>
            </a:r>
            <a:r>
              <a:rPr lang="en-GB" dirty="0">
                <a:latin typeface="+mn-lt"/>
              </a:rPr>
              <a:t>the patient journey and quality of </a:t>
            </a:r>
            <a:r>
              <a:rPr lang="en-GB" dirty="0" smtClean="0">
                <a:latin typeface="+mn-lt"/>
              </a:rPr>
              <a:t>life.</a:t>
            </a:r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5017F46-1B4B-4F6B-BBDB-6A2CADB4BE0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66180" y="558527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Living with and Beyond Cancer – Why?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47036" y="558527"/>
            <a:ext cx="9623425" cy="59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smtClean="0"/>
              <a:t>Living with and Beyond Cancer – How?</a:t>
            </a:r>
            <a:endParaRPr lang="en-GB" sz="32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66180" y="1278607"/>
            <a:ext cx="9433048" cy="5616575"/>
          </a:xfrm>
          <a:prstGeom prst="rect">
            <a:avLst/>
          </a:prstGeom>
        </p:spPr>
        <p:txBody>
          <a:bodyPr/>
          <a:lstStyle>
            <a:lvl1pPr marL="390525" indent="-390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088" indent="-2603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3891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415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8941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41467" indent="-261262" algn="l" defTabSz="10450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smtClean="0"/>
              <a:t>By implementing a number of key initiatives (Recovery Package) we can start to make a difference:</a:t>
            </a:r>
          </a:p>
          <a:p>
            <a:endParaRPr lang="en-GB" sz="2400" b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45" y="2438293"/>
            <a:ext cx="4644517" cy="4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552573"/>
            <a:ext cx="2857555" cy="28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4172" y="1350615"/>
            <a:ext cx="96490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 smtClean="0">
                <a:latin typeface="+mn-lt"/>
              </a:rPr>
              <a:t>3 </a:t>
            </a:r>
            <a:r>
              <a:rPr lang="en-GB" sz="2400" b="0" dirty="0">
                <a:latin typeface="+mn-lt"/>
              </a:rPr>
              <a:t>cancer sites = Breast, </a:t>
            </a:r>
            <a:r>
              <a:rPr lang="en-GB" sz="2400" b="0" dirty="0" smtClean="0">
                <a:latin typeface="+mn-lt"/>
              </a:rPr>
              <a:t>Colorectal </a:t>
            </a:r>
            <a:r>
              <a:rPr lang="en-GB" sz="2400" b="0" dirty="0">
                <a:latin typeface="+mn-lt"/>
              </a:rPr>
              <a:t>&amp; </a:t>
            </a:r>
            <a:r>
              <a:rPr lang="en-GB" sz="2400" b="0" dirty="0" smtClean="0">
                <a:latin typeface="+mn-lt"/>
              </a:rPr>
              <a:t>Prostate</a:t>
            </a:r>
            <a:endParaRPr lang="en-GB" sz="2400" b="0" dirty="0">
              <a:latin typeface="+mn-lt"/>
            </a:endParaRPr>
          </a:p>
          <a:p>
            <a:endParaRPr lang="en-GB" sz="14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  2 x Structured </a:t>
            </a:r>
            <a:r>
              <a:rPr lang="en-GB" sz="2400" b="0" dirty="0">
                <a:latin typeface="+mn-lt"/>
              </a:rPr>
              <a:t>Holistic needs </a:t>
            </a:r>
            <a:r>
              <a:rPr lang="en-GB" sz="2400" b="0" dirty="0" smtClean="0">
                <a:latin typeface="+mn-lt"/>
              </a:rPr>
              <a:t>assessments</a:t>
            </a:r>
            <a:endParaRPr lang="en-GB" sz="2000" b="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b="0" i="1" dirty="0" smtClean="0">
                <a:latin typeface="+mn-lt"/>
              </a:rPr>
              <a:t>  31 </a:t>
            </a:r>
            <a:r>
              <a:rPr lang="en-GB" sz="2200" b="0" i="1" dirty="0">
                <a:latin typeface="+mn-lt"/>
              </a:rPr>
              <a:t>days post </a:t>
            </a:r>
            <a:r>
              <a:rPr lang="en-GB" sz="2200" b="0" i="1" dirty="0" smtClean="0">
                <a:latin typeface="+mn-lt"/>
              </a:rPr>
              <a:t>diagnosis.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b="0" i="1" dirty="0" smtClean="0">
                <a:latin typeface="+mn-lt"/>
              </a:rPr>
              <a:t>  Within </a:t>
            </a:r>
            <a:r>
              <a:rPr lang="en-GB" sz="2200" b="0" i="1" dirty="0">
                <a:latin typeface="+mn-lt"/>
              </a:rPr>
              <a:t>6 weeks of end of </a:t>
            </a:r>
            <a:r>
              <a:rPr lang="en-GB" sz="2200" b="0" i="1" dirty="0" smtClean="0">
                <a:latin typeface="+mn-lt"/>
              </a:rPr>
              <a:t>treatment</a:t>
            </a:r>
          </a:p>
          <a:p>
            <a:pPr marL="914400" lvl="2" indent="0"/>
            <a:endParaRPr lang="en-GB" sz="2200" b="0" dirty="0">
              <a:latin typeface="+mn-lt"/>
            </a:endParaRPr>
          </a:p>
          <a:p>
            <a:pPr marL="277812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Introduction of Cancer Support Workers</a:t>
            </a:r>
            <a:endParaRPr lang="en-GB" sz="2400" b="0" dirty="0">
              <a:latin typeface="+mn-lt"/>
            </a:endParaRPr>
          </a:p>
          <a:p>
            <a:pPr marL="457200" lvl="1" indent="0"/>
            <a:endParaRPr lang="en-GB" sz="24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  Treatment Summaries </a:t>
            </a:r>
          </a:p>
          <a:p>
            <a:pPr marL="392113" lvl="1" indent="0"/>
            <a:endParaRPr lang="en-GB" sz="24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  Patient </a:t>
            </a:r>
            <a:r>
              <a:rPr lang="en-GB" sz="2400" b="0" dirty="0">
                <a:latin typeface="+mn-lt"/>
              </a:rPr>
              <a:t>Education and Support Events </a:t>
            </a:r>
            <a:r>
              <a:rPr lang="en-GB" sz="2400" b="0" dirty="0" smtClean="0">
                <a:latin typeface="+mn-lt"/>
              </a:rPr>
              <a:t>(</a:t>
            </a:r>
            <a:r>
              <a:rPr lang="en-GB" sz="2400" b="0" dirty="0">
                <a:latin typeface="+mn-lt"/>
              </a:rPr>
              <a:t>Health and </a:t>
            </a:r>
            <a:endParaRPr lang="en-GB" sz="2400" b="0" dirty="0" smtClean="0">
              <a:latin typeface="+mn-lt"/>
            </a:endParaRPr>
          </a:p>
          <a:p>
            <a:pPr marL="392113" lvl="1" indent="0"/>
            <a:r>
              <a:rPr lang="en-GB" sz="2400" b="0" dirty="0" smtClean="0">
                <a:latin typeface="+mn-lt"/>
              </a:rPr>
              <a:t>Well-Being </a:t>
            </a:r>
            <a:r>
              <a:rPr lang="en-GB" sz="2400" b="0" dirty="0">
                <a:latin typeface="+mn-lt"/>
              </a:rPr>
              <a:t>Clinics</a:t>
            </a:r>
            <a:r>
              <a:rPr lang="en-GB" sz="2400" b="0" dirty="0" smtClean="0">
                <a:latin typeface="+mn-lt"/>
              </a:rPr>
              <a:t>)</a:t>
            </a:r>
          </a:p>
          <a:p>
            <a:pPr indent="-65088"/>
            <a:endParaRPr lang="en-GB" sz="24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  Advise </a:t>
            </a:r>
            <a:r>
              <a:rPr lang="en-GB" sz="2000" b="0" dirty="0" smtClean="0">
                <a:latin typeface="+mn-lt"/>
              </a:rPr>
              <a:t>&amp;</a:t>
            </a:r>
            <a:r>
              <a:rPr lang="en-GB" sz="2400" b="0" dirty="0" smtClean="0">
                <a:latin typeface="+mn-lt"/>
              </a:rPr>
              <a:t> support regarding </a:t>
            </a:r>
            <a:r>
              <a:rPr lang="en-GB" sz="2400" b="0" dirty="0">
                <a:latin typeface="+mn-lt"/>
              </a:rPr>
              <a:t>exercise schemes </a:t>
            </a:r>
            <a:endParaRPr lang="en-GB" sz="2400" b="0" dirty="0" smtClean="0">
              <a:latin typeface="+mn-lt"/>
            </a:endParaRPr>
          </a:p>
          <a:p>
            <a:pPr indent="-65088"/>
            <a:r>
              <a:rPr lang="en-GB" sz="2400" b="0" dirty="0">
                <a:latin typeface="+mn-lt"/>
              </a:rPr>
              <a:t> </a:t>
            </a:r>
            <a:r>
              <a:rPr lang="en-GB" sz="2400" b="0" dirty="0" smtClean="0">
                <a:latin typeface="+mn-lt"/>
              </a:rPr>
              <a:t>   that </a:t>
            </a:r>
            <a:r>
              <a:rPr lang="en-GB" sz="2400" b="0" dirty="0">
                <a:latin typeface="+mn-lt"/>
              </a:rPr>
              <a:t>support people to undertake activities </a:t>
            </a:r>
            <a:r>
              <a:rPr lang="en-GB" sz="2400" b="0" dirty="0" smtClean="0">
                <a:latin typeface="+mn-lt"/>
              </a:rPr>
              <a:t>and </a:t>
            </a:r>
            <a:r>
              <a:rPr lang="en-GB" sz="2400" b="0" dirty="0">
                <a:latin typeface="+mn-lt"/>
              </a:rPr>
              <a:t>exercise. </a:t>
            </a:r>
            <a:endParaRPr lang="en-GB" sz="2400" b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0" i="1" dirty="0" smtClean="0">
                <a:latin typeface="+mn-lt"/>
              </a:rPr>
              <a:t>SPRING in YDH</a:t>
            </a:r>
            <a:endParaRPr lang="en-GB" sz="2200" b="0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21" y="558527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Living With and Beyond Cancer – What?: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9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552573"/>
            <a:ext cx="2857555" cy="28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4172" y="1350615"/>
            <a:ext cx="96490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GP Cancer Care Review (CCR)</a:t>
            </a:r>
          </a:p>
          <a:p>
            <a:endParaRPr lang="en-GB" sz="2000" b="0" dirty="0" smtClean="0">
              <a:latin typeface="+mn-lt"/>
            </a:endParaRP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i="1" dirty="0" smtClean="0">
                <a:latin typeface="+mn-lt"/>
              </a:rPr>
              <a:t>Conversation carried out within 6 months of the cancer diagnosis</a:t>
            </a:r>
            <a:endParaRPr lang="en-GB" sz="2000" b="0" dirty="0" smtClean="0">
              <a:latin typeface="+mn-lt"/>
            </a:endParaRP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i="1" dirty="0" smtClean="0">
                <a:latin typeface="+mn-lt"/>
              </a:rPr>
              <a:t>Part </a:t>
            </a:r>
            <a:r>
              <a:rPr lang="en-GB" sz="2400" b="0" i="1" dirty="0">
                <a:latin typeface="+mn-lt"/>
              </a:rPr>
              <a:t>of the Recovery Package. </a:t>
            </a:r>
            <a:endParaRPr lang="en-GB" sz="2000" b="0" i="1" dirty="0" smtClean="0">
              <a:latin typeface="+mn-lt"/>
            </a:endParaRP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i="1" dirty="0" smtClean="0">
                <a:latin typeface="+mn-lt"/>
              </a:rPr>
              <a:t>There is thought to be a lack of clarity and guidance about what should be covered in the CCR</a:t>
            </a:r>
          </a:p>
          <a:p>
            <a:pPr marL="1387475" lvl="2" indent="-342900">
              <a:buFont typeface="Arial" panose="020B0604020202020204" pitchFamily="34" charset="0"/>
              <a:buChar char="•"/>
            </a:pPr>
            <a:r>
              <a:rPr lang="en-GB" sz="2400" b="0" i="1" dirty="0" smtClean="0">
                <a:latin typeface="+mn-lt"/>
              </a:rPr>
              <a:t>Looking to assist GP’s in conducting high quality CCR’s</a:t>
            </a:r>
            <a:r>
              <a:rPr lang="en-GB" sz="2400" i="1" dirty="0" smtClean="0"/>
              <a:t> </a:t>
            </a:r>
          </a:p>
          <a:p>
            <a:pPr marL="1387475" lvl="2" indent="-342900">
              <a:buFont typeface="Arial" panose="020B0604020202020204" pitchFamily="34" charset="0"/>
              <a:buChar char="•"/>
            </a:pPr>
            <a:r>
              <a:rPr lang="en-GB" sz="2400" b="0" i="1" dirty="0" smtClean="0">
                <a:latin typeface="+mn-lt"/>
              </a:rPr>
              <a:t>Ensure </a:t>
            </a:r>
            <a:r>
              <a:rPr lang="en-GB" sz="2400" b="0" i="1" dirty="0">
                <a:latin typeface="+mn-lt"/>
              </a:rPr>
              <a:t>CCRs include a care plan that is given to the </a:t>
            </a:r>
            <a:r>
              <a:rPr lang="en-GB" sz="2400" b="0" i="1" dirty="0" smtClean="0">
                <a:latin typeface="+mn-lt"/>
              </a:rPr>
              <a:t>patient</a:t>
            </a:r>
          </a:p>
          <a:p>
            <a:pPr marL="1387475" lvl="2" indent="-342900">
              <a:buFont typeface="Arial" panose="020B0604020202020204" pitchFamily="34" charset="0"/>
              <a:buChar char="•"/>
            </a:pPr>
            <a:endParaRPr lang="en-GB" sz="24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Implementation of Risk Stratified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smtClean="0">
              <a:latin typeface="+mn-lt"/>
            </a:endParaRPr>
          </a:p>
          <a:p>
            <a:pPr marL="1387475" lvl="2" indent="-342900">
              <a:buFont typeface="Arial" panose="020B0604020202020204" pitchFamily="34" charset="0"/>
              <a:buChar char="•"/>
            </a:pPr>
            <a:r>
              <a:rPr lang="en-GB" sz="2400" b="0" i="1" dirty="0" smtClean="0">
                <a:latin typeface="+mn-lt"/>
              </a:rPr>
              <a:t>By </a:t>
            </a:r>
            <a:r>
              <a:rPr lang="en-GB" sz="2400" b="0" i="1" dirty="0">
                <a:latin typeface="+mn-lt"/>
              </a:rPr>
              <a:t>end of </a:t>
            </a:r>
            <a:r>
              <a:rPr lang="en-GB" sz="2400" b="0" i="1" dirty="0" smtClean="0">
                <a:latin typeface="+mn-lt"/>
              </a:rPr>
              <a:t>Year </a:t>
            </a:r>
            <a:r>
              <a:rPr lang="en-GB" sz="2400" b="0" i="1" dirty="0">
                <a:latin typeface="+mn-lt"/>
              </a:rPr>
              <a:t>1 – Breast</a:t>
            </a:r>
          </a:p>
          <a:p>
            <a:pPr marL="1387475" lvl="2" indent="-342900">
              <a:buFont typeface="Arial" panose="020B0604020202020204" pitchFamily="34" charset="0"/>
              <a:buChar char="•"/>
            </a:pPr>
            <a:r>
              <a:rPr lang="en-GB" sz="2400" b="0" i="1" dirty="0">
                <a:latin typeface="+mn-lt"/>
              </a:rPr>
              <a:t>By end of </a:t>
            </a:r>
            <a:r>
              <a:rPr lang="en-GB" sz="2400" b="0" i="1" dirty="0" smtClean="0">
                <a:latin typeface="+mn-lt"/>
              </a:rPr>
              <a:t>Year </a:t>
            </a:r>
            <a:r>
              <a:rPr lang="en-GB" sz="2400" b="0" i="1" dirty="0">
                <a:latin typeface="+mn-lt"/>
              </a:rPr>
              <a:t>2 – Colorectal &amp; </a:t>
            </a:r>
            <a:r>
              <a:rPr lang="en-GB" sz="2400" b="0" i="1" dirty="0" smtClean="0">
                <a:latin typeface="+mn-lt"/>
              </a:rPr>
              <a:t>Prostate </a:t>
            </a:r>
            <a:endParaRPr lang="en-GB" sz="2400" b="0" i="1" dirty="0">
              <a:latin typeface="+mn-lt"/>
            </a:endParaRPr>
          </a:p>
          <a:p>
            <a:pPr marL="865188" lvl="1" indent="-342900">
              <a:buFont typeface="Arial" panose="020B0604020202020204" pitchFamily="34" charset="0"/>
              <a:buChar char="•"/>
            </a:pPr>
            <a:endParaRPr lang="en-GB" sz="2400" b="0" dirty="0">
              <a:latin typeface="+mn-lt"/>
            </a:endParaRPr>
          </a:p>
          <a:p>
            <a:r>
              <a:rPr lang="en-GB" sz="2400" b="0" dirty="0" smtClean="0">
                <a:latin typeface="+mn-lt"/>
              </a:rPr>
              <a:t> </a:t>
            </a:r>
            <a:endParaRPr lang="en-GB" sz="2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21" y="55852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Living With and Beyond Cancer – What</a:t>
            </a:r>
            <a:r>
              <a:rPr lang="en-GB" sz="3200" dirty="0" smtClean="0">
                <a:latin typeface="+mj-lt"/>
              </a:rPr>
              <a:t>?: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1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552573"/>
            <a:ext cx="2857555" cy="28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6F081-AE11-49AB-A500-C9E767B0E92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4172" y="1350615"/>
            <a:ext cx="96490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I will be looking to engage and work with a large number of people including 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CNS from each cancer site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Lead cancer nurses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Consultants and Surgeons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GP’s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Cancer Support Workers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Community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Somerset CCG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Macmillan</a:t>
            </a:r>
          </a:p>
          <a:p>
            <a:pPr marL="865188" lvl="1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latin typeface="+mn-lt"/>
              </a:rPr>
              <a:t>Other Organisations</a:t>
            </a:r>
          </a:p>
          <a:p>
            <a:pPr marL="1387475" lvl="2" indent="-342900">
              <a:buFont typeface="Arial" panose="020B0604020202020204" pitchFamily="34" charset="0"/>
              <a:buChar char="•"/>
            </a:pPr>
            <a:endParaRPr lang="en-GB" sz="2400" b="0" dirty="0">
              <a:latin typeface="+mn-lt"/>
            </a:endParaRPr>
          </a:p>
          <a:p>
            <a:pPr lvl="1" indent="0"/>
            <a:r>
              <a:rPr lang="en-GB" sz="2400" b="0" i="1" kern="0" dirty="0">
                <a:latin typeface="Calibri"/>
              </a:rPr>
              <a:t>I am </a:t>
            </a:r>
            <a:r>
              <a:rPr lang="en-GB" sz="2400" b="0" i="1" kern="0" dirty="0" smtClean="0">
                <a:latin typeface="Calibri"/>
              </a:rPr>
              <a:t>ultimately here to </a:t>
            </a:r>
            <a:r>
              <a:rPr lang="en-GB" sz="2400" b="0" i="1" kern="0" dirty="0">
                <a:latin typeface="Calibri"/>
              </a:rPr>
              <a:t>ensure we are able to achieve </a:t>
            </a:r>
            <a:r>
              <a:rPr lang="en-GB" sz="2400" b="0" i="1" kern="0" dirty="0" smtClean="0">
                <a:latin typeface="Calibri"/>
              </a:rPr>
              <a:t>an</a:t>
            </a:r>
          </a:p>
          <a:p>
            <a:pPr lvl="1" indent="0"/>
            <a:r>
              <a:rPr lang="en-GB" sz="2400" b="0" i="1" kern="0" dirty="0">
                <a:latin typeface="Calibri"/>
              </a:rPr>
              <a:t>e</a:t>
            </a:r>
            <a:r>
              <a:rPr lang="en-GB" sz="2400" b="0" i="1" kern="0" dirty="0" smtClean="0">
                <a:latin typeface="Calibri"/>
              </a:rPr>
              <a:t>quitable, sustainable and consistent service for people </a:t>
            </a:r>
          </a:p>
          <a:p>
            <a:pPr lvl="1" indent="0"/>
            <a:r>
              <a:rPr lang="en-GB" sz="2400" b="0" i="1" kern="0" dirty="0">
                <a:latin typeface="Calibri"/>
              </a:rPr>
              <a:t>l</a:t>
            </a:r>
            <a:r>
              <a:rPr lang="en-GB" sz="2400" b="0" i="1" kern="0" dirty="0" smtClean="0">
                <a:latin typeface="Calibri"/>
              </a:rPr>
              <a:t>iving with and beyond cancer </a:t>
            </a:r>
            <a:r>
              <a:rPr lang="en-GB" sz="2400" b="0" i="1" kern="0" dirty="0">
                <a:latin typeface="Calibri"/>
              </a:rPr>
              <a:t>across </a:t>
            </a:r>
            <a:r>
              <a:rPr lang="en-GB" sz="2400" b="0" i="1" kern="0" dirty="0" smtClean="0">
                <a:latin typeface="Calibri"/>
              </a:rPr>
              <a:t>Somerset </a:t>
            </a:r>
          </a:p>
          <a:p>
            <a:pPr lvl="1" indent="0"/>
            <a:endParaRPr lang="en-GB" sz="2400" b="0" dirty="0">
              <a:latin typeface="+mn-lt"/>
            </a:endParaRPr>
          </a:p>
          <a:p>
            <a:r>
              <a:rPr lang="en-GB" sz="2400" b="0" dirty="0" smtClean="0">
                <a:latin typeface="+mn-lt"/>
              </a:rPr>
              <a:t> </a:t>
            </a:r>
            <a:endParaRPr lang="en-GB" sz="2400" b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21" y="55852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Living With and Beyond Cancer – </a:t>
            </a:r>
            <a:r>
              <a:rPr lang="en-GB" sz="3200" dirty="0" smtClean="0">
                <a:latin typeface="+mj-lt"/>
              </a:rPr>
              <a:t>Who?: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8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50386" r="52119" b="4857"/>
          <a:stretch/>
        </p:blipFill>
        <p:spPr bwMode="auto">
          <a:xfrm>
            <a:off x="7722964" y="1206599"/>
            <a:ext cx="2698034" cy="204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5017F46-1B4B-4F6B-BBDB-6A2CADB4BE0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62495" y="918567"/>
            <a:ext cx="9864725" cy="60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06" tIns="52252" rIns="104506" bIns="52252">
            <a:spAutoFit/>
          </a:bodyPr>
          <a:lstStyle/>
          <a:p>
            <a:pPr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400" b="0" dirty="0"/>
              <a:t>I</a:t>
            </a:r>
            <a:r>
              <a:rPr lang="en-GB" sz="2400" b="0" dirty="0" smtClean="0"/>
              <a:t>nduction to the LWBC project (including</a:t>
            </a:r>
          </a:p>
          <a:p>
            <a:pPr lvl="1" indent="0">
              <a:tabLst>
                <a:tab pos="503238" algn="l"/>
              </a:tabLst>
            </a:pPr>
            <a:r>
              <a:rPr lang="en-GB" sz="2400" b="0" dirty="0"/>
              <a:t>	</a:t>
            </a:r>
            <a:r>
              <a:rPr lang="en-GB" sz="2400" b="0" dirty="0" smtClean="0"/>
              <a:t> attendance at workshops, SWAG meetings </a:t>
            </a:r>
            <a:r>
              <a:rPr lang="en-GB" sz="2400" b="0" dirty="0" err="1" smtClean="0"/>
              <a:t>etc</a:t>
            </a:r>
            <a:r>
              <a:rPr lang="en-GB" sz="2400" b="0" dirty="0" smtClean="0"/>
              <a:t>)</a:t>
            </a:r>
          </a:p>
          <a:p>
            <a:pPr lvl="1" indent="0"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400" b="0" dirty="0" smtClean="0"/>
              <a:t>Key stakeholder </a:t>
            </a:r>
            <a:r>
              <a:rPr lang="en-GB" sz="2400" b="0" dirty="0"/>
              <a:t>m</a:t>
            </a:r>
            <a:r>
              <a:rPr lang="en-GB" sz="2400" b="0" dirty="0" smtClean="0"/>
              <a:t>eetings </a:t>
            </a:r>
            <a:r>
              <a:rPr lang="en-GB" sz="2400" b="0" dirty="0"/>
              <a:t>s</a:t>
            </a:r>
            <a:r>
              <a:rPr lang="en-GB" sz="2400" b="0" dirty="0" smtClean="0"/>
              <a:t>tarted (MPH &amp; YDH) </a:t>
            </a:r>
          </a:p>
          <a:p>
            <a:pPr lvl="2" indent="0">
              <a:tabLst>
                <a:tab pos="503238" algn="l"/>
              </a:tabLst>
            </a:pPr>
            <a:r>
              <a:rPr lang="en-GB" sz="2400" b="0" dirty="0" smtClean="0"/>
              <a:t>including attendance at MDTs </a:t>
            </a:r>
          </a:p>
          <a:p>
            <a:pPr lvl="2" indent="0"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400" b="0" dirty="0" smtClean="0"/>
              <a:t>Project documentation devised (and completed </a:t>
            </a:r>
          </a:p>
          <a:p>
            <a:pPr lvl="2" indent="0">
              <a:tabLst>
                <a:tab pos="503238" algn="l"/>
              </a:tabLst>
            </a:pPr>
            <a:r>
              <a:rPr lang="en-GB" sz="2400" b="0" dirty="0" smtClean="0"/>
              <a:t>where already in place) including amalgamating data into Somerset wide tracker</a:t>
            </a:r>
          </a:p>
          <a:p>
            <a:pPr lvl="2" indent="0"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400" b="0" dirty="0" smtClean="0"/>
              <a:t>Process Mapping (As Is) in process for Urology at YDH</a:t>
            </a:r>
          </a:p>
          <a:p>
            <a:pPr lvl="1" indent="0">
              <a:tabLst>
                <a:tab pos="503238" algn="l"/>
              </a:tabLst>
            </a:pPr>
            <a:endParaRPr lang="en-GB" sz="2400" b="0" dirty="0" smtClean="0"/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r>
              <a:rPr lang="en-GB" sz="2400" b="0" dirty="0" smtClean="0"/>
              <a:t>Commissioning workshop attended and time for shadowing in place in order to understand commissioning models</a:t>
            </a:r>
          </a:p>
          <a:p>
            <a:pPr marL="1025526" lvl="1" indent="-503238">
              <a:buFont typeface="Arial" pitchFamily="34" charset="0"/>
              <a:buChar char="•"/>
              <a:tabLst>
                <a:tab pos="503238" algn="l"/>
              </a:tabLst>
            </a:pPr>
            <a:endParaRPr lang="en-GB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94172" y="621824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S</a:t>
            </a:r>
            <a:r>
              <a:rPr lang="en-GB" sz="3200" dirty="0" smtClean="0">
                <a:latin typeface="+mj-lt"/>
              </a:rPr>
              <a:t>o Far in Somerset: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4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33" y="1189915"/>
            <a:ext cx="4722918" cy="491322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>
                <a:latin typeface="+mj-lt"/>
              </a:rPr>
              <a:t>Draft SWAG Colorectal Risk Pathway</a:t>
            </a:r>
          </a:p>
          <a:p>
            <a:pPr marL="0" indent="0" algn="ctr">
              <a:buNone/>
            </a:pPr>
            <a:endParaRPr lang="en-GB" sz="600" b="1" dirty="0" smtClean="0">
              <a:latin typeface="+mj-lt"/>
            </a:endParaRPr>
          </a:p>
          <a:p>
            <a:r>
              <a:rPr lang="en-GB" i="1" dirty="0" smtClean="0">
                <a:latin typeface="+mj-lt"/>
              </a:rPr>
              <a:t>Based on Yeovil CRC pathway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134591"/>
            <a:ext cx="4722918" cy="491322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>
                <a:latin typeface="+mj-lt"/>
              </a:rPr>
              <a:t>Treatment Summary templates</a:t>
            </a:r>
          </a:p>
          <a:p>
            <a:pPr marL="0" indent="0" algn="ctr">
              <a:buNone/>
            </a:pPr>
            <a:endParaRPr lang="en-GB" sz="900" b="1" dirty="0" smtClean="0">
              <a:latin typeface="+mj-lt"/>
            </a:endParaRPr>
          </a:p>
          <a:p>
            <a:r>
              <a:rPr lang="en-GB" i="1" dirty="0" smtClean="0">
                <a:latin typeface="+mj-lt"/>
              </a:rPr>
              <a:t>Post-surgery</a:t>
            </a:r>
          </a:p>
          <a:p>
            <a:r>
              <a:rPr lang="en-GB" i="1" dirty="0" smtClean="0">
                <a:latin typeface="+mj-lt"/>
              </a:rPr>
              <a:t>Post-chemotherapy</a:t>
            </a:r>
          </a:p>
          <a:p>
            <a:r>
              <a:rPr lang="en-GB" i="1" dirty="0" smtClean="0">
                <a:latin typeface="+mj-lt"/>
              </a:rPr>
              <a:t>Post-radiotherapy</a:t>
            </a:r>
          </a:p>
          <a:p>
            <a:r>
              <a:rPr lang="en-GB" i="1" dirty="0" smtClean="0">
                <a:latin typeface="+mj-lt"/>
              </a:rPr>
              <a:t>Metastatic disease</a:t>
            </a:r>
            <a:endParaRPr lang="en-GB" i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4" y="3438847"/>
            <a:ext cx="3566456" cy="29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164" y="526455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So Far (Colorectal Specific)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29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2099</TotalTime>
  <Words>554</Words>
  <Application>Microsoft Office PowerPoint</Application>
  <PresentationFormat>Custom</PresentationFormat>
  <Paragraphs>129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 Presentation</vt:lpstr>
      <vt:lpstr>Living With and Beyond Cancer </vt:lpstr>
      <vt:lpstr>Introduction</vt:lpstr>
      <vt:lpstr>PowerPoint Presentation</vt:lpstr>
      <vt:lpstr>Living with and Beyond Cancer – 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(Arial 32 pt Bold)</dc:title>
  <dc:creator>Palfrey Kathy (Somerset CCG)</dc:creator>
  <cp:lastModifiedBy>Sahni, Asha</cp:lastModifiedBy>
  <cp:revision>43</cp:revision>
  <dcterms:created xsi:type="dcterms:W3CDTF">2017-08-14T15:25:56Z</dcterms:created>
  <dcterms:modified xsi:type="dcterms:W3CDTF">2018-06-28T11:55:19Z</dcterms:modified>
</cp:coreProperties>
</file>