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0" r:id="rId2"/>
    <p:sldId id="257" r:id="rId3"/>
    <p:sldId id="261" r:id="rId4"/>
    <p:sldId id="262" r:id="rId5"/>
    <p:sldId id="264" r:id="rId6"/>
    <p:sldId id="265"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8" autoAdjust="0"/>
  </p:normalViewPr>
  <p:slideViewPr>
    <p:cSldViewPr snapToGrid="0">
      <p:cViewPr>
        <p:scale>
          <a:sx n="108" d="100"/>
          <a:sy n="108" d="100"/>
        </p:scale>
        <p:origin x="-1698" y="-282"/>
      </p:cViewPr>
      <p:guideLst>
        <p:guide orient="horz" pos="2160"/>
        <p:guide pos="55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94EEA-CD6F-4330-B005-0A1E4FB13197}" type="datetimeFigureOut">
              <a:rPr lang="en-GB" smtClean="0"/>
              <a:t>28/02/2019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DE58A-B16A-4956-A1BB-3757C0A65B7D}" type="slidenum">
              <a:rPr lang="en-GB" smtClean="0"/>
              <a:t>‹#›</a:t>
            </a:fld>
            <a:endParaRPr lang="en-GB"/>
          </a:p>
        </p:txBody>
      </p:sp>
    </p:spTree>
    <p:extLst>
      <p:ext uri="{BB962C8B-B14F-4D97-AF65-F5344CB8AC3E}">
        <p14:creationId xmlns:p14="http://schemas.microsoft.com/office/powerpoint/2010/main" val="368162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10" y="1634711"/>
            <a:ext cx="3291847" cy="3035814"/>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95157" y="3902427"/>
            <a:ext cx="1897384" cy="1888240"/>
          </a:xfrm>
          <a:prstGeom prst="rect">
            <a:avLst/>
          </a:prstGeom>
        </p:spPr>
      </p:pic>
      <p:sp>
        <p:nvSpPr>
          <p:cNvPr id="15" name="Freeform 5"/>
          <p:cNvSpPr>
            <a:spLocks/>
          </p:cNvSpPr>
          <p:nvPr userDrawn="1"/>
        </p:nvSpPr>
        <p:spPr bwMode="auto">
          <a:xfrm>
            <a:off x="0" y="0"/>
            <a:ext cx="9144000" cy="3060700"/>
          </a:xfrm>
          <a:custGeom>
            <a:avLst/>
            <a:gdLst>
              <a:gd name="T0" fmla="*/ 9599 w 9599"/>
              <a:gd name="T1" fmla="*/ 3199 h 3199"/>
              <a:gd name="T2" fmla="*/ 9599 w 9599"/>
              <a:gd name="T3" fmla="*/ 3199 h 3199"/>
              <a:gd name="T4" fmla="*/ 9599 w 9599"/>
              <a:gd name="T5" fmla="*/ 0 h 3199"/>
              <a:gd name="T6" fmla="*/ 0 w 9599"/>
              <a:gd name="T7" fmla="*/ 0 h 3199"/>
              <a:gd name="T8" fmla="*/ 0 w 9599"/>
              <a:gd name="T9" fmla="*/ 1309 h 3199"/>
              <a:gd name="T10" fmla="*/ 7710 w 9599"/>
              <a:gd name="T11" fmla="*/ 1309 h 3199"/>
              <a:gd name="T12" fmla="*/ 9599 w 9599"/>
              <a:gd name="T13" fmla="*/ 3199 h 3199"/>
            </a:gdLst>
            <a:ahLst/>
            <a:cxnLst>
              <a:cxn ang="0">
                <a:pos x="T0" y="T1"/>
              </a:cxn>
              <a:cxn ang="0">
                <a:pos x="T2" y="T3"/>
              </a:cxn>
              <a:cxn ang="0">
                <a:pos x="T4" y="T5"/>
              </a:cxn>
              <a:cxn ang="0">
                <a:pos x="T6" y="T7"/>
              </a:cxn>
              <a:cxn ang="0">
                <a:pos x="T8" y="T9"/>
              </a:cxn>
              <a:cxn ang="0">
                <a:pos x="T10" y="T11"/>
              </a:cxn>
              <a:cxn ang="0">
                <a:pos x="T12" y="T13"/>
              </a:cxn>
            </a:cxnLst>
            <a:rect l="0" t="0" r="r" b="b"/>
            <a:pathLst>
              <a:path w="9599" h="3199">
                <a:moveTo>
                  <a:pt x="9599" y="3199"/>
                </a:moveTo>
                <a:lnTo>
                  <a:pt x="9599" y="3199"/>
                </a:lnTo>
                <a:lnTo>
                  <a:pt x="9599" y="0"/>
                </a:lnTo>
                <a:lnTo>
                  <a:pt x="0" y="0"/>
                </a:lnTo>
                <a:lnTo>
                  <a:pt x="0" y="1309"/>
                </a:lnTo>
                <a:lnTo>
                  <a:pt x="7710" y="1309"/>
                </a:lnTo>
                <a:cubicBezTo>
                  <a:pt x="9599" y="1309"/>
                  <a:pt x="9599" y="3199"/>
                  <a:pt x="9599" y="319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hasCustomPrompt="1"/>
          </p:nvPr>
        </p:nvSpPr>
        <p:spPr>
          <a:xfrm>
            <a:off x="719142" y="2058994"/>
            <a:ext cx="2752722" cy="775597"/>
          </a:xfrm>
        </p:spPr>
        <p:txBody>
          <a:bodyPr anchor="t" anchorCtr="0"/>
          <a:lstStyle>
            <a:lvl1pPr algn="l">
              <a:lnSpc>
                <a:spcPct val="84000"/>
              </a:lnSpc>
              <a:defRPr sz="3000">
                <a:solidFill>
                  <a:schemeClr val="bg1"/>
                </a:solidFill>
              </a:defRPr>
            </a:lvl1pPr>
          </a:lstStyle>
          <a:p>
            <a:r>
              <a:rPr lang="en-US" dirty="0"/>
              <a:t>Add title text</a:t>
            </a:r>
          </a:p>
        </p:txBody>
      </p:sp>
      <p:sp>
        <p:nvSpPr>
          <p:cNvPr id="3" name="Subtitle 2"/>
          <p:cNvSpPr>
            <a:spLocks noGrp="1"/>
          </p:cNvSpPr>
          <p:nvPr>
            <p:ph type="subTitle" idx="1" hasCustomPrompt="1"/>
          </p:nvPr>
        </p:nvSpPr>
        <p:spPr>
          <a:xfrm>
            <a:off x="719142" y="3337026"/>
            <a:ext cx="2754000" cy="261610"/>
          </a:xfrm>
        </p:spPr>
        <p:txBody>
          <a:bodyPr>
            <a:spAutoFit/>
          </a:bodyPr>
          <a:lstStyle>
            <a:lvl1pPr marL="0" indent="0" algn="l">
              <a:spcBef>
                <a:spcPts val="0"/>
              </a:spcBef>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text</a:t>
            </a:r>
          </a:p>
        </p:txBody>
      </p:sp>
      <p:pic>
        <p:nvPicPr>
          <p:cNvPr id="6" name="Picture 5"/>
          <p:cNvPicPr>
            <a:picLocks noChangeAspect="1"/>
          </p:cNvPicPr>
          <p:nvPr userDrawn="1"/>
        </p:nvPicPr>
        <p:blipFill>
          <a:blip r:embed="rId5"/>
          <a:stretch>
            <a:fillRect/>
          </a:stretch>
        </p:blipFill>
        <p:spPr>
          <a:xfrm>
            <a:off x="3657600" y="6400800"/>
            <a:ext cx="5486400" cy="457200"/>
          </a:xfrm>
          <a:prstGeom prst="rect">
            <a:avLst/>
          </a:prstGeom>
        </p:spPr>
      </p:pic>
      <p:sp>
        <p:nvSpPr>
          <p:cNvPr id="9" name="Text Placeholder 4"/>
          <p:cNvSpPr>
            <a:spLocks noGrp="1"/>
          </p:cNvSpPr>
          <p:nvPr>
            <p:ph type="body" sz="quarter" idx="10"/>
          </p:nvPr>
        </p:nvSpPr>
        <p:spPr>
          <a:xfrm>
            <a:off x="7095740" y="6515544"/>
            <a:ext cx="1599709" cy="223138"/>
          </a:xfrm>
        </p:spPr>
        <p:txBody>
          <a:bodyPr/>
          <a:lstStyle>
            <a:lvl1pPr algn="r">
              <a:defRPr>
                <a:solidFill>
                  <a:schemeClr val="bg1"/>
                </a:solidFill>
              </a:defRPr>
            </a:lvl1pPr>
          </a:lstStyle>
          <a:p>
            <a:endParaRPr lang="en-GB" dirty="0"/>
          </a:p>
        </p:txBody>
      </p:sp>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val="0"/>
              </a:ext>
            </a:extLst>
          </a:blip>
          <a:srcRect t="12499" b="27216"/>
          <a:stretch/>
        </p:blipFill>
        <p:spPr>
          <a:xfrm>
            <a:off x="4826977" y="52752"/>
            <a:ext cx="4317023" cy="1169377"/>
          </a:xfrm>
          <a:prstGeom prst="rect">
            <a:avLst/>
          </a:prstGeom>
        </p:spPr>
      </p:pic>
    </p:spTree>
    <p:extLst>
      <p:ext uri="{BB962C8B-B14F-4D97-AF65-F5344CB8AC3E}">
        <p14:creationId xmlns:p14="http://schemas.microsoft.com/office/powerpoint/2010/main" val="121743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014542" y="2192344"/>
            <a:ext cx="2752722" cy="775597"/>
          </a:xfrm>
        </p:spPr>
        <p:txBody>
          <a:bodyPr anchor="t" anchorCtr="0"/>
          <a:lstStyle>
            <a:lvl1pPr algn="l">
              <a:lnSpc>
                <a:spcPct val="84000"/>
              </a:lnSpc>
              <a:defRPr sz="3000">
                <a:solidFill>
                  <a:schemeClr val="bg1"/>
                </a:solidFill>
              </a:defRPr>
            </a:lvl1pPr>
          </a:lstStyle>
          <a:p>
            <a:r>
              <a:rPr lang="en-US" dirty="0"/>
              <a:t>Add title text</a:t>
            </a:r>
          </a:p>
        </p:txBody>
      </p:sp>
      <p:sp>
        <p:nvSpPr>
          <p:cNvPr id="3" name="Subtitle 2"/>
          <p:cNvSpPr>
            <a:spLocks noGrp="1"/>
          </p:cNvSpPr>
          <p:nvPr>
            <p:ph type="subTitle" idx="1" hasCustomPrompt="1"/>
          </p:nvPr>
        </p:nvSpPr>
        <p:spPr>
          <a:xfrm>
            <a:off x="2014542" y="3470376"/>
            <a:ext cx="2754000" cy="261610"/>
          </a:xfrm>
        </p:spPr>
        <p:txBody>
          <a:bodyPr>
            <a:spAutoFit/>
          </a:bodyPr>
          <a:lstStyle>
            <a:lvl1pPr marL="0" indent="0" algn="l">
              <a:spcBef>
                <a:spcPts val="0"/>
              </a:spcBef>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text</a:t>
            </a:r>
          </a:p>
        </p:txBody>
      </p:sp>
      <p:pic>
        <p:nvPicPr>
          <p:cNvPr id="7" name="Picture 6"/>
          <p:cNvPicPr>
            <a:picLocks noChangeAspect="1"/>
          </p:cNvPicPr>
          <p:nvPr userDrawn="1"/>
        </p:nvPicPr>
        <p:blipFill>
          <a:blip r:embed="rId3"/>
          <a:stretch>
            <a:fillRect/>
          </a:stretch>
        </p:blipFill>
        <p:spPr>
          <a:xfrm>
            <a:off x="3657600" y="6400800"/>
            <a:ext cx="5486400" cy="457200"/>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t="12499" b="27216"/>
          <a:stretch/>
        </p:blipFill>
        <p:spPr>
          <a:xfrm>
            <a:off x="4826977" y="0"/>
            <a:ext cx="4317023" cy="1169377"/>
          </a:xfrm>
          <a:prstGeom prst="rect">
            <a:avLst/>
          </a:prstGeom>
        </p:spPr>
      </p:pic>
    </p:spTree>
    <p:extLst>
      <p:ext uri="{BB962C8B-B14F-4D97-AF65-F5344CB8AC3E}">
        <p14:creationId xmlns:p14="http://schemas.microsoft.com/office/powerpoint/2010/main" val="376060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ith Intr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60F06-94AC-4078-B043-B8F1043EEABC}" type="datetime1">
              <a:rPr lang="en-GB" smtClean="0"/>
              <a:t>28/02/2019</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9" name="Text Placeholder 8"/>
          <p:cNvSpPr>
            <a:spLocks noGrp="1"/>
          </p:cNvSpPr>
          <p:nvPr>
            <p:ph type="body" sz="quarter" idx="13" hasCustomPrompt="1"/>
          </p:nvPr>
        </p:nvSpPr>
        <p:spPr>
          <a:xfrm>
            <a:off x="792000" y="1864075"/>
            <a:ext cx="7560000" cy="261610"/>
          </a:xfrm>
        </p:spPr>
        <p:txBody>
          <a:bodyPr>
            <a:spAutoFit/>
          </a:bodyPr>
          <a:lstStyle>
            <a:lvl1pPr>
              <a:spcBef>
                <a:spcPts val="0"/>
              </a:spcBef>
              <a:defRPr sz="1700">
                <a:solidFill>
                  <a:schemeClr val="accent1"/>
                </a:solidFill>
              </a:defRPr>
            </a:lvl1pPr>
            <a:lvl2pPr marL="0" indent="0">
              <a:buNone/>
              <a:defRPr/>
            </a:lvl2pPr>
          </a:lstStyle>
          <a:p>
            <a:pPr lvl="0"/>
            <a:r>
              <a:rPr lang="en-US" dirty="0"/>
              <a:t>Add intro copy here</a:t>
            </a:r>
          </a:p>
        </p:txBody>
      </p:sp>
      <p:sp>
        <p:nvSpPr>
          <p:cNvPr id="7" name="Title 6"/>
          <p:cNvSpPr>
            <a:spLocks noGrp="1"/>
          </p:cNvSpPr>
          <p:nvPr>
            <p:ph type="title" hasCustomPrompt="1"/>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2312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3" name="Content Placeholder 2"/>
          <p:cNvSpPr>
            <a:spLocks noGrp="1"/>
          </p:cNvSpPr>
          <p:nvPr>
            <p:ph idx="1"/>
          </p:nvPr>
        </p:nvSpPr>
        <p:spPr>
          <a:xfrm>
            <a:off x="792000" y="2394000"/>
            <a:ext cx="756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7E5883C-F27E-4F86-BF20-6692B6AC78C7}" type="datetime1">
              <a:rPr lang="en-GB" smtClean="0"/>
              <a:t>28/02/2019</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7" name="Title 6"/>
          <p:cNvSpPr>
            <a:spLocks noGrp="1"/>
          </p:cNvSpPr>
          <p:nvPr>
            <p:ph type="title" hasCustomPrompt="1"/>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6263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with Intr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2" name="Title 1"/>
          <p:cNvSpPr>
            <a:spLocks noGrp="1"/>
          </p:cNvSpPr>
          <p:nvPr>
            <p:ph type="title" hasCustomPrompt="1"/>
          </p:nvPr>
        </p:nvSpPr>
        <p:spPr>
          <a:xfrm>
            <a:off x="792000" y="1264947"/>
            <a:ext cx="7560000" cy="332399"/>
          </a:xfrm>
        </p:spPr>
        <p:txBody>
          <a:bodyPr/>
          <a:lstStyle/>
          <a:p>
            <a:r>
              <a:rPr lang="en-US" dirty="0"/>
              <a:t>Click to edit master title style</a:t>
            </a:r>
          </a:p>
        </p:txBody>
      </p:sp>
      <p:sp>
        <p:nvSpPr>
          <p:cNvPr id="3" name="Content Placeholder 2"/>
          <p:cNvSpPr>
            <a:spLocks noGrp="1"/>
          </p:cNvSpPr>
          <p:nvPr>
            <p:ph idx="1"/>
          </p:nvPr>
        </p:nvSpPr>
        <p:spPr>
          <a:xfrm>
            <a:off x="792000" y="2676527"/>
            <a:ext cx="3600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565EB2-5ECA-456F-AD23-AFDB4537AECE}" type="datetime1">
              <a:rPr lang="en-GB" smtClean="0"/>
              <a:t>28/02/2019</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dirty="0"/>
          </a:p>
        </p:txBody>
      </p:sp>
      <p:sp>
        <p:nvSpPr>
          <p:cNvPr id="9" name="Text Placeholder 8"/>
          <p:cNvSpPr>
            <a:spLocks noGrp="1"/>
          </p:cNvSpPr>
          <p:nvPr>
            <p:ph type="body" sz="quarter" idx="13" hasCustomPrompt="1"/>
          </p:nvPr>
        </p:nvSpPr>
        <p:spPr>
          <a:xfrm>
            <a:off x="792000" y="1864075"/>
            <a:ext cx="7560000" cy="261610"/>
          </a:xfrm>
        </p:spPr>
        <p:txBody>
          <a:bodyPr>
            <a:spAutoFit/>
          </a:bodyPr>
          <a:lstStyle>
            <a:lvl1pPr>
              <a:spcBef>
                <a:spcPts val="0"/>
              </a:spcBef>
              <a:defRPr sz="1700">
                <a:solidFill>
                  <a:schemeClr val="accent1"/>
                </a:solidFill>
              </a:defRPr>
            </a:lvl1pPr>
            <a:lvl2pPr marL="0" indent="0">
              <a:buNone/>
              <a:defRPr/>
            </a:lvl2pPr>
          </a:lstStyle>
          <a:p>
            <a:pPr lvl="0"/>
            <a:r>
              <a:rPr lang="en-US" dirty="0"/>
              <a:t>Add intro copy here</a:t>
            </a:r>
          </a:p>
        </p:txBody>
      </p:sp>
      <p:sp>
        <p:nvSpPr>
          <p:cNvPr id="8" name="Content Placeholder 7"/>
          <p:cNvSpPr>
            <a:spLocks noGrp="1"/>
          </p:cNvSpPr>
          <p:nvPr>
            <p:ph sz="quarter" idx="14"/>
          </p:nvPr>
        </p:nvSpPr>
        <p:spPr>
          <a:xfrm>
            <a:off x="4752000" y="2676527"/>
            <a:ext cx="3600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3022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2" name="Title 1"/>
          <p:cNvSpPr>
            <a:spLocks noGrp="1"/>
          </p:cNvSpPr>
          <p:nvPr>
            <p:ph type="title" hasCustomPrompt="1"/>
          </p:nvPr>
        </p:nvSpPr>
        <p:spPr>
          <a:xfrm>
            <a:off x="792000" y="1264947"/>
            <a:ext cx="7560000" cy="332399"/>
          </a:xfrm>
        </p:spPr>
        <p:txBody>
          <a:bodyPr/>
          <a:lstStyle/>
          <a:p>
            <a:r>
              <a:rPr lang="en-US" dirty="0"/>
              <a:t>Click to edit master title style</a:t>
            </a:r>
          </a:p>
        </p:txBody>
      </p:sp>
      <p:sp>
        <p:nvSpPr>
          <p:cNvPr id="3" name="Content Placeholder 2"/>
          <p:cNvSpPr>
            <a:spLocks noGrp="1"/>
          </p:cNvSpPr>
          <p:nvPr>
            <p:ph idx="1"/>
          </p:nvPr>
        </p:nvSpPr>
        <p:spPr>
          <a:xfrm>
            <a:off x="792000" y="2394000"/>
            <a:ext cx="360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9E2D36-BE7E-48F9-A1F6-1EDAAEF213B8}" type="datetime1">
              <a:rPr lang="en-GB" smtClean="0"/>
              <a:t>28/02/2019</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8" name="Content Placeholder 7"/>
          <p:cNvSpPr>
            <a:spLocks noGrp="1"/>
          </p:cNvSpPr>
          <p:nvPr>
            <p:ph sz="quarter" idx="14"/>
          </p:nvPr>
        </p:nvSpPr>
        <p:spPr>
          <a:xfrm>
            <a:off x="4752000" y="2394000"/>
            <a:ext cx="360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732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5CC67D7-E322-4939-BDCD-829F7D69640C}" type="datetime1">
              <a:rPr lang="en-GB" smtClean="0"/>
              <a:t>28/02/2019</a:t>
            </a:fld>
            <a:endParaRPr lang="en-GB"/>
          </a:p>
        </p:txBody>
      </p:sp>
      <p:sp>
        <p:nvSpPr>
          <p:cNvPr id="4" name="Footer Placeholder 3"/>
          <p:cNvSpPr>
            <a:spLocks noGrp="1"/>
          </p:cNvSpPr>
          <p:nvPr>
            <p:ph type="ftr" sz="quarter" idx="11"/>
          </p:nvPr>
        </p:nvSpPr>
        <p:spPr/>
        <p:txBody>
          <a:bodyPr/>
          <a:lstStyle/>
          <a:p>
            <a:r>
              <a:rPr lang="en-GB"/>
              <a:t>Use Header &amp; Footer to insert title here</a:t>
            </a:r>
          </a:p>
        </p:txBody>
      </p:sp>
      <p:sp>
        <p:nvSpPr>
          <p:cNvPr id="5" name="Slide Number Placeholder 4"/>
          <p:cNvSpPr>
            <a:spLocks noGrp="1"/>
          </p:cNvSpPr>
          <p:nvPr>
            <p:ph type="sldNum" sz="quarter" idx="12"/>
          </p:nvPr>
        </p:nvSpPr>
        <p:spPr/>
        <p:txBody>
          <a:bodyPr/>
          <a:lstStyle/>
          <a:p>
            <a:fld id="{FE7BF506-92DF-494B-8E4C-F6328687F76C}" type="slidenum">
              <a:rPr lang="en-GB" smtClean="0"/>
              <a:t>‹#›</a:t>
            </a:fld>
            <a:endParaRPr lang="en-GB"/>
          </a:p>
        </p:txBody>
      </p:sp>
    </p:spTree>
    <p:extLst>
      <p:ext uri="{BB962C8B-B14F-4D97-AF65-F5344CB8AC3E}">
        <p14:creationId xmlns:p14="http://schemas.microsoft.com/office/powerpoint/2010/main" val="166204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2" name="Date Placeholder 1"/>
          <p:cNvSpPr>
            <a:spLocks noGrp="1"/>
          </p:cNvSpPr>
          <p:nvPr>
            <p:ph type="dt" sz="half" idx="10"/>
          </p:nvPr>
        </p:nvSpPr>
        <p:spPr/>
        <p:txBody>
          <a:bodyPr/>
          <a:lstStyle/>
          <a:p>
            <a:fld id="{061D7D6E-A399-44B6-8E46-6FD9E8701BEF}" type="datetime1">
              <a:rPr lang="en-GB" smtClean="0"/>
              <a:t>28/02/2019</a:t>
            </a:fld>
            <a:endParaRPr lang="en-GB"/>
          </a:p>
        </p:txBody>
      </p:sp>
      <p:sp>
        <p:nvSpPr>
          <p:cNvPr id="3" name="Footer Placeholder 2"/>
          <p:cNvSpPr>
            <a:spLocks noGrp="1"/>
          </p:cNvSpPr>
          <p:nvPr>
            <p:ph type="ftr" sz="quarter" idx="11"/>
          </p:nvPr>
        </p:nvSpPr>
        <p:spPr/>
        <p:txBody>
          <a:bodyPr/>
          <a:lstStyle/>
          <a:p>
            <a:r>
              <a:rPr lang="en-GB"/>
              <a:t>Use Header &amp; Footer to insert title here</a:t>
            </a:r>
          </a:p>
        </p:txBody>
      </p:sp>
      <p:sp>
        <p:nvSpPr>
          <p:cNvPr id="4" name="Slide Number Placeholder 3"/>
          <p:cNvSpPr>
            <a:spLocks noGrp="1"/>
          </p:cNvSpPr>
          <p:nvPr>
            <p:ph type="sldNum" sz="quarter" idx="12"/>
          </p:nvPr>
        </p:nvSpPr>
        <p:spPr/>
        <p:txBody>
          <a:bodyPr/>
          <a:lstStyle/>
          <a:p>
            <a:fld id="{FE7BF506-92DF-494B-8E4C-F6328687F76C}" type="slidenum">
              <a:rPr lang="en-GB" smtClean="0"/>
              <a:t>‹#›</a:t>
            </a:fld>
            <a:endParaRPr lang="en-GB"/>
          </a:p>
        </p:txBody>
      </p:sp>
    </p:spTree>
    <p:extLst>
      <p:ext uri="{BB962C8B-B14F-4D97-AF65-F5344CB8AC3E}">
        <p14:creationId xmlns:p14="http://schemas.microsoft.com/office/powerpoint/2010/main" val="96127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1264947"/>
            <a:ext cx="7560000" cy="332399"/>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792000" y="2676527"/>
            <a:ext cx="7560000" cy="3600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2000" y="6467608"/>
            <a:ext cx="2257200" cy="161583"/>
          </a:xfrm>
          <a:prstGeom prst="rect">
            <a:avLst/>
          </a:prstGeom>
        </p:spPr>
        <p:txBody>
          <a:bodyPr vert="horz" wrap="square" lIns="0" tIns="0" rIns="0" bIns="0" rtlCol="0" anchor="ctr">
            <a:spAutoFit/>
          </a:bodyPr>
          <a:lstStyle>
            <a:lvl1pPr algn="l">
              <a:defRPr sz="1050">
                <a:solidFill>
                  <a:schemeClr val="accent1"/>
                </a:solidFill>
              </a:defRPr>
            </a:lvl1pPr>
          </a:lstStyle>
          <a:p>
            <a:fld id="{D0C6A39E-E1FE-4E63-BE34-9393543A9356}" type="datetime1">
              <a:rPr lang="en-GB" smtClean="0"/>
              <a:t>28/02/2019</a:t>
            </a:fld>
            <a:endParaRPr lang="en-GB" dirty="0"/>
          </a:p>
        </p:txBody>
      </p:sp>
      <p:sp>
        <p:nvSpPr>
          <p:cNvPr id="5" name="Footer Placeholder 4"/>
          <p:cNvSpPr>
            <a:spLocks noGrp="1"/>
          </p:cNvSpPr>
          <p:nvPr>
            <p:ph type="ftr" sz="quarter" idx="3"/>
          </p:nvPr>
        </p:nvSpPr>
        <p:spPr>
          <a:xfrm>
            <a:off x="457200" y="0"/>
            <a:ext cx="8229600" cy="619200"/>
          </a:xfrm>
          <a:prstGeom prst="rect">
            <a:avLst/>
          </a:prstGeom>
        </p:spPr>
        <p:txBody>
          <a:bodyPr vert="horz" lIns="0" tIns="0" rIns="0" bIns="0" rtlCol="0" anchor="ctr"/>
          <a:lstStyle>
            <a:lvl1pPr algn="l">
              <a:defRPr sz="1250" cap="all" baseline="0">
                <a:solidFill>
                  <a:schemeClr val="bg1"/>
                </a:solidFill>
              </a:defRPr>
            </a:lvl1pPr>
          </a:lstStyle>
          <a:p>
            <a:r>
              <a:rPr lang="en-GB"/>
              <a:t>Use Header &amp; Footer to insert title here</a:t>
            </a:r>
            <a:endParaRPr lang="en-GB" dirty="0"/>
          </a:p>
        </p:txBody>
      </p:sp>
      <p:sp>
        <p:nvSpPr>
          <p:cNvPr id="6" name="Slide Number Placeholder 5"/>
          <p:cNvSpPr>
            <a:spLocks noGrp="1"/>
          </p:cNvSpPr>
          <p:nvPr>
            <p:ph type="sldNum" sz="quarter" idx="4"/>
          </p:nvPr>
        </p:nvSpPr>
        <p:spPr>
          <a:xfrm>
            <a:off x="457200" y="6467608"/>
            <a:ext cx="334800" cy="161583"/>
          </a:xfrm>
          <a:prstGeom prst="rect">
            <a:avLst/>
          </a:prstGeom>
        </p:spPr>
        <p:txBody>
          <a:bodyPr vert="horz" wrap="square" lIns="0" tIns="0" rIns="0" bIns="0" rtlCol="0" anchor="ctr">
            <a:spAutoFit/>
          </a:bodyPr>
          <a:lstStyle>
            <a:lvl1pPr algn="l">
              <a:defRPr sz="1050">
                <a:solidFill>
                  <a:schemeClr val="accent1"/>
                </a:solidFill>
              </a:defRPr>
            </a:lvl1pPr>
          </a:lstStyle>
          <a:p>
            <a:fld id="{FE7BF506-92DF-494B-8E4C-F6328687F76C}" type="slidenum">
              <a:rPr lang="en-GB" smtClean="0"/>
              <a:pPr/>
              <a:t>‹#›</a:t>
            </a:fld>
            <a:endParaRPr lang="en-GB" dirty="0"/>
          </a:p>
        </p:txBody>
      </p:sp>
    </p:spTree>
    <p:extLst>
      <p:ext uri="{BB962C8B-B14F-4D97-AF65-F5344CB8AC3E}">
        <p14:creationId xmlns:p14="http://schemas.microsoft.com/office/powerpoint/2010/main" val="1519243013"/>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8" r:id="rId4"/>
    <p:sldLayoutId id="2147483669" r:id="rId5"/>
    <p:sldLayoutId id="2147483670" r:id="rId6"/>
    <p:sldLayoutId id="2147483666" r:id="rId7"/>
    <p:sldLayoutId id="214748366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400" kern="1200" cap="none"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1500" kern="1200">
          <a:solidFill>
            <a:schemeClr val="tx1"/>
          </a:solidFill>
          <a:latin typeface="+mn-lt"/>
          <a:ea typeface="+mn-ea"/>
          <a:cs typeface="+mn-cs"/>
        </a:defRPr>
      </a:lvl1pPr>
      <a:lvl2pPr marL="324000" indent="-324000" algn="l" defTabSz="914400" rtl="0" eaLnBrk="1" latinLnBrk="0" hangingPunct="1">
        <a:lnSpc>
          <a:spcPct val="100000"/>
        </a:lnSpc>
        <a:spcBef>
          <a:spcPts val="1800"/>
        </a:spcBef>
        <a:buSzPct val="150000"/>
        <a:buFontTx/>
        <a:buBlip>
          <a:blip r:embed="rId10"/>
        </a:buBlip>
        <a:defRPr sz="1500" kern="1200">
          <a:solidFill>
            <a:schemeClr val="tx1"/>
          </a:solidFill>
          <a:latin typeface="+mn-lt"/>
          <a:ea typeface="+mn-ea"/>
          <a:cs typeface="+mn-cs"/>
        </a:defRPr>
      </a:lvl2pPr>
      <a:lvl3pPr marL="540000" indent="-216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756000" indent="-216000" algn="l" defTabSz="914400" rtl="0" eaLnBrk="1" latinLnBrk="0" hangingPunct="1">
        <a:lnSpc>
          <a:spcPct val="100000"/>
        </a:lnSpc>
        <a:spcBef>
          <a:spcPts val="600"/>
        </a:spcBef>
        <a:buFont typeface="Arial" panose="020B0604020202020204" pitchFamily="34" charset="0"/>
        <a:buChar char="–"/>
        <a:defRPr sz="1500" kern="1200">
          <a:solidFill>
            <a:schemeClr val="tx1"/>
          </a:solidFill>
          <a:latin typeface="+mn-lt"/>
          <a:ea typeface="+mn-ea"/>
          <a:cs typeface="+mn-cs"/>
        </a:defRPr>
      </a:lvl4pPr>
      <a:lvl5pPr marL="936000" indent="-180000" algn="l" defTabSz="914400" rtl="0" eaLnBrk="1" latinLnBrk="0" hangingPunct="1">
        <a:lnSpc>
          <a:spcPct val="100000"/>
        </a:lnSpc>
        <a:spcBef>
          <a:spcPts val="7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6384" y="2192344"/>
            <a:ext cx="3182815" cy="1676271"/>
          </a:xfrm>
        </p:spPr>
        <p:txBody>
          <a:bodyPr/>
          <a:lstStyle/>
          <a:p>
            <a:r>
              <a:rPr lang="en-GB" dirty="0" smtClean="0"/>
              <a:t>28 Day Faster Diagnosis Standard</a:t>
            </a:r>
            <a:endParaRPr lang="en-GB" dirty="0"/>
          </a:p>
        </p:txBody>
      </p:sp>
      <p:sp>
        <p:nvSpPr>
          <p:cNvPr id="4" name="Text Placeholder 3"/>
          <p:cNvSpPr txBox="1">
            <a:spLocks/>
          </p:cNvSpPr>
          <p:nvPr/>
        </p:nvSpPr>
        <p:spPr>
          <a:xfrm>
            <a:off x="4167909" y="6492454"/>
            <a:ext cx="4895272" cy="342456"/>
          </a:xfrm>
          <a:prstGeom prst="rect">
            <a:avLst/>
          </a:prstGeom>
        </p:spPr>
        <p:txBody>
          <a:bodyPr>
            <a:normAutofit/>
          </a:bodyPr>
          <a:lstStyle>
            <a:lvl1pPr marL="0" indent="0" algn="l" defTabSz="914400" rtl="0" eaLnBrk="1" latinLnBrk="0" hangingPunct="1">
              <a:lnSpc>
                <a:spcPct val="100000"/>
              </a:lnSpc>
              <a:spcBef>
                <a:spcPts val="1800"/>
              </a:spcBef>
              <a:buFont typeface="Arial" panose="020B0604020202020204" pitchFamily="34" charset="0"/>
              <a:buNone/>
              <a:defRPr sz="1500" kern="1200">
                <a:solidFill>
                  <a:schemeClr val="tx1"/>
                </a:solidFill>
                <a:latin typeface="+mn-lt"/>
                <a:ea typeface="+mn-ea"/>
                <a:cs typeface="+mn-cs"/>
              </a:defRPr>
            </a:lvl1pPr>
            <a:lvl2pPr marL="324000" indent="-324000" algn="l" defTabSz="914400" rtl="0" eaLnBrk="1" latinLnBrk="0" hangingPunct="1">
              <a:lnSpc>
                <a:spcPct val="100000"/>
              </a:lnSpc>
              <a:spcBef>
                <a:spcPts val="1800"/>
              </a:spcBef>
              <a:buSzPct val="150000"/>
              <a:buFontTx/>
              <a:buBlip>
                <a:blip r:embed="rId2"/>
              </a:buBlip>
              <a:defRPr sz="1500" kern="1200">
                <a:solidFill>
                  <a:schemeClr val="tx1"/>
                </a:solidFill>
                <a:latin typeface="+mn-lt"/>
                <a:ea typeface="+mn-ea"/>
                <a:cs typeface="+mn-cs"/>
              </a:defRPr>
            </a:lvl2pPr>
            <a:lvl3pPr marL="540000" indent="-216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756000" indent="-216000" algn="l" defTabSz="914400" rtl="0" eaLnBrk="1" latinLnBrk="0" hangingPunct="1">
              <a:lnSpc>
                <a:spcPct val="100000"/>
              </a:lnSpc>
              <a:spcBef>
                <a:spcPts val="600"/>
              </a:spcBef>
              <a:buFont typeface="Arial" panose="020B0604020202020204" pitchFamily="34" charset="0"/>
              <a:buChar char="–"/>
              <a:defRPr sz="1500" kern="1200">
                <a:solidFill>
                  <a:schemeClr val="tx1"/>
                </a:solidFill>
                <a:latin typeface="+mn-lt"/>
                <a:ea typeface="+mn-ea"/>
                <a:cs typeface="+mn-cs"/>
              </a:defRPr>
            </a:lvl4pPr>
            <a:lvl5pPr marL="936000" indent="-180000" algn="l" defTabSz="914400" rtl="0" eaLnBrk="1" latinLnBrk="0" hangingPunct="1">
              <a:lnSpc>
                <a:spcPct val="100000"/>
              </a:lnSpc>
              <a:spcBef>
                <a:spcPts val="7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srgbClr val="FFFFFF"/>
                </a:solidFill>
              </a:rPr>
              <a:t>Ed Nicolle, Cancer Services Manager, RUH</a:t>
            </a:r>
            <a:endParaRPr lang="en-GB" dirty="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1978" y="5125916"/>
            <a:ext cx="1231231" cy="1037491"/>
          </a:xfrm>
          <a:prstGeom prst="rect">
            <a:avLst/>
          </a:prstGeom>
        </p:spPr>
      </p:pic>
    </p:spTree>
    <p:extLst>
      <p:ext uri="{BB962C8B-B14F-4D97-AF65-F5344CB8AC3E}">
        <p14:creationId xmlns:p14="http://schemas.microsoft.com/office/powerpoint/2010/main" val="292442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5623" y="1625431"/>
            <a:ext cx="7560000" cy="332399"/>
          </a:xfrm>
        </p:spPr>
        <p:txBody>
          <a:bodyPr/>
          <a:lstStyle/>
          <a:p>
            <a:r>
              <a:rPr lang="en-GB" dirty="0" smtClean="0"/>
              <a:t>What is the 28 Day Faster Diagnosis Standard?</a:t>
            </a:r>
            <a:endParaRPr lang="en-GB" dirty="0"/>
          </a:p>
        </p:txBody>
      </p:sp>
      <p:sp>
        <p:nvSpPr>
          <p:cNvPr id="5" name="Footer Placeholder 4"/>
          <p:cNvSpPr>
            <a:spLocks noGrp="1"/>
          </p:cNvSpPr>
          <p:nvPr>
            <p:ph type="ftr" sz="quarter" idx="11"/>
          </p:nvPr>
        </p:nvSpPr>
        <p:spPr/>
        <p:txBody>
          <a:bodyPr/>
          <a:lstStyle/>
          <a:p>
            <a:r>
              <a:rPr lang="en-GB" dirty="0" smtClean="0"/>
              <a:t>28 Day Faster Diagnosis </a:t>
            </a:r>
            <a:r>
              <a:rPr lang="en-GB" dirty="0" err="1" smtClean="0"/>
              <a:t>StaNDARD</a:t>
            </a:r>
            <a:endParaRPr lang="en-GB" dirty="0"/>
          </a:p>
        </p:txBody>
      </p:sp>
      <p:sp>
        <p:nvSpPr>
          <p:cNvPr id="12" name="Content Placeholder 11"/>
          <p:cNvSpPr>
            <a:spLocks noGrp="1"/>
          </p:cNvSpPr>
          <p:nvPr>
            <p:ph sz="quarter" idx="14"/>
          </p:nvPr>
        </p:nvSpPr>
        <p:spPr>
          <a:xfrm>
            <a:off x="738554" y="2391507"/>
            <a:ext cx="7613446" cy="3885019"/>
          </a:xfrm>
        </p:spPr>
        <p:txBody>
          <a:bodyPr>
            <a:normAutofit/>
          </a:bodyPr>
          <a:lstStyle/>
          <a:p>
            <a:pPr lvl="1"/>
            <a:r>
              <a:rPr lang="en-GB" dirty="0" smtClean="0"/>
              <a:t>The national cancer strategy, </a:t>
            </a:r>
            <a:r>
              <a:rPr lang="en-GB" i="1" dirty="0" smtClean="0"/>
              <a:t>Achieving World Class Cancer Outcomes</a:t>
            </a:r>
            <a:r>
              <a:rPr lang="en-GB" dirty="0" smtClean="0"/>
              <a:t>, published in 2015 by the independent Cancer Taskforce, recommended a new four week (28 Day) ‘referral to definitive diagnosis’ pathway for suspected cancer patients.</a:t>
            </a:r>
          </a:p>
          <a:p>
            <a:pPr lvl="1"/>
            <a:r>
              <a:rPr lang="en-GB" dirty="0" smtClean="0"/>
              <a:t>The standard puts a focus on the crucial time after symptoms are first spotted.  For those diagnosed with cancer, treatment can begin as soon as possible.  For those where cancer is ruled out they can have their minds put at rest more quickly.</a:t>
            </a:r>
          </a:p>
          <a:p>
            <a:pPr lvl="1"/>
            <a:r>
              <a:rPr lang="en-GB" dirty="0" smtClean="0"/>
              <a:t>The standard will apply to all patients referred urgently on the following pathways:</a:t>
            </a:r>
          </a:p>
          <a:p>
            <a:pPr lvl="3">
              <a:buFont typeface="Wingdings" panose="05000000000000000000" pitchFamily="2" charset="2"/>
              <a:buChar char="§"/>
            </a:pPr>
            <a:r>
              <a:rPr lang="en-GB" dirty="0" smtClean="0"/>
              <a:t>Two week wait suspected cancer</a:t>
            </a:r>
          </a:p>
          <a:p>
            <a:pPr lvl="3">
              <a:buFont typeface="Wingdings" panose="05000000000000000000" pitchFamily="2" charset="2"/>
              <a:buChar char="§"/>
            </a:pPr>
            <a:r>
              <a:rPr lang="en-GB" dirty="0" smtClean="0"/>
              <a:t>Breast symptomatic </a:t>
            </a:r>
          </a:p>
          <a:p>
            <a:pPr lvl="3">
              <a:buFont typeface="Wingdings" panose="05000000000000000000" pitchFamily="2" charset="2"/>
              <a:buChar char="§"/>
            </a:pPr>
            <a:r>
              <a:rPr lang="en-GB" dirty="0" smtClean="0"/>
              <a:t>Urgent screening programme</a:t>
            </a:r>
          </a:p>
          <a:p>
            <a:pPr lvl="1"/>
            <a:r>
              <a:rPr lang="en-GB" dirty="0" smtClean="0"/>
              <a:t>The standard will be performance managed from </a:t>
            </a:r>
            <a:r>
              <a:rPr lang="en-GB" dirty="0"/>
              <a:t>April 2020, </a:t>
            </a:r>
            <a:r>
              <a:rPr lang="en-GB" dirty="0" smtClean="0"/>
              <a:t>with </a:t>
            </a:r>
            <a:r>
              <a:rPr lang="en-GB" dirty="0"/>
              <a:t>mandatory data collection from April </a:t>
            </a:r>
            <a:r>
              <a:rPr lang="en-GB" dirty="0" smtClean="0"/>
              <a:t>2019.</a:t>
            </a:r>
          </a:p>
        </p:txBody>
      </p:sp>
    </p:spTree>
    <p:extLst>
      <p:ext uri="{BB962C8B-B14F-4D97-AF65-F5344CB8AC3E}">
        <p14:creationId xmlns:p14="http://schemas.microsoft.com/office/powerpoint/2010/main" val="262638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48038" y="1643016"/>
            <a:ext cx="7560000" cy="332399"/>
          </a:xfrm>
        </p:spPr>
        <p:txBody>
          <a:bodyPr/>
          <a:lstStyle/>
          <a:p>
            <a:r>
              <a:rPr lang="en-GB" dirty="0" smtClean="0"/>
              <a:t>Key principles</a:t>
            </a:r>
            <a:endParaRPr lang="en-GB" dirty="0"/>
          </a:p>
        </p:txBody>
      </p:sp>
      <p:sp>
        <p:nvSpPr>
          <p:cNvPr id="5" name="Footer Placeholder 4"/>
          <p:cNvSpPr>
            <a:spLocks noGrp="1"/>
          </p:cNvSpPr>
          <p:nvPr>
            <p:ph type="ftr" sz="quarter" idx="11"/>
          </p:nvPr>
        </p:nvSpPr>
        <p:spPr/>
        <p:txBody>
          <a:bodyPr/>
          <a:lstStyle/>
          <a:p>
            <a:r>
              <a:rPr lang="en-GB" dirty="0" smtClean="0"/>
              <a:t>28 Day Faster Diagnosis </a:t>
            </a:r>
            <a:r>
              <a:rPr lang="en-GB" dirty="0" err="1" smtClean="0"/>
              <a:t>StaNDARD</a:t>
            </a:r>
            <a:endParaRPr lang="en-GB" dirty="0"/>
          </a:p>
        </p:txBody>
      </p:sp>
      <p:sp>
        <p:nvSpPr>
          <p:cNvPr id="12" name="Content Placeholder 11"/>
          <p:cNvSpPr>
            <a:spLocks noGrp="1"/>
          </p:cNvSpPr>
          <p:nvPr>
            <p:ph sz="quarter" idx="14"/>
          </p:nvPr>
        </p:nvSpPr>
        <p:spPr>
          <a:xfrm>
            <a:off x="738554" y="2391507"/>
            <a:ext cx="7613446" cy="3885019"/>
          </a:xfrm>
        </p:spPr>
        <p:txBody>
          <a:bodyPr>
            <a:normAutofit lnSpcReduction="10000"/>
          </a:bodyPr>
          <a:lstStyle/>
          <a:p>
            <a:pPr lvl="1"/>
            <a:r>
              <a:rPr lang="en-GB" dirty="0" smtClean="0"/>
              <a:t>The clock starts with the receipt of the two week wait referral by the provider who will first see the patient, or for screening services when a patient with an abnormal result is referred for further assessment.</a:t>
            </a:r>
          </a:p>
          <a:p>
            <a:pPr lvl="1"/>
            <a:r>
              <a:rPr lang="en-GB" dirty="0" smtClean="0"/>
              <a:t>The clock can only end at the following times:</a:t>
            </a:r>
          </a:p>
          <a:p>
            <a:pPr lvl="3">
              <a:buFont typeface="Wingdings" panose="05000000000000000000" pitchFamily="2" charset="2"/>
              <a:buChar char="§"/>
            </a:pPr>
            <a:r>
              <a:rPr lang="en-GB" dirty="0" smtClean="0"/>
              <a:t>When the patient is informed of a diagnosis of cancer</a:t>
            </a:r>
          </a:p>
          <a:p>
            <a:pPr lvl="3">
              <a:buFont typeface="Wingdings" panose="05000000000000000000" pitchFamily="2" charset="2"/>
              <a:buChar char="§"/>
            </a:pPr>
            <a:r>
              <a:rPr lang="en-GB" dirty="0" smtClean="0"/>
              <a:t>When the patient is informed that cancer has been ruled out </a:t>
            </a:r>
            <a:endParaRPr lang="en-GB" dirty="0"/>
          </a:p>
          <a:p>
            <a:pPr lvl="3">
              <a:buFont typeface="Wingdings" panose="05000000000000000000" pitchFamily="2" charset="2"/>
              <a:buChar char="§"/>
            </a:pPr>
            <a:r>
              <a:rPr lang="en-GB" dirty="0" smtClean="0"/>
              <a:t>When the patient is referred for treatment before a clinical diagnosis of cancer can be made</a:t>
            </a:r>
            <a:endParaRPr lang="en-GB" dirty="0"/>
          </a:p>
          <a:p>
            <a:pPr lvl="1"/>
            <a:r>
              <a:rPr lang="en-GB" dirty="0" smtClean="0"/>
              <a:t>New national early diagnosis pathways have been developed in lung, prostate and colorectal.</a:t>
            </a:r>
          </a:p>
          <a:p>
            <a:pPr lvl="1"/>
            <a:r>
              <a:rPr lang="en-GB" dirty="0"/>
              <a:t>A</a:t>
            </a:r>
            <a:r>
              <a:rPr lang="en-GB" dirty="0" smtClean="0"/>
              <a:t> specific % target has yet to be set for this standard.</a:t>
            </a:r>
          </a:p>
          <a:p>
            <a:pPr lvl="1"/>
            <a:r>
              <a:rPr lang="en-GB" dirty="0" smtClean="0"/>
              <a:t>The standard will not apply to patients who declined all diagnostic investigations or appointments, or who transfer to private care</a:t>
            </a:r>
          </a:p>
          <a:p>
            <a:pPr lvl="1"/>
            <a:endParaRPr lang="en-GB" dirty="0" smtClean="0"/>
          </a:p>
        </p:txBody>
      </p:sp>
    </p:spTree>
    <p:extLst>
      <p:ext uri="{BB962C8B-B14F-4D97-AF65-F5344CB8AC3E}">
        <p14:creationId xmlns:p14="http://schemas.microsoft.com/office/powerpoint/2010/main" val="7605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74415" y="1625432"/>
            <a:ext cx="7560000" cy="332399"/>
          </a:xfrm>
        </p:spPr>
        <p:txBody>
          <a:bodyPr/>
          <a:lstStyle/>
          <a:p>
            <a:r>
              <a:rPr lang="en-GB" dirty="0" smtClean="0"/>
              <a:t>Communicating when cancer is ruled out</a:t>
            </a:r>
            <a:endParaRPr lang="en-GB" dirty="0"/>
          </a:p>
        </p:txBody>
      </p:sp>
      <p:sp>
        <p:nvSpPr>
          <p:cNvPr id="5" name="Footer Placeholder 4"/>
          <p:cNvSpPr>
            <a:spLocks noGrp="1"/>
          </p:cNvSpPr>
          <p:nvPr>
            <p:ph type="ftr" sz="quarter" idx="11"/>
          </p:nvPr>
        </p:nvSpPr>
        <p:spPr/>
        <p:txBody>
          <a:bodyPr/>
          <a:lstStyle/>
          <a:p>
            <a:r>
              <a:rPr lang="en-GB" dirty="0" smtClean="0"/>
              <a:t>28 Day Faster Diagnosis </a:t>
            </a:r>
            <a:r>
              <a:rPr lang="en-GB" dirty="0" err="1" smtClean="0"/>
              <a:t>StaNDARD</a:t>
            </a:r>
            <a:endParaRPr lang="en-GB" dirty="0"/>
          </a:p>
        </p:txBody>
      </p:sp>
      <p:sp>
        <p:nvSpPr>
          <p:cNvPr id="12" name="Content Placeholder 11"/>
          <p:cNvSpPr>
            <a:spLocks noGrp="1"/>
          </p:cNvSpPr>
          <p:nvPr>
            <p:ph sz="quarter" idx="14"/>
          </p:nvPr>
        </p:nvSpPr>
        <p:spPr>
          <a:xfrm>
            <a:off x="738554" y="2391507"/>
            <a:ext cx="7613446" cy="3885019"/>
          </a:xfrm>
        </p:spPr>
        <p:txBody>
          <a:bodyPr>
            <a:normAutofit/>
          </a:bodyPr>
          <a:lstStyle/>
          <a:p>
            <a:pPr lvl="1"/>
            <a:r>
              <a:rPr lang="en-GB" dirty="0" smtClean="0"/>
              <a:t>Reasonable forms of communication for patients where a diagnosis of cancer has been ruled out are as follows:</a:t>
            </a:r>
          </a:p>
          <a:p>
            <a:pPr lvl="3">
              <a:buFont typeface="Wingdings" panose="05000000000000000000" pitchFamily="2" charset="2"/>
              <a:buChar char="§"/>
            </a:pPr>
            <a:r>
              <a:rPr lang="en-GB" dirty="0" smtClean="0"/>
              <a:t>Direct communication with the patient (phone, skype, </a:t>
            </a:r>
            <a:r>
              <a:rPr lang="en-GB" dirty="0" err="1" smtClean="0"/>
              <a:t>etc</a:t>
            </a:r>
            <a:r>
              <a:rPr lang="en-GB" dirty="0" smtClean="0"/>
              <a:t>)</a:t>
            </a:r>
          </a:p>
          <a:p>
            <a:pPr lvl="3">
              <a:buFont typeface="Wingdings" panose="05000000000000000000" pitchFamily="2" charset="2"/>
              <a:buChar char="§"/>
            </a:pPr>
            <a:r>
              <a:rPr lang="en-GB" dirty="0" smtClean="0"/>
              <a:t>Written communication by letter or email</a:t>
            </a:r>
          </a:p>
          <a:p>
            <a:pPr lvl="3">
              <a:buFont typeface="Wingdings" panose="05000000000000000000" pitchFamily="2" charset="2"/>
              <a:buChar char="§"/>
            </a:pPr>
            <a:r>
              <a:rPr lang="en-GB" dirty="0" smtClean="0"/>
              <a:t>Face to face communication at an outpatient appointment or diagnostic test</a:t>
            </a:r>
          </a:p>
          <a:p>
            <a:pPr lvl="1"/>
            <a:r>
              <a:rPr lang="en-GB" dirty="0"/>
              <a:t>This will need to be documented to ensure it can be recorded on the Cancer Register/</a:t>
            </a:r>
            <a:r>
              <a:rPr lang="en-GB" dirty="0" err="1"/>
              <a:t>Infoflex</a:t>
            </a:r>
            <a:r>
              <a:rPr lang="en-GB" dirty="0" smtClean="0"/>
              <a:t>.</a:t>
            </a:r>
          </a:p>
          <a:p>
            <a:pPr lvl="1"/>
            <a:r>
              <a:rPr lang="en-GB" dirty="0" smtClean="0"/>
              <a:t>The SWAG Cancer Alliance Operational Group have agreed that for written communication the end date will be the date the letter or email is typed/sent to the patient.</a:t>
            </a:r>
          </a:p>
        </p:txBody>
      </p:sp>
    </p:spTree>
    <p:extLst>
      <p:ext uri="{BB962C8B-B14F-4D97-AF65-F5344CB8AC3E}">
        <p14:creationId xmlns:p14="http://schemas.microsoft.com/office/powerpoint/2010/main" val="398422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5961" y="1442503"/>
            <a:ext cx="7560000" cy="664797"/>
          </a:xfrm>
        </p:spPr>
        <p:txBody>
          <a:bodyPr/>
          <a:lstStyle/>
          <a:p>
            <a:r>
              <a:rPr lang="en-GB" dirty="0" smtClean="0"/>
              <a:t>Communicating when a patient is diagnosed </a:t>
            </a:r>
            <a:br>
              <a:rPr lang="en-GB" dirty="0" smtClean="0"/>
            </a:br>
            <a:r>
              <a:rPr lang="en-GB" dirty="0" smtClean="0"/>
              <a:t>with cancer</a:t>
            </a:r>
            <a:endParaRPr lang="en-GB" dirty="0"/>
          </a:p>
        </p:txBody>
      </p:sp>
      <p:sp>
        <p:nvSpPr>
          <p:cNvPr id="5" name="Footer Placeholder 4"/>
          <p:cNvSpPr>
            <a:spLocks noGrp="1"/>
          </p:cNvSpPr>
          <p:nvPr>
            <p:ph type="ftr" sz="quarter" idx="11"/>
          </p:nvPr>
        </p:nvSpPr>
        <p:spPr/>
        <p:txBody>
          <a:bodyPr/>
          <a:lstStyle/>
          <a:p>
            <a:r>
              <a:rPr lang="en-GB" dirty="0" smtClean="0"/>
              <a:t>28 Day Faster Diagnosis </a:t>
            </a:r>
            <a:r>
              <a:rPr lang="en-GB" dirty="0" err="1" smtClean="0"/>
              <a:t>StaNDARD</a:t>
            </a:r>
            <a:endParaRPr lang="en-GB" dirty="0"/>
          </a:p>
        </p:txBody>
      </p:sp>
      <p:sp>
        <p:nvSpPr>
          <p:cNvPr id="12" name="Content Placeholder 11"/>
          <p:cNvSpPr>
            <a:spLocks noGrp="1"/>
          </p:cNvSpPr>
          <p:nvPr>
            <p:ph sz="quarter" idx="14"/>
          </p:nvPr>
        </p:nvSpPr>
        <p:spPr>
          <a:xfrm>
            <a:off x="738554" y="2391508"/>
            <a:ext cx="7613446" cy="1248508"/>
          </a:xfrm>
        </p:spPr>
        <p:txBody>
          <a:bodyPr>
            <a:normAutofit/>
          </a:bodyPr>
          <a:lstStyle/>
          <a:p>
            <a:pPr lvl="1"/>
            <a:r>
              <a:rPr lang="en-GB" dirty="0" smtClean="0"/>
              <a:t>All diagnoses of cancer should be given through direct face-to-face communication with the patient, unless otherwise explicitly agreed with the patient.</a:t>
            </a:r>
          </a:p>
          <a:p>
            <a:pPr lvl="1"/>
            <a:r>
              <a:rPr lang="en-GB" dirty="0"/>
              <a:t>This will need to be </a:t>
            </a:r>
            <a:r>
              <a:rPr lang="en-GB" dirty="0" smtClean="0"/>
              <a:t>documented to </a:t>
            </a:r>
            <a:r>
              <a:rPr lang="en-GB" dirty="0"/>
              <a:t>ensure it can be recorded on the Cancer Register/</a:t>
            </a:r>
            <a:r>
              <a:rPr lang="en-GB" dirty="0" err="1"/>
              <a:t>Infoflex</a:t>
            </a:r>
            <a:r>
              <a:rPr lang="en-GB" dirty="0" smtClean="0"/>
              <a:t>.</a:t>
            </a:r>
            <a:endParaRPr lang="en-GB" dirty="0"/>
          </a:p>
        </p:txBody>
      </p:sp>
      <p:sp>
        <p:nvSpPr>
          <p:cNvPr id="6" name="Title 8"/>
          <p:cNvSpPr txBox="1">
            <a:spLocks/>
          </p:cNvSpPr>
          <p:nvPr/>
        </p:nvSpPr>
        <p:spPr>
          <a:xfrm>
            <a:off x="909230" y="3984701"/>
            <a:ext cx="7560000" cy="332399"/>
          </a:xfrm>
          <a:prstGeom prst="rect">
            <a:avLst/>
          </a:prstGeom>
        </p:spPr>
        <p:txBody>
          <a:bodyPr vert="horz" lIns="0" tIns="0" rIns="0" bIns="0" rtlCol="0" anchor="b" anchorCtr="0">
            <a:spAutoFit/>
          </a:bodyPr>
          <a:lstStyle>
            <a:lvl1pPr algn="l" defTabSz="914400" rtl="0" eaLnBrk="1" latinLnBrk="0" hangingPunct="1">
              <a:lnSpc>
                <a:spcPct val="90000"/>
              </a:lnSpc>
              <a:spcBef>
                <a:spcPct val="0"/>
              </a:spcBef>
              <a:buNone/>
              <a:defRPr sz="2400" kern="1200" cap="none" baseline="0">
                <a:solidFill>
                  <a:schemeClr val="accent1"/>
                </a:solidFill>
                <a:latin typeface="+mj-lt"/>
                <a:ea typeface="+mj-ea"/>
                <a:cs typeface="+mj-cs"/>
              </a:defRPr>
            </a:lvl1pPr>
          </a:lstStyle>
          <a:p>
            <a:r>
              <a:rPr lang="en-GB" dirty="0" smtClean="0"/>
              <a:t>Diagnostic uncertainty</a:t>
            </a:r>
            <a:endParaRPr lang="en-GB" dirty="0"/>
          </a:p>
        </p:txBody>
      </p:sp>
      <p:sp>
        <p:nvSpPr>
          <p:cNvPr id="7" name="Content Placeholder 11"/>
          <p:cNvSpPr>
            <a:spLocks noGrp="1"/>
          </p:cNvSpPr>
          <p:nvPr>
            <p:ph sz="quarter" idx="14"/>
          </p:nvPr>
        </p:nvSpPr>
        <p:spPr>
          <a:xfrm>
            <a:off x="706315" y="4627683"/>
            <a:ext cx="7613446" cy="1509347"/>
          </a:xfrm>
        </p:spPr>
        <p:txBody>
          <a:bodyPr>
            <a:normAutofit/>
          </a:bodyPr>
          <a:lstStyle/>
          <a:p>
            <a:pPr lvl="1"/>
            <a:r>
              <a:rPr lang="en-GB" dirty="0" smtClean="0"/>
              <a:t>If a cancer diagnosis has not been ruled out, the clock will continue to run until a diagnosis is made.</a:t>
            </a:r>
          </a:p>
          <a:p>
            <a:pPr lvl="1"/>
            <a:r>
              <a:rPr lang="en-GB" dirty="0" smtClean="0"/>
              <a:t>For a patient where a specific cancer has been ruled out, but is still considered high risk and requiring further investigation, a referral to another specialty should be considered and the clock continues.</a:t>
            </a:r>
            <a:endParaRPr lang="en-GB" dirty="0"/>
          </a:p>
        </p:txBody>
      </p:sp>
    </p:spTree>
    <p:extLst>
      <p:ext uri="{BB962C8B-B14F-4D97-AF65-F5344CB8AC3E}">
        <p14:creationId xmlns:p14="http://schemas.microsoft.com/office/powerpoint/2010/main" val="173078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5961" y="1774901"/>
            <a:ext cx="7560000" cy="332399"/>
          </a:xfrm>
        </p:spPr>
        <p:txBody>
          <a:bodyPr/>
          <a:lstStyle/>
          <a:p>
            <a:r>
              <a:rPr lang="en-GB" dirty="0" smtClean="0"/>
              <a:t>Incidental findings</a:t>
            </a:r>
            <a:endParaRPr lang="en-GB" dirty="0"/>
          </a:p>
        </p:txBody>
      </p:sp>
      <p:sp>
        <p:nvSpPr>
          <p:cNvPr id="5" name="Footer Placeholder 4"/>
          <p:cNvSpPr>
            <a:spLocks noGrp="1"/>
          </p:cNvSpPr>
          <p:nvPr>
            <p:ph type="ftr" sz="quarter" idx="11"/>
          </p:nvPr>
        </p:nvSpPr>
        <p:spPr/>
        <p:txBody>
          <a:bodyPr/>
          <a:lstStyle/>
          <a:p>
            <a:r>
              <a:rPr lang="en-GB" dirty="0" smtClean="0"/>
              <a:t>28 Day Faster Diagnosis </a:t>
            </a:r>
            <a:r>
              <a:rPr lang="en-GB" dirty="0" err="1" smtClean="0"/>
              <a:t>StaNDARD</a:t>
            </a:r>
            <a:endParaRPr lang="en-GB" dirty="0"/>
          </a:p>
        </p:txBody>
      </p:sp>
      <p:sp>
        <p:nvSpPr>
          <p:cNvPr id="12" name="Content Placeholder 11"/>
          <p:cNvSpPr>
            <a:spLocks noGrp="1"/>
          </p:cNvSpPr>
          <p:nvPr>
            <p:ph sz="quarter" idx="14"/>
          </p:nvPr>
        </p:nvSpPr>
        <p:spPr>
          <a:xfrm>
            <a:off x="738554" y="2391508"/>
            <a:ext cx="7613446" cy="1248508"/>
          </a:xfrm>
        </p:spPr>
        <p:txBody>
          <a:bodyPr>
            <a:normAutofit/>
          </a:bodyPr>
          <a:lstStyle/>
          <a:p>
            <a:pPr lvl="1"/>
            <a:r>
              <a:rPr lang="en-GB" dirty="0" smtClean="0"/>
              <a:t>If a patient is referred for a suspected cancer and a different cancer is incidentally found that is unrelated to the referral, the 28 Day Faster </a:t>
            </a:r>
            <a:r>
              <a:rPr lang="en-GB" dirty="0"/>
              <a:t>D</a:t>
            </a:r>
            <a:r>
              <a:rPr lang="en-GB" dirty="0" smtClean="0"/>
              <a:t>iagnosis pathway will end when the patient is told of their diagnosis.</a:t>
            </a:r>
            <a:endParaRPr lang="en-GB" dirty="0"/>
          </a:p>
        </p:txBody>
      </p:sp>
      <p:sp>
        <p:nvSpPr>
          <p:cNvPr id="6" name="Title 8"/>
          <p:cNvSpPr txBox="1">
            <a:spLocks/>
          </p:cNvSpPr>
          <p:nvPr/>
        </p:nvSpPr>
        <p:spPr>
          <a:xfrm>
            <a:off x="909230" y="3652302"/>
            <a:ext cx="7560000" cy="332399"/>
          </a:xfrm>
          <a:prstGeom prst="rect">
            <a:avLst/>
          </a:prstGeom>
        </p:spPr>
        <p:txBody>
          <a:bodyPr vert="horz" lIns="0" tIns="0" rIns="0" bIns="0" rtlCol="0" anchor="b" anchorCtr="0">
            <a:spAutoFit/>
          </a:bodyPr>
          <a:lstStyle>
            <a:lvl1pPr algn="l" defTabSz="914400" rtl="0" eaLnBrk="1" latinLnBrk="0" hangingPunct="1">
              <a:lnSpc>
                <a:spcPct val="90000"/>
              </a:lnSpc>
              <a:spcBef>
                <a:spcPct val="0"/>
              </a:spcBef>
              <a:buNone/>
              <a:defRPr sz="2400" kern="1200" cap="none" baseline="0">
                <a:solidFill>
                  <a:schemeClr val="accent1"/>
                </a:solidFill>
                <a:latin typeface="+mj-lt"/>
                <a:ea typeface="+mj-ea"/>
                <a:cs typeface="+mj-cs"/>
              </a:defRPr>
            </a:lvl1pPr>
          </a:lstStyle>
          <a:p>
            <a:r>
              <a:rPr lang="en-GB" dirty="0" smtClean="0"/>
              <a:t>Histological diagnosis</a:t>
            </a:r>
            <a:endParaRPr lang="en-GB" dirty="0"/>
          </a:p>
        </p:txBody>
      </p:sp>
      <p:sp>
        <p:nvSpPr>
          <p:cNvPr id="7" name="Content Placeholder 11"/>
          <p:cNvSpPr>
            <a:spLocks noGrp="1"/>
          </p:cNvSpPr>
          <p:nvPr>
            <p:ph sz="quarter" idx="14"/>
          </p:nvPr>
        </p:nvSpPr>
        <p:spPr>
          <a:xfrm>
            <a:off x="697523" y="4293574"/>
            <a:ext cx="7613446" cy="2168771"/>
          </a:xfrm>
        </p:spPr>
        <p:txBody>
          <a:bodyPr>
            <a:normAutofit/>
          </a:bodyPr>
          <a:lstStyle/>
          <a:p>
            <a:pPr lvl="1"/>
            <a:r>
              <a:rPr lang="en-GB" dirty="0" smtClean="0"/>
              <a:t>In some circumstances the clinical team will want to wait until they have histology before making a decision as to whether the patient has cancer.</a:t>
            </a:r>
          </a:p>
          <a:p>
            <a:pPr lvl="1"/>
            <a:r>
              <a:rPr lang="en-GB" dirty="0" smtClean="0"/>
              <a:t>In these circumstances the clock would end after a histological diagnosis, at the point the outcome is communicated to the patient.</a:t>
            </a:r>
          </a:p>
          <a:p>
            <a:pPr lvl="1"/>
            <a:r>
              <a:rPr lang="en-GB" dirty="0" smtClean="0"/>
              <a:t>This does not need to happen for all patients as the clinical team can consider they have sufficient information to tell the patient that they have cancer before having the histology.</a:t>
            </a:r>
          </a:p>
        </p:txBody>
      </p:sp>
    </p:spTree>
    <p:extLst>
      <p:ext uri="{BB962C8B-B14F-4D97-AF65-F5344CB8AC3E}">
        <p14:creationId xmlns:p14="http://schemas.microsoft.com/office/powerpoint/2010/main" val="1707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83208" y="1607847"/>
            <a:ext cx="7560000" cy="332399"/>
          </a:xfrm>
        </p:spPr>
        <p:txBody>
          <a:bodyPr/>
          <a:lstStyle/>
          <a:p>
            <a:r>
              <a:rPr lang="en-GB" dirty="0" smtClean="0"/>
              <a:t>Data collection</a:t>
            </a:r>
            <a:endParaRPr lang="en-GB" dirty="0"/>
          </a:p>
        </p:txBody>
      </p:sp>
      <p:sp>
        <p:nvSpPr>
          <p:cNvPr id="5" name="Footer Placeholder 4"/>
          <p:cNvSpPr>
            <a:spLocks noGrp="1"/>
          </p:cNvSpPr>
          <p:nvPr>
            <p:ph type="ftr" sz="quarter" idx="11"/>
          </p:nvPr>
        </p:nvSpPr>
        <p:spPr/>
        <p:txBody>
          <a:bodyPr/>
          <a:lstStyle/>
          <a:p>
            <a:r>
              <a:rPr lang="en-GB" dirty="0" smtClean="0"/>
              <a:t>28 Day Faster Diagnosis </a:t>
            </a:r>
            <a:r>
              <a:rPr lang="en-GB" dirty="0" err="1" smtClean="0"/>
              <a:t>StaNDARD</a:t>
            </a:r>
            <a:endParaRPr lang="en-GB" dirty="0"/>
          </a:p>
        </p:txBody>
      </p:sp>
      <p:sp>
        <p:nvSpPr>
          <p:cNvPr id="12" name="Content Placeholder 11"/>
          <p:cNvSpPr>
            <a:spLocks noGrp="1"/>
          </p:cNvSpPr>
          <p:nvPr>
            <p:ph sz="quarter" idx="14"/>
          </p:nvPr>
        </p:nvSpPr>
        <p:spPr>
          <a:xfrm>
            <a:off x="738554" y="2391507"/>
            <a:ext cx="7613446" cy="3885019"/>
          </a:xfrm>
        </p:spPr>
        <p:txBody>
          <a:bodyPr>
            <a:normAutofit/>
          </a:bodyPr>
          <a:lstStyle/>
          <a:p>
            <a:pPr lvl="1"/>
            <a:r>
              <a:rPr lang="en-GB" dirty="0" smtClean="0"/>
              <a:t>The following nine data items are to be collected for each patient (where applicable):</a:t>
            </a:r>
          </a:p>
          <a:p>
            <a:pPr lvl="3">
              <a:buFont typeface="Wingdings" panose="05000000000000000000" pitchFamily="2" charset="2"/>
              <a:buChar char="§"/>
            </a:pPr>
            <a:r>
              <a:rPr lang="en-GB" sz="1300" dirty="0" smtClean="0"/>
              <a:t>CANCER FASTER DIAGNOSIS PATHWAY END REASON</a:t>
            </a:r>
          </a:p>
          <a:p>
            <a:pPr lvl="3">
              <a:buFont typeface="Wingdings" panose="05000000000000000000" pitchFamily="2" charset="2"/>
              <a:buChar char="§"/>
            </a:pPr>
            <a:r>
              <a:rPr lang="en-GB" sz="1300" dirty="0" smtClean="0"/>
              <a:t>PRIMARY CANCER SITE</a:t>
            </a:r>
          </a:p>
          <a:p>
            <a:pPr lvl="3">
              <a:buFont typeface="Wingdings" panose="05000000000000000000" pitchFamily="2" charset="2"/>
              <a:buChar char="§"/>
            </a:pPr>
            <a:r>
              <a:rPr lang="en-GB" sz="1300" dirty="0" smtClean="0"/>
              <a:t>CANCER FASTER DIAGNOSIS END REASON</a:t>
            </a:r>
          </a:p>
          <a:p>
            <a:pPr lvl="3">
              <a:buFont typeface="Wingdings" panose="05000000000000000000" pitchFamily="2" charset="2"/>
              <a:buChar char="§"/>
            </a:pPr>
            <a:r>
              <a:rPr lang="en-GB" sz="1300" dirty="0" smtClean="0"/>
              <a:t>CANCER CARE SPELL DELAY REASON</a:t>
            </a:r>
          </a:p>
          <a:p>
            <a:pPr lvl="3">
              <a:buFont typeface="Wingdings" panose="05000000000000000000" pitchFamily="2" charset="2"/>
              <a:buChar char="§"/>
            </a:pPr>
            <a:r>
              <a:rPr lang="en-GB" sz="1300" dirty="0" smtClean="0"/>
              <a:t>CANCER CARE SPELL DELAY REASON COMMENT</a:t>
            </a:r>
          </a:p>
          <a:p>
            <a:pPr lvl="3">
              <a:buFont typeface="Wingdings" panose="05000000000000000000" pitchFamily="2" charset="2"/>
              <a:buChar char="§"/>
            </a:pPr>
            <a:r>
              <a:rPr lang="en-GB" sz="1300" dirty="0" smtClean="0"/>
              <a:t>CANCER FASTER DIAGNOSIS PATHWAY EXCLUSION REASON</a:t>
            </a:r>
          </a:p>
          <a:p>
            <a:pPr lvl="3">
              <a:buFont typeface="Wingdings" panose="05000000000000000000" pitchFamily="2" charset="2"/>
              <a:buChar char="§"/>
            </a:pPr>
            <a:r>
              <a:rPr lang="en-GB" sz="1300" dirty="0" smtClean="0"/>
              <a:t>CARE PROFESSIONAL TYPE CODE</a:t>
            </a:r>
          </a:p>
          <a:p>
            <a:pPr lvl="3">
              <a:buFont typeface="Wingdings" panose="05000000000000000000" pitchFamily="2" charset="2"/>
              <a:buChar char="§"/>
            </a:pPr>
            <a:r>
              <a:rPr lang="en-GB" sz="1300" dirty="0" smtClean="0"/>
              <a:t>METHOD OF COMMUNICATION</a:t>
            </a:r>
          </a:p>
          <a:p>
            <a:pPr lvl="3">
              <a:buFont typeface="Wingdings" panose="05000000000000000000" pitchFamily="2" charset="2"/>
              <a:buChar char="§"/>
            </a:pPr>
            <a:r>
              <a:rPr lang="en-GB" sz="1300" dirty="0" smtClean="0"/>
              <a:t>ORGANISATION SITE ITENTIFIER</a:t>
            </a:r>
            <a:endParaRPr lang="en-GB" sz="1300" dirty="0"/>
          </a:p>
        </p:txBody>
      </p:sp>
    </p:spTree>
    <p:extLst>
      <p:ext uri="{BB962C8B-B14F-4D97-AF65-F5344CB8AC3E}">
        <p14:creationId xmlns:p14="http://schemas.microsoft.com/office/powerpoint/2010/main" val="193389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NHS Blue Palette">
      <a:dk1>
        <a:sysClr val="windowText" lastClr="000000"/>
      </a:dk1>
      <a:lt1>
        <a:sysClr val="window" lastClr="FFFFFF"/>
      </a:lt1>
      <a:dk2>
        <a:srgbClr val="768692"/>
      </a:dk2>
      <a:lt2>
        <a:srgbClr val="E8EDEE"/>
      </a:lt2>
      <a:accent1>
        <a:srgbClr val="005EB8"/>
      </a:accent1>
      <a:accent2>
        <a:srgbClr val="425563"/>
      </a:accent2>
      <a:accent3>
        <a:srgbClr val="78BE20"/>
      </a:accent3>
      <a:accent4>
        <a:srgbClr val="FAE100"/>
      </a:accent4>
      <a:accent5>
        <a:srgbClr val="41B6E6"/>
      </a:accent5>
      <a:accent6>
        <a:srgbClr val="DA291C"/>
      </a:accent6>
      <a:hlink>
        <a:srgbClr val="005EB8"/>
      </a:hlink>
      <a:folHlink>
        <a:srgbClr val="41B6E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429</TotalTime>
  <Words>709</Words>
  <Application>Microsoft Office PowerPoint</Application>
  <PresentationFormat>On-screen Show (4:3)</PresentationFormat>
  <Paragraphs>55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28 Day Faster Diagnosis Standard</vt:lpstr>
      <vt:lpstr>What is the 28 Day Faster Diagnosis Standard?</vt:lpstr>
      <vt:lpstr>Key principles</vt:lpstr>
      <vt:lpstr>Communicating when cancer is ruled out</vt:lpstr>
      <vt:lpstr>Communicating when a patient is diagnosed  with cancer</vt:lpstr>
      <vt:lpstr>Incidental findings</vt:lpstr>
      <vt:lpstr>Data collection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timroe</dc:creator>
  <cp:lastModifiedBy>Dunderdale, Helen</cp:lastModifiedBy>
  <cp:revision>42</cp:revision>
  <dcterms:created xsi:type="dcterms:W3CDTF">2016-08-10T21:35:16Z</dcterms:created>
  <dcterms:modified xsi:type="dcterms:W3CDTF">2019-02-28T18:42:19Z</dcterms:modified>
</cp:coreProperties>
</file>