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2" r:id="rId2"/>
  </p:sldMasterIdLst>
  <p:notesMasterIdLst>
    <p:notesMasterId r:id="rId13"/>
  </p:notesMasterIdLst>
  <p:sldIdLst>
    <p:sldId id="256" r:id="rId3"/>
    <p:sldId id="272" r:id="rId4"/>
    <p:sldId id="277" r:id="rId5"/>
    <p:sldId id="278" r:id="rId6"/>
    <p:sldId id="279" r:id="rId7"/>
    <p:sldId id="270" r:id="rId8"/>
    <p:sldId id="269" r:id="rId9"/>
    <p:sldId id="280" r:id="rId10"/>
    <p:sldId id="27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(content) slides" id="{E4A2DC7B-1CBD-4F66-ADDC-76AD8F216162}">
          <p14:sldIdLst>
            <p14:sldId id="272"/>
            <p14:sldId id="277"/>
            <p14:sldId id="278"/>
            <p14:sldId id="279"/>
            <p14:sldId id="270"/>
            <p14:sldId id="269"/>
            <p14:sldId id="280"/>
            <p14:sldId id="271"/>
            <p14:sldId id="26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/>
    <p:restoredTop sz="98399" autoAdjust="0"/>
  </p:normalViewPr>
  <p:slideViewPr>
    <p:cSldViewPr snapToGrid="0" snapToObjects="1">
      <p:cViewPr>
        <p:scale>
          <a:sx n="93" d="100"/>
          <a:sy n="93" d="100"/>
        </p:scale>
        <p:origin x="15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BDB0C-25EF-4066-BC8C-9DC4CAF75825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D2B48-6AF1-4DB1-BB7F-072A8539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5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2B48-6AF1-4DB1-BB7F-072A853907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1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2B48-6AF1-4DB1-BB7F-072A853907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7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emf"/><Relationship Id="rId5" Type="http://schemas.openxmlformats.org/officeDocument/2006/relationships/image" Target="../media/image22.emf"/><Relationship Id="rId4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22.emf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2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6030393"/>
            <a:ext cx="3628846" cy="691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5" y="6016955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7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52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89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3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7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6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6030393"/>
            <a:ext cx="3628846" cy="691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5" y="6016955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6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hyperlink" Target="https://www.crn.nihr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s://www.ukctg.nihr.ac.uk/" TargetMode="External"/><Relationship Id="rId4" Type="http://schemas.openxmlformats.org/officeDocument/2006/relationships/hyperlink" Target="http://csg.ncri.org.uk/portfolio/portfolio-map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986193"/>
            <a:ext cx="9144000" cy="1448835"/>
          </a:xfrm>
        </p:spPr>
        <p:txBody>
          <a:bodyPr>
            <a:normAutofit fontScale="92500" lnSpcReduction="10000"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/>
              <a:t>Research Report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 smtClean="0"/>
              <a:t>29/11/2019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dirty="0" smtClean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 smtClean="0"/>
              <a:t>Dave Rea </a:t>
            </a:r>
            <a:endParaRPr lang="en-GB" dirty="0"/>
          </a:p>
        </p:txBody>
      </p:sp>
      <p:sp>
        <p:nvSpPr>
          <p:cNvPr id="4" name="Google Shape;158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/>
              <a:t/>
            </a:r>
            <a:br>
              <a:rPr lang="en-GB" dirty="0"/>
            </a:br>
            <a:r>
              <a:rPr lang="en-GB" sz="4500" dirty="0" smtClean="0"/>
              <a:t>Upper GI Cancer Clinical Advisory Group</a:t>
            </a:r>
            <a:br>
              <a:rPr lang="en-GB" sz="4500" dirty="0" smtClean="0"/>
            </a:br>
            <a:endParaRPr sz="4500" dirty="0"/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Delivery Manager – David.Rea@nihr.ac.uk</a:t>
            </a:r>
          </a:p>
          <a:p>
            <a:r>
              <a:rPr lang="en-GB" dirty="0" smtClean="0"/>
              <a:t>Research Portfolio </a:t>
            </a:r>
            <a:r>
              <a:rPr lang="en-GB" dirty="0"/>
              <a:t>F</a:t>
            </a:r>
            <a:r>
              <a:rPr lang="en-GB" dirty="0" smtClean="0"/>
              <a:t>acilitator – Jessica.Bartlett@nihr.ac.uk</a:t>
            </a:r>
          </a:p>
          <a:p>
            <a:r>
              <a:rPr lang="en-GB" dirty="0" smtClean="0"/>
              <a:t>Upper GI Sub-specialty Lead - Sharath.Gangadhara@nhs.net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2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dirty="0"/>
              <a:t>NIHR CRN High Level Objectives </a:t>
            </a:r>
            <a:r>
              <a:rPr lang="en-GB" dirty="0" smtClean="0"/>
              <a:t>2019-20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20" y="1230594"/>
            <a:ext cx="4648200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76826" y="1233589"/>
            <a:ext cx="55822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HLO 1</a:t>
            </a:r>
          </a:p>
          <a:p>
            <a:r>
              <a:rPr lang="en-GB" sz="2400" b="1" dirty="0"/>
              <a:t>	</a:t>
            </a:r>
            <a:r>
              <a:rPr lang="en-GB" sz="2400" dirty="0" smtClean="0"/>
              <a:t>Target - </a:t>
            </a:r>
            <a:r>
              <a:rPr lang="en-GB" sz="2400" dirty="0" smtClean="0">
                <a:solidFill>
                  <a:srgbClr val="92D050"/>
                </a:solidFill>
              </a:rPr>
              <a:t>28,883 recruits</a:t>
            </a:r>
          </a:p>
          <a:p>
            <a:endParaRPr lang="en-GB" sz="2400" b="1" dirty="0" smtClean="0">
              <a:solidFill>
                <a:srgbClr val="92D050"/>
              </a:solidFill>
            </a:endParaRPr>
          </a:p>
          <a:p>
            <a:r>
              <a:rPr lang="en-GB" sz="2400" b="1" dirty="0" smtClean="0"/>
              <a:t>HLO 2</a:t>
            </a:r>
            <a:r>
              <a:rPr lang="en-GB" sz="2400" dirty="0" smtClean="0"/>
              <a:t>						Commercial – </a:t>
            </a:r>
            <a:r>
              <a:rPr lang="en-GB" sz="2400" dirty="0" smtClean="0">
                <a:solidFill>
                  <a:srgbClr val="92D050"/>
                </a:solidFill>
              </a:rPr>
              <a:t>80%		</a:t>
            </a:r>
            <a:endParaRPr lang="en-GB" sz="2400" dirty="0"/>
          </a:p>
          <a:p>
            <a:r>
              <a:rPr lang="en-GB" sz="2400" dirty="0"/>
              <a:t>	</a:t>
            </a:r>
            <a:r>
              <a:rPr lang="en-GB" sz="2400" dirty="0" smtClean="0"/>
              <a:t>Non Commercial</a:t>
            </a:r>
            <a:r>
              <a:rPr lang="en-GB" sz="2400" dirty="0"/>
              <a:t> – </a:t>
            </a:r>
            <a:r>
              <a:rPr lang="en-GB" sz="2400" dirty="0">
                <a:solidFill>
                  <a:srgbClr val="92D050"/>
                </a:solidFill>
              </a:rPr>
              <a:t>80%</a:t>
            </a:r>
            <a:endParaRPr lang="en-GB" sz="2400" dirty="0" smtClean="0">
              <a:solidFill>
                <a:srgbClr val="92D050"/>
              </a:solidFill>
            </a:endParaRPr>
          </a:p>
          <a:p>
            <a:endParaRPr lang="en-GB" sz="2400" dirty="0" smtClean="0"/>
          </a:p>
          <a:p>
            <a:r>
              <a:rPr lang="en-GB" sz="2400" b="1" dirty="0" smtClean="0"/>
              <a:t>HLO 9   </a:t>
            </a:r>
            <a:r>
              <a:rPr lang="en-GB" sz="2400" dirty="0" smtClean="0"/>
              <a:t>	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Commercial – </a:t>
            </a:r>
            <a:r>
              <a:rPr lang="en-GB" sz="2400" dirty="0" smtClean="0">
                <a:solidFill>
                  <a:srgbClr val="92D050"/>
                </a:solidFill>
              </a:rPr>
              <a:t>80 days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Non-commercial – </a:t>
            </a:r>
            <a:r>
              <a:rPr lang="en-GB" sz="2400" dirty="0" smtClean="0">
                <a:solidFill>
                  <a:srgbClr val="92D050"/>
                </a:solidFill>
              </a:rPr>
              <a:t>62 days</a:t>
            </a:r>
            <a:endParaRPr lang="en-GB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Harmonised </a:t>
            </a:r>
            <a:r>
              <a:rPr lang="en-GB" dirty="0" smtClean="0"/>
              <a:t>speciality objectives 2019-20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Harmonised speciality </a:t>
            </a:r>
            <a:r>
              <a:rPr lang="en-GB" dirty="0"/>
              <a:t>objectives </a:t>
            </a:r>
            <a:r>
              <a:rPr lang="en-GB" dirty="0" smtClean="0"/>
              <a:t>have been introduced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193E72"/>
                </a:solidFill>
              </a:rPr>
              <a:t>30 </a:t>
            </a:r>
            <a:r>
              <a:rPr lang="en-GB" dirty="0">
                <a:solidFill>
                  <a:srgbClr val="193E72"/>
                </a:solidFill>
              </a:rPr>
              <a:t>individual speciality objectives replaced by 5 harmonised objectives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Increasing early career researchers involvement in NIHR portfolio research.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Specific areas within cancer, currently under represented.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Cancer Surgery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Radiotherapy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Rare Cancers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Teenage and Young Adults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Cancer recruitment per million population </a:t>
            </a:r>
            <a:r>
              <a:rPr lang="en-GB" dirty="0"/>
              <a:t>2019-20</a:t>
            </a:r>
          </a:p>
        </p:txBody>
      </p:sp>
      <p:pic>
        <p:nvPicPr>
          <p:cNvPr id="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50" y="1230593"/>
            <a:ext cx="7705618" cy="442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5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Upper GI cancer recruitment by LCRN 2019-20</a:t>
            </a:r>
            <a:endParaRPr lang="en-GB" dirty="0"/>
          </a:p>
        </p:txBody>
      </p:sp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13" y="1230594"/>
            <a:ext cx="7751720" cy="442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9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866" y="365127"/>
            <a:ext cx="10346933" cy="86546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ym typeface="Arial"/>
              </a:rPr>
              <a:t>Recruitment </a:t>
            </a:r>
            <a:r>
              <a:rPr lang="en-GB" dirty="0"/>
              <a:t>and number of </a:t>
            </a:r>
            <a:r>
              <a:rPr lang="en-GB" dirty="0" smtClean="0"/>
              <a:t>Upper GI C</a:t>
            </a:r>
            <a:r>
              <a:rPr lang="en-GB" dirty="0" smtClean="0">
                <a:sym typeface="Arial"/>
              </a:rPr>
              <a:t>ancer studies 2019-20</a:t>
            </a:r>
            <a:endParaRPr lang="en-GB" dirty="0"/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00" y="1115922"/>
            <a:ext cx="78771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2362" y="3938766"/>
            <a:ext cx="532972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330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900" dirty="0"/>
              <a:t>Cancer recruitment to time and </a:t>
            </a:r>
            <a:r>
              <a:rPr lang="en-US" sz="2900" dirty="0" smtClean="0"/>
              <a:t>target</a:t>
            </a:r>
            <a:endParaRPr lang="en-GB" sz="2900" dirty="0"/>
          </a:p>
        </p:txBody>
      </p:sp>
      <p:pic>
        <p:nvPicPr>
          <p:cNvPr id="4099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40" y="1055933"/>
            <a:ext cx="7560000" cy="466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9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Open Upper GI cancer </a:t>
            </a:r>
            <a:r>
              <a:rPr lang="en-US" dirty="0"/>
              <a:t>recruitment to time and </a:t>
            </a:r>
            <a:r>
              <a:rPr lang="en-US" dirty="0" smtClean="0"/>
              <a:t>target across CRN West of England Partner </a:t>
            </a:r>
            <a:r>
              <a:rPr lang="en-US" dirty="0" err="1" smtClean="0"/>
              <a:t>Organisations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9" y="1592494"/>
            <a:ext cx="10658581" cy="334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https://www.crn.nihr.ac.uk/</a:t>
            </a:r>
            <a:endParaRPr lang="en-GB" dirty="0">
              <a:hlinkClick r:id="rId3"/>
            </a:endParaRPr>
          </a:p>
          <a:p>
            <a:pPr lvl="1"/>
            <a:r>
              <a:rPr lang="en-GB" dirty="0"/>
              <a:t>National and local network information including training programmes templates, tools, contacts, videos </a:t>
            </a:r>
            <a:r>
              <a:rPr lang="en-GB" dirty="0" smtClean="0"/>
              <a:t>etc.</a:t>
            </a:r>
            <a:endParaRPr lang="en-GB" dirty="0">
              <a:hlinkClick r:id=""/>
            </a:endParaRPr>
          </a:p>
          <a:p>
            <a:r>
              <a:rPr lang="en-GB" dirty="0">
                <a:hlinkClick r:id=""/>
              </a:rPr>
              <a:t>https://odp.nihr.ac.uk/</a:t>
            </a:r>
            <a:r>
              <a:rPr lang="en-GB" dirty="0">
                <a:hlinkClick r:id="rId4"/>
              </a:rPr>
              <a:t> </a:t>
            </a:r>
          </a:p>
          <a:p>
            <a:pPr lvl="1"/>
            <a:r>
              <a:rPr lang="en-GB" dirty="0"/>
              <a:t>Open data platform.  Look at performance across whole CRN including all specialty areas</a:t>
            </a:r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http://csg.ncri.org.uk/portfolio/portfolio-maps/</a:t>
            </a:r>
            <a:endParaRPr lang="en-GB" dirty="0"/>
          </a:p>
          <a:p>
            <a:pPr lvl="1"/>
            <a:r>
              <a:rPr lang="en-GB" dirty="0"/>
              <a:t>View current national portfolio of open, closed and ‘in set up’ cancer studies </a:t>
            </a:r>
          </a:p>
          <a:p>
            <a:r>
              <a:rPr lang="en-GB" dirty="0">
                <a:hlinkClick r:id="rId5"/>
              </a:rPr>
              <a:t>https://www.ukctg.nihr.ac.uk/</a:t>
            </a:r>
            <a:endParaRPr lang="en-GB" dirty="0"/>
          </a:p>
          <a:p>
            <a:pPr lvl="1"/>
            <a:r>
              <a:rPr lang="en-GB" dirty="0"/>
              <a:t>See </a:t>
            </a:r>
            <a:r>
              <a:rPr lang="en-GB" dirty="0" smtClean="0"/>
              <a:t>which studies are open </a:t>
            </a:r>
            <a:r>
              <a:rPr lang="en-GB" dirty="0"/>
              <a:t>across the </a:t>
            </a:r>
            <a:r>
              <a:rPr lang="en-GB" dirty="0" smtClean="0"/>
              <a:t>country (will soon be Be Part of Research)</a:t>
            </a:r>
            <a:endParaRPr lang="en-GB" dirty="0"/>
          </a:p>
          <a:p>
            <a:r>
              <a:rPr lang="en-GB" dirty="0">
                <a:hlinkClick r:id="rId6"/>
              </a:rPr>
              <a:t>http://public-odp.nihr.ac.u</a:t>
            </a:r>
            <a:r>
              <a:rPr lang="en-GB" dirty="0">
                <a:solidFill>
                  <a:srgbClr val="0070C0"/>
                </a:solidFill>
                <a:hlinkClick r:id="rId6"/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/>
              <a:t> </a:t>
            </a:r>
          </a:p>
          <a:p>
            <a:pPr lvl="1"/>
            <a:r>
              <a:rPr lang="en-GB" dirty="0"/>
              <a:t>Search for a study to fit criteria.  Good for horizon scanning, eligibility criteria</a:t>
            </a:r>
          </a:p>
          <a:p>
            <a:pPr marL="1143000" lvl="2" indent="254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endParaRPr lang="en-GB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2019</TotalTime>
  <Words>213</Words>
  <Application>Microsoft Office PowerPoint</Application>
  <PresentationFormat>Custom</PresentationFormat>
  <Paragraphs>47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Custom Design</vt:lpstr>
      <vt:lpstr>1_Custom Design</vt:lpstr>
      <vt:lpstr> Upper GI Cancer Clinical Advisory Group </vt:lpstr>
      <vt:lpstr>NIHR CRN High Level Objectives 2019-20</vt:lpstr>
      <vt:lpstr>Harmonised speciality objectives 2019-20</vt:lpstr>
      <vt:lpstr>Cancer recruitment per million population 2019-20</vt:lpstr>
      <vt:lpstr>Upper GI cancer recruitment by LCRN 2019-20</vt:lpstr>
      <vt:lpstr>Recruitment and number of Upper GI Cancer studies 2019-20</vt:lpstr>
      <vt:lpstr>Cancer recruitment to time and target</vt:lpstr>
      <vt:lpstr>Open Upper GI cancer recruitment to time and target across CRN West of England Partner Organisations</vt:lpstr>
      <vt:lpstr>Useful links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Dunderdale, Helen</cp:lastModifiedBy>
  <cp:revision>155</cp:revision>
  <dcterms:created xsi:type="dcterms:W3CDTF">2019-02-07T15:31:28Z</dcterms:created>
  <dcterms:modified xsi:type="dcterms:W3CDTF">2019-11-29T12:04:32Z</dcterms:modified>
</cp:coreProperties>
</file>