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62" r:id="rId2"/>
  </p:sldMasterIdLst>
  <p:notesMasterIdLst>
    <p:notesMasterId r:id="rId13"/>
  </p:notesMasterIdLst>
  <p:sldIdLst>
    <p:sldId id="256" r:id="rId3"/>
    <p:sldId id="272" r:id="rId4"/>
    <p:sldId id="277" r:id="rId5"/>
    <p:sldId id="278" r:id="rId6"/>
    <p:sldId id="279" r:id="rId7"/>
    <p:sldId id="270" r:id="rId8"/>
    <p:sldId id="269" r:id="rId9"/>
    <p:sldId id="280" r:id="rId10"/>
    <p:sldId id="271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" id="{B6FED178-9A1F-4627-BBEF-FE65ABF0480E}">
          <p14:sldIdLst>
            <p14:sldId id="256"/>
          </p14:sldIdLst>
        </p14:section>
        <p14:section name="Body (content) slides" id="{E4A2DC7B-1CBD-4F66-ADDC-76AD8F216162}">
          <p14:sldIdLst>
            <p14:sldId id="272"/>
            <p14:sldId id="277"/>
            <p14:sldId id="278"/>
            <p14:sldId id="279"/>
            <p14:sldId id="270"/>
            <p14:sldId id="269"/>
            <p14:sldId id="280"/>
            <p14:sldId id="271"/>
            <p14:sldId id="264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E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31"/>
    <p:restoredTop sz="98399" autoAdjust="0"/>
  </p:normalViewPr>
  <p:slideViewPr>
    <p:cSldViewPr snapToGrid="0" snapToObjects="1">
      <p:cViewPr>
        <p:scale>
          <a:sx n="93" d="100"/>
          <a:sy n="93" d="100"/>
        </p:scale>
        <p:origin x="-1248" y="-5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BDB0C-25EF-4066-BC8C-9DC4CAF75825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D2B48-6AF1-4DB1-BB7F-072A853907F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4056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2B48-6AF1-4DB1-BB7F-072A853907F8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0616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2B48-6AF1-4DB1-BB7F-072A853907F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287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9.emf"/><Relationship Id="rId5" Type="http://schemas.openxmlformats.org/officeDocument/2006/relationships/image" Target="../media/image22.emf"/><Relationship Id="rId4" Type="http://schemas.openxmlformats.org/officeDocument/2006/relationships/image" Target="../media/image1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2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22.emf"/><Relationship Id="rId4" Type="http://schemas.openxmlformats.org/officeDocument/2006/relationships/image" Target="../media/image1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854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422C64-CDB5-E34F-8C97-66C6D9D5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noFill/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6274537D-7872-3E4B-A3AB-665CBC6EA0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86194"/>
            <a:ext cx="9144000" cy="127160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528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6030393"/>
            <a:ext cx="3628846" cy="691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678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5" y="6016955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7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52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89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38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07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79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6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rgbClr val="193E7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9DD63F6-ADE9-5746-BDEA-40192755F6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6030393"/>
            <a:ext cx="3628846" cy="6910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645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D158A6-16D0-6D4E-9EF9-E79EBBCE06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E9AFDC-EFD0-1441-9AC7-904E0020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37B93FD-A511-F946-93C8-9398D1A8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065"/>
            <a:ext cx="10515600" cy="425645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E6DB81-3C1D-8A49-8C87-0F6BE5A9E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3EA3455-F170-324C-88B5-2877182648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" r="8043" b="-142998"/>
          <a:stretch/>
        </p:blipFill>
        <p:spPr>
          <a:xfrm>
            <a:off x="400051" y="6070928"/>
            <a:ext cx="11056823" cy="601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5" y="6016955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20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52F2127-EBD7-8848-B8B4-DAD7CA931A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CAAB2EA-8363-5F45-8970-190A7BD6C0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0EE5CE05-CB7F-B34C-8754-EF71B55DB91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45751" y="1519647"/>
            <a:ext cx="1155700" cy="9271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44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37E0DDE-BBC8-534D-8F87-23B9287D09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1EBF669-8E10-C845-A121-DB25AD1063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4054" b="22345"/>
          <a:stretch/>
        </p:blipFill>
        <p:spPr>
          <a:xfrm>
            <a:off x="0" y="4812138"/>
            <a:ext cx="1737360" cy="204586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20B6504F-0738-AD4E-B37A-159E120E906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129459" y="1714918"/>
            <a:ext cx="1579205" cy="11844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845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86B69119-1B1B-404C-BA90-94A99EE401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90ED9402-3D88-6049-B554-357C36611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24256" b="21461"/>
          <a:stretch/>
        </p:blipFill>
        <p:spPr>
          <a:xfrm>
            <a:off x="0" y="4015298"/>
            <a:ext cx="2780030" cy="28427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AF6015D-0869-6549-8C39-D73FF762841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782855">
            <a:off x="10190480" y="1552292"/>
            <a:ext cx="1351280" cy="6756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5527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26" y="113026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47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3200FBBD-6CC4-A349-B70B-313BAD04B6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E396B99-1C3E-534F-B516-F100DE2F27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2BF6DC9-37E3-D144-87B7-81B5E7C27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5944CE4-06ED-E046-944B-D3D4DDDF1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93E72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69C07FA-383C-2346-AEDD-0EAEBB2C666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B3F5BD8-0C81-4A4E-A8A7-821DBE90955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927307">
            <a:off x="10464018" y="1601144"/>
            <a:ext cx="1081455" cy="54072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580507CF-0871-4D45-B2B1-43EE3CCCD78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5141460"/>
            <a:ext cx="2582984" cy="1716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17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C3FA3C1-F34D-4D4A-A999-6BD04B870E4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806AC6-9229-B641-B36F-4C5719D6B6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02422" y="868933"/>
            <a:ext cx="11387159" cy="457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5F6D999-A485-5C45-B8F6-106D8EF2E2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2422" y="318527"/>
            <a:ext cx="3196167" cy="3687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AA4281D-3412-5E48-9A52-70612FA4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2303"/>
            <a:ext cx="9159240" cy="1325563"/>
          </a:xfrm>
        </p:spPr>
        <p:txBody>
          <a:bodyPr>
            <a:normAutofit/>
          </a:bodyPr>
          <a:lstStyle>
            <a:lvl1pPr>
              <a:defRPr sz="4800">
                <a:solidFill>
                  <a:srgbClr val="193E72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19B6C91-4419-6945-B1FB-13E02AAEB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F9D905AD-F873-2A44-82D4-3A8989E2B37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2288281">
            <a:off x="10164502" y="1227960"/>
            <a:ext cx="1342276" cy="128567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21FD4E0F-C273-6D40-A933-CEE0CA6AA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8151" b="33145"/>
          <a:stretch/>
        </p:blipFill>
        <p:spPr>
          <a:xfrm>
            <a:off x="1" y="4480660"/>
            <a:ext cx="3091180" cy="237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8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BC1C9C2-FB98-9449-B8F0-39AAEDD3EE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39D3C52-456B-CF49-8D86-ABB528E08D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3" r="6601" b="-36686"/>
          <a:stretch/>
        </p:blipFill>
        <p:spPr>
          <a:xfrm>
            <a:off x="436034" y="858109"/>
            <a:ext cx="11387159" cy="4571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DC8F958-22FC-904F-8492-ECBB12608F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l="35446" b="23513"/>
          <a:stretch/>
        </p:blipFill>
        <p:spPr>
          <a:xfrm>
            <a:off x="0" y="4799507"/>
            <a:ext cx="1737360" cy="20584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B304E4C-D148-DF45-B7F2-E70F5B2E240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239223" y="1795994"/>
            <a:ext cx="1579199" cy="11844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DB257D-A0E0-EF48-ABA3-7782115D6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1A55DE-D795-7B44-9085-719E51EC44B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D3C93AA-AEC1-E348-A455-2BBDEC699ED7}"/>
              </a:ext>
            </a:extLst>
          </p:cNvPr>
          <p:cNvSpPr txBox="1"/>
          <p:nvPr userDrawn="1"/>
        </p:nvSpPr>
        <p:spPr>
          <a:xfrm>
            <a:off x="873760" y="-538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="" xmlns:a16="http://schemas.microsoft.com/office/drawing/2014/main" id="{8C69DFD5-858D-D642-ADE1-D548CB19E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88688"/>
            <a:ext cx="9403080" cy="1133477"/>
          </a:xfrm>
        </p:spPr>
        <p:txBody>
          <a:bodyPr anchor="b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01" y="102202"/>
            <a:ext cx="4209297" cy="80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33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/>
              <a:t>11/18/2019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4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61" r:id="rId3"/>
    <p:sldLayoutId id="2147483654" r:id="rId4"/>
    <p:sldLayoutId id="2147483660" r:id="rId5"/>
    <p:sldLayoutId id="2147483655" r:id="rId6"/>
    <p:sldLayoutId id="2147483658" r:id="rId7"/>
    <p:sldLayoutId id="2147483659" r:id="rId8"/>
    <p:sldLayoutId id="2147483657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E9F6C1B-6F37-CE43-80CB-13FD9EE06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73E29E7-16A9-6340-9E9F-790043ED90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A31A5E-D10C-0845-A242-397F9C9F20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0D2F0-1F10-854B-834D-FF8C54AAA49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11/18/2019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D03ACE8-7DC1-FF47-A286-E7FBD724D0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19C6CA-BF73-CC4A-BED8-DE34849C7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A55DE-D795-7B44-9085-719E51EC44B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96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dp.nihr.ac.uk/" TargetMode="External"/><Relationship Id="rId2" Type="http://schemas.openxmlformats.org/officeDocument/2006/relationships/hyperlink" Target="https://www.crn.nihr.ac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-odp.nihr.ac.uk/" TargetMode="External"/><Relationship Id="rId5" Type="http://schemas.openxmlformats.org/officeDocument/2006/relationships/hyperlink" Target="https://www.ukctg.nihr.ac.uk/" TargetMode="External"/><Relationship Id="rId4" Type="http://schemas.openxmlformats.org/officeDocument/2006/relationships/hyperlink" Target="http://csg.ncri.org.uk/portfolio/portfolio-map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1524000" y="3986193"/>
            <a:ext cx="9144000" cy="1448835"/>
          </a:xfrm>
        </p:spPr>
        <p:txBody>
          <a:bodyPr>
            <a:normAutofit fontScale="92500" lnSpcReduction="10000"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>Research Report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/>
              <a:t>19/11/2019</a:t>
            </a: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dirty="0" smtClean="0"/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 smtClean="0"/>
              <a:t>Dave Rea </a:t>
            </a:r>
            <a:endParaRPr lang="en-GB" dirty="0"/>
          </a:p>
        </p:txBody>
      </p:sp>
      <p:sp>
        <p:nvSpPr>
          <p:cNvPr id="4" name="Google Shape;158;p2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dirty="0"/>
              <a:t/>
            </a:r>
            <a:br>
              <a:rPr lang="en-GB" dirty="0"/>
            </a:br>
            <a:r>
              <a:rPr lang="en-GB" sz="4500" dirty="0" smtClean="0"/>
              <a:t>Lung Cancer Clinical Advisory Group</a:t>
            </a:r>
            <a:br>
              <a:rPr lang="en-GB" sz="4500" dirty="0" smtClean="0"/>
            </a:br>
            <a:endParaRPr sz="4500" dirty="0"/>
          </a:p>
        </p:txBody>
      </p:sp>
    </p:spTree>
    <p:extLst>
      <p:ext uri="{BB962C8B-B14F-4D97-AF65-F5344CB8AC3E}">
        <p14:creationId xmlns:p14="http://schemas.microsoft.com/office/powerpoint/2010/main" val="17574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Contacts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Research Delivery Manager – David.Rea@nihr.ac.uk</a:t>
            </a:r>
          </a:p>
          <a:p>
            <a:r>
              <a:rPr lang="en-GB" dirty="0" smtClean="0"/>
              <a:t>Research Portfolio </a:t>
            </a:r>
            <a:r>
              <a:rPr lang="en-GB" dirty="0"/>
              <a:t>F</a:t>
            </a:r>
            <a:r>
              <a:rPr lang="en-GB" dirty="0" smtClean="0"/>
              <a:t>acilitator – Jessica.Bartlett@nihr.ac.uk</a:t>
            </a:r>
          </a:p>
          <a:p>
            <a:r>
              <a:rPr lang="en-GB" dirty="0" smtClean="0"/>
              <a:t>Lung Sub-specialty Lead </a:t>
            </a:r>
            <a:r>
              <a:rPr lang="en-GB" dirty="0"/>
              <a:t>-  </a:t>
            </a:r>
            <a:r>
              <a:rPr lang="en-GB" dirty="0" smtClean="0"/>
              <a:t>Ashley.Cox@nhs.net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20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dirty="0"/>
              <a:t>NIHR CRN High Level Objectives </a:t>
            </a:r>
            <a:r>
              <a:rPr lang="en-GB" dirty="0" smtClean="0"/>
              <a:t>2019-20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320" y="1230594"/>
            <a:ext cx="4648200" cy="424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76826" y="1233589"/>
            <a:ext cx="558229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HLO 1</a:t>
            </a:r>
          </a:p>
          <a:p>
            <a:r>
              <a:rPr lang="en-GB" sz="2400" b="1" dirty="0"/>
              <a:t>	</a:t>
            </a:r>
            <a:r>
              <a:rPr lang="en-GB" sz="2400" dirty="0" smtClean="0"/>
              <a:t>Target - </a:t>
            </a:r>
            <a:r>
              <a:rPr lang="en-GB" sz="2400" dirty="0" smtClean="0">
                <a:solidFill>
                  <a:srgbClr val="92D050"/>
                </a:solidFill>
              </a:rPr>
              <a:t>28,883 recruits</a:t>
            </a:r>
          </a:p>
          <a:p>
            <a:endParaRPr lang="en-GB" sz="2400" b="1" dirty="0" smtClean="0">
              <a:solidFill>
                <a:srgbClr val="92D050"/>
              </a:solidFill>
            </a:endParaRPr>
          </a:p>
          <a:p>
            <a:r>
              <a:rPr lang="en-GB" sz="2400" b="1" dirty="0" smtClean="0"/>
              <a:t>HLO 2</a:t>
            </a:r>
            <a:r>
              <a:rPr lang="en-GB" sz="2400" dirty="0" smtClean="0"/>
              <a:t>						Commercial – </a:t>
            </a:r>
            <a:r>
              <a:rPr lang="en-GB" sz="2400" dirty="0" smtClean="0">
                <a:solidFill>
                  <a:srgbClr val="92D050"/>
                </a:solidFill>
              </a:rPr>
              <a:t>80%		</a:t>
            </a:r>
            <a:endParaRPr lang="en-GB" sz="2400" dirty="0"/>
          </a:p>
          <a:p>
            <a:r>
              <a:rPr lang="en-GB" sz="2400" dirty="0"/>
              <a:t>	</a:t>
            </a:r>
            <a:r>
              <a:rPr lang="en-GB" sz="2400" dirty="0" smtClean="0"/>
              <a:t>Non Commercial</a:t>
            </a:r>
            <a:r>
              <a:rPr lang="en-GB" sz="2400" dirty="0"/>
              <a:t> – </a:t>
            </a:r>
            <a:r>
              <a:rPr lang="en-GB" sz="2400" dirty="0">
                <a:solidFill>
                  <a:srgbClr val="92D050"/>
                </a:solidFill>
              </a:rPr>
              <a:t>80%</a:t>
            </a:r>
            <a:endParaRPr lang="en-GB" sz="2400" dirty="0" smtClean="0">
              <a:solidFill>
                <a:srgbClr val="92D050"/>
              </a:solidFill>
            </a:endParaRPr>
          </a:p>
          <a:p>
            <a:endParaRPr lang="en-GB" sz="2400" dirty="0" smtClean="0"/>
          </a:p>
          <a:p>
            <a:r>
              <a:rPr lang="en-GB" sz="2400" b="1" dirty="0" smtClean="0"/>
              <a:t>HLO 9   </a:t>
            </a:r>
            <a:r>
              <a:rPr lang="en-GB" sz="2400" dirty="0" smtClean="0"/>
              <a:t>	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Commercial – </a:t>
            </a:r>
            <a:r>
              <a:rPr lang="en-GB" sz="2400" dirty="0" smtClean="0">
                <a:solidFill>
                  <a:srgbClr val="92D050"/>
                </a:solidFill>
              </a:rPr>
              <a:t>80 days</a:t>
            </a:r>
          </a:p>
          <a:p>
            <a:r>
              <a:rPr lang="en-GB" sz="2400" dirty="0"/>
              <a:t>	</a:t>
            </a:r>
            <a:r>
              <a:rPr lang="en-GB" sz="2400" dirty="0" smtClean="0"/>
              <a:t>Non-commercial – </a:t>
            </a:r>
            <a:r>
              <a:rPr lang="en-GB" sz="2400" dirty="0" smtClean="0">
                <a:solidFill>
                  <a:srgbClr val="92D050"/>
                </a:solidFill>
              </a:rPr>
              <a:t>62 days</a:t>
            </a:r>
            <a:endParaRPr lang="en-GB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41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Harmonised </a:t>
            </a:r>
            <a:r>
              <a:rPr lang="en-GB" dirty="0" smtClean="0"/>
              <a:t>speciality objectives 2019-20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Harmonised speciality </a:t>
            </a:r>
            <a:r>
              <a:rPr lang="en-GB" dirty="0"/>
              <a:t>objectives </a:t>
            </a:r>
            <a:r>
              <a:rPr lang="en-GB" dirty="0" smtClean="0"/>
              <a:t>have been introduced</a:t>
            </a:r>
          </a:p>
          <a:p>
            <a:endParaRPr lang="en-GB" dirty="0" smtClean="0"/>
          </a:p>
          <a:p>
            <a:r>
              <a:rPr lang="en-GB" dirty="0" smtClean="0">
                <a:solidFill>
                  <a:srgbClr val="193E72"/>
                </a:solidFill>
              </a:rPr>
              <a:t>30 </a:t>
            </a:r>
            <a:r>
              <a:rPr lang="en-GB" dirty="0">
                <a:solidFill>
                  <a:srgbClr val="193E72"/>
                </a:solidFill>
              </a:rPr>
              <a:t>individual speciality objectives replaced by 5 harmonised objectives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Increasing early career researchers involvement in NIHR portfolio research.</a:t>
            </a:r>
          </a:p>
          <a:p>
            <a:pPr lvl="2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Specific areas within cancer, currently under represented.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Cancer Surgery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Radiotherapy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Rare Cancers</a:t>
            </a:r>
          </a:p>
          <a:p>
            <a:pPr lvl="3">
              <a:buFont typeface="Wingdings" pitchFamily="2" charset="2"/>
              <a:buChar char="Ø"/>
            </a:pPr>
            <a:r>
              <a:rPr lang="en-GB" dirty="0">
                <a:solidFill>
                  <a:srgbClr val="193E72"/>
                </a:solidFill>
              </a:rPr>
              <a:t> Teenage and Young Adults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45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865467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Cancer recruitment per million population </a:t>
            </a:r>
            <a:r>
              <a:rPr lang="en-GB" dirty="0"/>
              <a:t>2019-20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412" y="1184153"/>
            <a:ext cx="8804953" cy="45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532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dirty="0"/>
              <a:t>Lung cancer </a:t>
            </a:r>
            <a:r>
              <a:rPr lang="en-GB" dirty="0" smtClean="0"/>
              <a:t>recruitment by LCRN 2019-20</a:t>
            </a:r>
            <a:endParaRPr lang="en-GB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479" y="1230592"/>
            <a:ext cx="8885755" cy="4435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593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866" y="365127"/>
            <a:ext cx="10346933" cy="865467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sym typeface="Arial"/>
              </a:rPr>
              <a:t>Recruitment </a:t>
            </a:r>
            <a:r>
              <a:rPr lang="en-GB" dirty="0"/>
              <a:t>and number of </a:t>
            </a:r>
            <a:r>
              <a:rPr lang="en-GB" dirty="0" smtClean="0"/>
              <a:t>Lung C</a:t>
            </a:r>
            <a:r>
              <a:rPr lang="en-GB" dirty="0" smtClean="0">
                <a:sym typeface="Arial"/>
              </a:rPr>
              <a:t>ancer studies 2019-20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301" y="1354205"/>
            <a:ext cx="9225070" cy="439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27022" y="4348793"/>
            <a:ext cx="532972" cy="923330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4330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900" dirty="0"/>
              <a:t>Cancer recruitment to time and </a:t>
            </a:r>
            <a:r>
              <a:rPr lang="en-US" sz="2900" dirty="0" smtClean="0"/>
              <a:t>target</a:t>
            </a:r>
            <a:endParaRPr lang="en-GB" sz="29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928" y="1135669"/>
            <a:ext cx="8781622" cy="4597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96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Lung cancer recruitment to time and </a:t>
            </a:r>
            <a:r>
              <a:rPr lang="en-US" dirty="0" smtClean="0"/>
              <a:t>target across CRN West of England Partner </a:t>
            </a:r>
            <a:r>
              <a:rPr lang="en-US" dirty="0" err="1" smtClean="0"/>
              <a:t>Organisations</a:t>
            </a:r>
            <a:endParaRPr lang="en-GB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96" y="1633591"/>
            <a:ext cx="11383766" cy="3195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2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Useful links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>
                <a:hlinkClick r:id="rId2"/>
              </a:rPr>
              <a:t>https://www.crn.nihr.ac.uk/</a:t>
            </a:r>
            <a:endParaRPr lang="en-GB" dirty="0">
              <a:hlinkClick r:id="rId3"/>
            </a:endParaRPr>
          </a:p>
          <a:p>
            <a:pPr lvl="1"/>
            <a:r>
              <a:rPr lang="en-GB" dirty="0"/>
              <a:t>National and local network information including training programmes templates, tools, contacts, videos </a:t>
            </a:r>
            <a:r>
              <a:rPr lang="en-GB" dirty="0" smtClean="0"/>
              <a:t>etc.</a:t>
            </a:r>
            <a:endParaRPr lang="en-GB" dirty="0">
              <a:hlinkClick r:id=""/>
            </a:endParaRPr>
          </a:p>
          <a:p>
            <a:r>
              <a:rPr lang="en-GB" dirty="0">
                <a:hlinkClick r:id=""/>
              </a:rPr>
              <a:t>https://odp.nihr.ac.uk/</a:t>
            </a:r>
            <a:r>
              <a:rPr lang="en-GB" dirty="0">
                <a:hlinkClick r:id="rId4"/>
              </a:rPr>
              <a:t> </a:t>
            </a:r>
          </a:p>
          <a:p>
            <a:pPr lvl="1"/>
            <a:r>
              <a:rPr lang="en-GB" dirty="0"/>
              <a:t>Open data platform.  Look at performance across whole CRN including all specialty areas</a:t>
            </a:r>
            <a:endParaRPr lang="en-GB" dirty="0">
              <a:hlinkClick r:id="rId4"/>
            </a:endParaRPr>
          </a:p>
          <a:p>
            <a:r>
              <a:rPr lang="en-GB" dirty="0">
                <a:hlinkClick r:id="rId4"/>
              </a:rPr>
              <a:t>http://csg.ncri.org.uk/portfolio/portfolio-maps/</a:t>
            </a:r>
            <a:endParaRPr lang="en-GB" dirty="0"/>
          </a:p>
          <a:p>
            <a:pPr lvl="1"/>
            <a:r>
              <a:rPr lang="en-GB" dirty="0"/>
              <a:t>View current national portfolio of open, closed and ‘in set up’ cancer studies </a:t>
            </a:r>
          </a:p>
          <a:p>
            <a:r>
              <a:rPr lang="en-GB" dirty="0">
                <a:hlinkClick r:id="rId5"/>
              </a:rPr>
              <a:t>https://www.ukctg.nihr.ac.uk/</a:t>
            </a:r>
            <a:endParaRPr lang="en-GB" dirty="0"/>
          </a:p>
          <a:p>
            <a:pPr lvl="1"/>
            <a:r>
              <a:rPr lang="en-GB" dirty="0"/>
              <a:t>See </a:t>
            </a:r>
            <a:r>
              <a:rPr lang="en-GB" dirty="0" smtClean="0"/>
              <a:t>which studies are open </a:t>
            </a:r>
            <a:r>
              <a:rPr lang="en-GB" dirty="0"/>
              <a:t>across the </a:t>
            </a:r>
            <a:r>
              <a:rPr lang="en-GB" dirty="0" smtClean="0"/>
              <a:t>country (will soon be Be Part of Research)</a:t>
            </a:r>
            <a:endParaRPr lang="en-GB" dirty="0"/>
          </a:p>
          <a:p>
            <a:r>
              <a:rPr lang="en-GB" dirty="0">
                <a:hlinkClick r:id="rId6"/>
              </a:rPr>
              <a:t>http://public-odp.nihr.ac.u</a:t>
            </a:r>
            <a:r>
              <a:rPr lang="en-GB" dirty="0">
                <a:solidFill>
                  <a:srgbClr val="0070C0"/>
                </a:solidFill>
                <a:hlinkClick r:id="rId6"/>
              </a:rPr>
              <a:t>k</a:t>
            </a:r>
            <a:r>
              <a:rPr lang="en-GB" dirty="0">
                <a:solidFill>
                  <a:srgbClr val="0070C0"/>
                </a:solidFill>
              </a:rPr>
              <a:t>/</a:t>
            </a:r>
            <a:r>
              <a:rPr lang="en-GB" dirty="0"/>
              <a:t> </a:t>
            </a:r>
          </a:p>
          <a:p>
            <a:pPr lvl="1"/>
            <a:r>
              <a:rPr lang="en-GB" dirty="0"/>
              <a:t>Search for a study to fit criteria.  Good for horizon scanning, eligibility criteria</a:t>
            </a:r>
          </a:p>
          <a:p>
            <a:pPr marL="1143000" lvl="2" indent="25400">
              <a:lnSpc>
                <a:spcPct val="100000"/>
              </a:lnSpc>
              <a:spcBef>
                <a:spcPts val="400"/>
              </a:spcBef>
              <a:buClr>
                <a:schemeClr val="dk1"/>
              </a:buClr>
              <a:buSzPts val="2000"/>
              <a:buNone/>
            </a:pPr>
            <a:endParaRPr lang="en-GB" dirty="0">
              <a:solidFill>
                <a:schemeClr val="dk1"/>
              </a:solidFill>
              <a:ea typeface="Arial"/>
              <a:cs typeface="Arial"/>
              <a:sym typeface="Arial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28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1858</TotalTime>
  <Words>208</Words>
  <Application>Microsoft Office PowerPoint</Application>
  <PresentationFormat>Custom</PresentationFormat>
  <Paragraphs>48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Custom Design</vt:lpstr>
      <vt:lpstr>1_Custom Design</vt:lpstr>
      <vt:lpstr> Lung Cancer Clinical Advisory Group </vt:lpstr>
      <vt:lpstr>NIHR CRN High Level Objectives 2019-20</vt:lpstr>
      <vt:lpstr>Harmonised speciality objectives 2019-20</vt:lpstr>
      <vt:lpstr>Cancer recruitment per million population 2019-20</vt:lpstr>
      <vt:lpstr>Lung cancer recruitment by LCRN 2019-20</vt:lpstr>
      <vt:lpstr>Recruitment and number of Lung Cancer studies 2019-20</vt:lpstr>
      <vt:lpstr>Cancer recruitment to time and target</vt:lpstr>
      <vt:lpstr>Lung cancer recruitment to time and target across CRN West of England Partner Organisations</vt:lpstr>
      <vt:lpstr>Useful links</vt:lpstr>
      <vt:lpstr>Contacts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edit Master title</dc:title>
  <dc:creator>Microsoft Office User</dc:creator>
  <cp:lastModifiedBy>Bartlett, Jessica</cp:lastModifiedBy>
  <cp:revision>141</cp:revision>
  <dcterms:created xsi:type="dcterms:W3CDTF">2019-02-07T15:31:28Z</dcterms:created>
  <dcterms:modified xsi:type="dcterms:W3CDTF">2019-11-18T14:24:13Z</dcterms:modified>
</cp:coreProperties>
</file>