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9AD4E2-58C2-49AC-ABE4-C9B6FC52915D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4BACC6"/>
    <a:srgbClr val="00C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Colorectal Referrals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Weekly!$E$1</c:f>
              <c:strCache>
                <c:ptCount val="1"/>
                <c:pt idx="0">
                  <c:v>Colorectal</c:v>
                </c:pt>
              </c:strCache>
            </c:strRef>
          </c:tx>
          <c:marker>
            <c:symbol val="none"/>
          </c:marker>
          <c:cat>
            <c:strRef>
              <c:f>Weekly!$A$2:$A$89</c:f>
              <c:strCache>
                <c:ptCount val="88"/>
                <c:pt idx="0">
                  <c:v>w/c 31.12.18</c:v>
                </c:pt>
                <c:pt idx="1">
                  <c:v>w/c 07.01.19</c:v>
                </c:pt>
                <c:pt idx="2">
                  <c:v>w/c 14.01.19</c:v>
                </c:pt>
                <c:pt idx="3">
                  <c:v>w/c 21.01.19</c:v>
                </c:pt>
                <c:pt idx="4">
                  <c:v>w/c 28.01.19</c:v>
                </c:pt>
                <c:pt idx="5">
                  <c:v>w/c 04.02.19</c:v>
                </c:pt>
                <c:pt idx="6">
                  <c:v>w/c 11.02.19</c:v>
                </c:pt>
                <c:pt idx="7">
                  <c:v>w/c 18.02.19</c:v>
                </c:pt>
                <c:pt idx="8">
                  <c:v>w/c 25.02.19</c:v>
                </c:pt>
                <c:pt idx="9">
                  <c:v>w/c 04.03.19</c:v>
                </c:pt>
                <c:pt idx="10">
                  <c:v>w/c 11.03.19</c:v>
                </c:pt>
                <c:pt idx="11">
                  <c:v>w/c 18.03.19</c:v>
                </c:pt>
                <c:pt idx="12">
                  <c:v>w/c 25.03.19</c:v>
                </c:pt>
                <c:pt idx="13">
                  <c:v>w/c 01.04.19</c:v>
                </c:pt>
                <c:pt idx="14">
                  <c:v>w/c 08.04.19</c:v>
                </c:pt>
                <c:pt idx="15">
                  <c:v>w/c 15.04.19</c:v>
                </c:pt>
                <c:pt idx="16">
                  <c:v>w/c 22.04.19</c:v>
                </c:pt>
                <c:pt idx="17">
                  <c:v>w/c 29.04.19</c:v>
                </c:pt>
                <c:pt idx="18">
                  <c:v>w/c 06.05.19</c:v>
                </c:pt>
                <c:pt idx="19">
                  <c:v>w/c 13.05.19</c:v>
                </c:pt>
                <c:pt idx="20">
                  <c:v>w/c 20.05.19</c:v>
                </c:pt>
                <c:pt idx="21">
                  <c:v>w/c 27.05.19</c:v>
                </c:pt>
                <c:pt idx="22">
                  <c:v>w/c 03.06.19</c:v>
                </c:pt>
                <c:pt idx="23">
                  <c:v>w/c 10.06.19</c:v>
                </c:pt>
                <c:pt idx="24">
                  <c:v>w/c 17.06.19</c:v>
                </c:pt>
                <c:pt idx="25">
                  <c:v>w/c 24.06.19</c:v>
                </c:pt>
                <c:pt idx="26">
                  <c:v>w/c 01.07.19</c:v>
                </c:pt>
                <c:pt idx="27">
                  <c:v>w/c 08.07.19</c:v>
                </c:pt>
                <c:pt idx="28">
                  <c:v>w/c 15.07.19</c:v>
                </c:pt>
                <c:pt idx="29">
                  <c:v>w/c 22.07.19</c:v>
                </c:pt>
                <c:pt idx="30">
                  <c:v>w/c 29.07.19</c:v>
                </c:pt>
                <c:pt idx="31">
                  <c:v>w/c 05.08.19</c:v>
                </c:pt>
                <c:pt idx="32">
                  <c:v>w/c 12.08.19</c:v>
                </c:pt>
                <c:pt idx="33">
                  <c:v>w/c 19.08.19</c:v>
                </c:pt>
                <c:pt idx="34">
                  <c:v>w/c 26.08.19</c:v>
                </c:pt>
                <c:pt idx="35">
                  <c:v>w/c 02.09.19</c:v>
                </c:pt>
                <c:pt idx="36">
                  <c:v>w/c 09.09.19</c:v>
                </c:pt>
                <c:pt idx="37">
                  <c:v>w/c 16.09.19</c:v>
                </c:pt>
                <c:pt idx="38">
                  <c:v>w/c 23/09.19</c:v>
                </c:pt>
                <c:pt idx="39">
                  <c:v>w/c 30.09.19</c:v>
                </c:pt>
                <c:pt idx="40">
                  <c:v>w/c 07.10.19</c:v>
                </c:pt>
                <c:pt idx="41">
                  <c:v>w/c 14.10.19</c:v>
                </c:pt>
                <c:pt idx="42">
                  <c:v>w/c 21.10.19</c:v>
                </c:pt>
                <c:pt idx="43">
                  <c:v>w/c 28.10.19</c:v>
                </c:pt>
                <c:pt idx="44">
                  <c:v>w/c 04.11.19</c:v>
                </c:pt>
                <c:pt idx="45">
                  <c:v>w/c 11.11.19</c:v>
                </c:pt>
                <c:pt idx="46">
                  <c:v>w/c 18.11.19</c:v>
                </c:pt>
                <c:pt idx="47">
                  <c:v>w/c 25.11.19</c:v>
                </c:pt>
                <c:pt idx="48">
                  <c:v>w/c 02.12.19</c:v>
                </c:pt>
                <c:pt idx="49">
                  <c:v>w/c 09.12.19</c:v>
                </c:pt>
                <c:pt idx="50">
                  <c:v>w/c 16.12.19</c:v>
                </c:pt>
                <c:pt idx="51">
                  <c:v>w/c 23.12.19</c:v>
                </c:pt>
                <c:pt idx="52">
                  <c:v>w/c 30.12.19</c:v>
                </c:pt>
                <c:pt idx="53">
                  <c:v>w/c 06.01.20</c:v>
                </c:pt>
                <c:pt idx="54">
                  <c:v>w/c 13.01.20</c:v>
                </c:pt>
                <c:pt idx="55">
                  <c:v>w/c 20.01.20</c:v>
                </c:pt>
                <c:pt idx="56">
                  <c:v>w/c 27.01.20</c:v>
                </c:pt>
                <c:pt idx="57">
                  <c:v>w/c 03.02.20</c:v>
                </c:pt>
                <c:pt idx="58">
                  <c:v>w/c 10.02.20</c:v>
                </c:pt>
                <c:pt idx="59">
                  <c:v>w/c 17.02.20</c:v>
                </c:pt>
                <c:pt idx="60">
                  <c:v>w/c 24.02.20</c:v>
                </c:pt>
                <c:pt idx="61">
                  <c:v>w/c 02.03.20</c:v>
                </c:pt>
                <c:pt idx="62">
                  <c:v>w/c 09.03.20</c:v>
                </c:pt>
                <c:pt idx="63">
                  <c:v>w/c 16.03.20</c:v>
                </c:pt>
                <c:pt idx="64">
                  <c:v>w/c 23.03.19</c:v>
                </c:pt>
                <c:pt idx="65">
                  <c:v>w/c 30.03.20</c:v>
                </c:pt>
                <c:pt idx="66">
                  <c:v>w/c 06.04.20</c:v>
                </c:pt>
                <c:pt idx="67">
                  <c:v>w/c 13.04.20</c:v>
                </c:pt>
                <c:pt idx="68">
                  <c:v>w/c 20.04.20</c:v>
                </c:pt>
                <c:pt idx="69">
                  <c:v>w/c 27.04.20</c:v>
                </c:pt>
                <c:pt idx="70">
                  <c:v>w/c 04.05.20</c:v>
                </c:pt>
                <c:pt idx="71">
                  <c:v>w/c 11.05.20</c:v>
                </c:pt>
                <c:pt idx="72">
                  <c:v>w/c 18.05.20</c:v>
                </c:pt>
                <c:pt idx="73">
                  <c:v>w/c 25.05.20</c:v>
                </c:pt>
                <c:pt idx="74">
                  <c:v>w/c 01.06.20</c:v>
                </c:pt>
                <c:pt idx="75">
                  <c:v>w/c 08.06.20</c:v>
                </c:pt>
                <c:pt idx="76">
                  <c:v>w/c 15.06.20</c:v>
                </c:pt>
                <c:pt idx="77">
                  <c:v>w/c 22.06.20</c:v>
                </c:pt>
                <c:pt idx="78">
                  <c:v>w/c 29.06.20</c:v>
                </c:pt>
                <c:pt idx="79">
                  <c:v>w/c 06.07.20</c:v>
                </c:pt>
                <c:pt idx="80">
                  <c:v>w/c 13.07.20</c:v>
                </c:pt>
                <c:pt idx="81">
                  <c:v>w/c 20.07.20</c:v>
                </c:pt>
                <c:pt idx="82">
                  <c:v>w/c 27.07.20</c:v>
                </c:pt>
                <c:pt idx="83">
                  <c:v>w/c 03.08.20</c:v>
                </c:pt>
                <c:pt idx="84">
                  <c:v>w/c 10.08.20</c:v>
                </c:pt>
                <c:pt idx="85">
                  <c:v>w/c 17.08.20</c:v>
                </c:pt>
                <c:pt idx="86">
                  <c:v>w/c 24.08.20</c:v>
                </c:pt>
                <c:pt idx="87">
                  <c:v>w/c 31.08.20</c:v>
                </c:pt>
              </c:strCache>
            </c:strRef>
          </c:cat>
          <c:val>
            <c:numRef>
              <c:f>Weekly!$E$2:$E$89</c:f>
              <c:numCache>
                <c:formatCode>General</c:formatCode>
                <c:ptCount val="88"/>
                <c:pt idx="0">
                  <c:v>25</c:v>
                </c:pt>
                <c:pt idx="1">
                  <c:v>41</c:v>
                </c:pt>
                <c:pt idx="2">
                  <c:v>45</c:v>
                </c:pt>
                <c:pt idx="3">
                  <c:v>57</c:v>
                </c:pt>
                <c:pt idx="4">
                  <c:v>44</c:v>
                </c:pt>
                <c:pt idx="5">
                  <c:v>66</c:v>
                </c:pt>
                <c:pt idx="6">
                  <c:v>50</c:v>
                </c:pt>
                <c:pt idx="7">
                  <c:v>43</c:v>
                </c:pt>
                <c:pt idx="8">
                  <c:v>40</c:v>
                </c:pt>
                <c:pt idx="9">
                  <c:v>46</c:v>
                </c:pt>
                <c:pt idx="10">
                  <c:v>48</c:v>
                </c:pt>
                <c:pt idx="11">
                  <c:v>49</c:v>
                </c:pt>
                <c:pt idx="12">
                  <c:v>53</c:v>
                </c:pt>
                <c:pt idx="13">
                  <c:v>54</c:v>
                </c:pt>
                <c:pt idx="14">
                  <c:v>58</c:v>
                </c:pt>
                <c:pt idx="15">
                  <c:v>51</c:v>
                </c:pt>
                <c:pt idx="16">
                  <c:v>49</c:v>
                </c:pt>
                <c:pt idx="17">
                  <c:v>49</c:v>
                </c:pt>
                <c:pt idx="18">
                  <c:v>35</c:v>
                </c:pt>
                <c:pt idx="19">
                  <c:v>59</c:v>
                </c:pt>
                <c:pt idx="20">
                  <c:v>61</c:v>
                </c:pt>
                <c:pt idx="21">
                  <c:v>47</c:v>
                </c:pt>
                <c:pt idx="22">
                  <c:v>66</c:v>
                </c:pt>
                <c:pt idx="23">
                  <c:v>42</c:v>
                </c:pt>
                <c:pt idx="24">
                  <c:v>58</c:v>
                </c:pt>
                <c:pt idx="25">
                  <c:v>51</c:v>
                </c:pt>
                <c:pt idx="26">
                  <c:v>49</c:v>
                </c:pt>
                <c:pt idx="27">
                  <c:v>55</c:v>
                </c:pt>
                <c:pt idx="28">
                  <c:v>69</c:v>
                </c:pt>
                <c:pt idx="29">
                  <c:v>55</c:v>
                </c:pt>
                <c:pt idx="30">
                  <c:v>63</c:v>
                </c:pt>
                <c:pt idx="31">
                  <c:v>56</c:v>
                </c:pt>
                <c:pt idx="32">
                  <c:v>50</c:v>
                </c:pt>
                <c:pt idx="33">
                  <c:v>49</c:v>
                </c:pt>
                <c:pt idx="34">
                  <c:v>38</c:v>
                </c:pt>
                <c:pt idx="35">
                  <c:v>45</c:v>
                </c:pt>
                <c:pt idx="36">
                  <c:v>66</c:v>
                </c:pt>
                <c:pt idx="37">
                  <c:v>51</c:v>
                </c:pt>
                <c:pt idx="38">
                  <c:v>51</c:v>
                </c:pt>
                <c:pt idx="39">
                  <c:v>64</c:v>
                </c:pt>
                <c:pt idx="40">
                  <c:v>49</c:v>
                </c:pt>
                <c:pt idx="41">
                  <c:v>46</c:v>
                </c:pt>
                <c:pt idx="42">
                  <c:v>47</c:v>
                </c:pt>
                <c:pt idx="43">
                  <c:v>40</c:v>
                </c:pt>
                <c:pt idx="44">
                  <c:v>66</c:v>
                </c:pt>
                <c:pt idx="45">
                  <c:v>57</c:v>
                </c:pt>
                <c:pt idx="46">
                  <c:v>50</c:v>
                </c:pt>
                <c:pt idx="47">
                  <c:v>48</c:v>
                </c:pt>
                <c:pt idx="48">
                  <c:v>49</c:v>
                </c:pt>
                <c:pt idx="49">
                  <c:v>52</c:v>
                </c:pt>
                <c:pt idx="50">
                  <c:v>57</c:v>
                </c:pt>
                <c:pt idx="51">
                  <c:v>27</c:v>
                </c:pt>
                <c:pt idx="52">
                  <c:v>39</c:v>
                </c:pt>
                <c:pt idx="53">
                  <c:v>54</c:v>
                </c:pt>
                <c:pt idx="54">
                  <c:v>62</c:v>
                </c:pt>
                <c:pt idx="55">
                  <c:v>56</c:v>
                </c:pt>
                <c:pt idx="56">
                  <c:v>53</c:v>
                </c:pt>
                <c:pt idx="57">
                  <c:v>52</c:v>
                </c:pt>
                <c:pt idx="58">
                  <c:v>56</c:v>
                </c:pt>
                <c:pt idx="59">
                  <c:v>56</c:v>
                </c:pt>
                <c:pt idx="60">
                  <c:v>52</c:v>
                </c:pt>
                <c:pt idx="61">
                  <c:v>55</c:v>
                </c:pt>
                <c:pt idx="62">
                  <c:v>40</c:v>
                </c:pt>
                <c:pt idx="63">
                  <c:v>50</c:v>
                </c:pt>
                <c:pt idx="64">
                  <c:v>31</c:v>
                </c:pt>
                <c:pt idx="65">
                  <c:v>17</c:v>
                </c:pt>
                <c:pt idx="66">
                  <c:v>21</c:v>
                </c:pt>
                <c:pt idx="67">
                  <c:v>17</c:v>
                </c:pt>
                <c:pt idx="68">
                  <c:v>21</c:v>
                </c:pt>
                <c:pt idx="69">
                  <c:v>25</c:v>
                </c:pt>
                <c:pt idx="70">
                  <c:v>21</c:v>
                </c:pt>
                <c:pt idx="71">
                  <c:v>38</c:v>
                </c:pt>
                <c:pt idx="72">
                  <c:v>48</c:v>
                </c:pt>
                <c:pt idx="73">
                  <c:v>38</c:v>
                </c:pt>
                <c:pt idx="74">
                  <c:v>29</c:v>
                </c:pt>
                <c:pt idx="75">
                  <c:v>35</c:v>
                </c:pt>
                <c:pt idx="76">
                  <c:v>48</c:v>
                </c:pt>
                <c:pt idx="77">
                  <c:v>40</c:v>
                </c:pt>
                <c:pt idx="78">
                  <c:v>52</c:v>
                </c:pt>
                <c:pt idx="79">
                  <c:v>51</c:v>
                </c:pt>
                <c:pt idx="80">
                  <c:v>46</c:v>
                </c:pt>
                <c:pt idx="81">
                  <c:v>41</c:v>
                </c:pt>
                <c:pt idx="82">
                  <c:v>50</c:v>
                </c:pt>
                <c:pt idx="83">
                  <c:v>60</c:v>
                </c:pt>
                <c:pt idx="84">
                  <c:v>44</c:v>
                </c:pt>
                <c:pt idx="85">
                  <c:v>36</c:v>
                </c:pt>
                <c:pt idx="86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59-4094-9B96-5795F23D9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12672"/>
        <c:axId val="11214208"/>
      </c:lineChart>
      <c:catAx>
        <c:axId val="1121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214208"/>
        <c:crosses val="autoZero"/>
        <c:auto val="1"/>
        <c:lblAlgn val="ctr"/>
        <c:lblOffset val="100"/>
        <c:noMultiLvlLbl val="0"/>
      </c:catAx>
      <c:valAx>
        <c:axId val="1121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12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Referrals</a:t>
            </a:r>
            <a:r>
              <a:rPr lang="en-US" baseline="0" dirty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69994783464566934"/>
          <c:y val="0.17812500000000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A-4491-86FF-4FA3B1CF82B2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83-4645-9527-8EBA5A0118F7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783-4645-9527-8EBA5A0118F7}"/>
              </c:ext>
            </c:extLst>
          </c:dPt>
          <c:dPt>
            <c:idx val="3"/>
            <c:bubble3D val="0"/>
            <c:spPr>
              <a:solidFill>
                <a:srgbClr val="00C0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83-4645-9527-8EBA5A0118F7}"/>
              </c:ext>
            </c:extLst>
          </c:dPt>
          <c:cat>
            <c:strRef>
              <c:f>Sheet1!$A$2:$A$5</c:f>
              <c:strCache>
                <c:ptCount val="4"/>
                <c:pt idx="0">
                  <c:v>CRC</c:v>
                </c:pt>
                <c:pt idx="1">
                  <c:v>other cancer</c:v>
                </c:pt>
                <c:pt idx="2">
                  <c:v>colitis</c:v>
                </c:pt>
                <c:pt idx="3">
                  <c:v>discharged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7</c:v>
                </c:pt>
                <c:pt idx="3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3-4645-9527-8EBA5A011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0.79487</cdr:x>
      <cdr:y>0.64288</cdr:y>
    </cdr:from>
    <cdr:to>
      <cdr:x>0.80342</cdr:x>
      <cdr:y>0.75264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6696744" y="2952328"/>
          <a:ext cx="72008" cy="504056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0.73504</cdr:x>
      <cdr:y>0.67424</cdr:y>
    </cdr:from>
    <cdr:to>
      <cdr:x>0.74983</cdr:x>
      <cdr:y>0.76832</cdr:y>
    </cdr:to>
    <cdr:sp macro="" textlink="">
      <cdr:nvSpPr>
        <cdr:cNvPr id="4" name="Up Arrow 3"/>
        <cdr:cNvSpPr/>
      </cdr:nvSpPr>
      <cdr:spPr>
        <a:xfrm xmlns:a="http://schemas.openxmlformats.org/drawingml/2006/main">
          <a:off x="6192688" y="3096344"/>
          <a:ext cx="124592" cy="432048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0.83761</cdr:x>
      <cdr:y>0.58016</cdr:y>
    </cdr:from>
    <cdr:to>
      <cdr:x>0.84303</cdr:x>
      <cdr:y>0.65856</cdr:y>
    </cdr:to>
    <cdr:sp macro="" textlink="">
      <cdr:nvSpPr>
        <cdr:cNvPr id="5" name="Up Arrow 4"/>
        <cdr:cNvSpPr/>
      </cdr:nvSpPr>
      <cdr:spPr>
        <a:xfrm xmlns:a="http://schemas.openxmlformats.org/drawingml/2006/main">
          <a:off x="7056784" y="2664296"/>
          <a:ext cx="45719" cy="360040"/>
        </a:xfrm>
        <a:prstGeom xmlns:a="http://schemas.openxmlformats.org/drawingml/2006/main" prst="upArrow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7F4EC0-D43D-4FDE-AF9F-3A526B2C91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35E18-32FA-4C95-8D8D-8214EA98CE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79A7AD-555C-4FD3-905A-116AC3F088E5}" type="datetimeFigureOut">
              <a:rPr lang="en-GB"/>
              <a:pPr>
                <a:defRPr/>
              </a:pPr>
              <a:t>17/09/2020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D37F1-CBD5-49C1-B1F7-E9A35665EC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E85CE-06A0-461B-8B0E-E2E5C03407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47F568-1C7E-4DAB-8099-6937DAA35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52140-A9A9-4DD7-AB35-5592F7B7A64E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C465-AAFA-425F-BE3A-25C714DE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6E4527E-063B-4D6C-B547-A723E606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4" y="2720585"/>
            <a:ext cx="8201892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FB84A-0F5E-4CA1-9075-6D1E419E9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054" y="3607724"/>
            <a:ext cx="8201025" cy="3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04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15772A4F-A001-4CD5-ADEE-2B7D6DDF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" y="136525"/>
            <a:ext cx="9989128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B991E-8081-4B5E-9D4E-77BADB21E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7" y="1117002"/>
            <a:ext cx="11418917" cy="5034416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0070C0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CCECC8-FF66-4D5A-8C55-7928CD235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FE33-95C6-473E-82AB-2EBE0F1F7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3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5D3627F7-2145-438E-B0CA-92025DB4F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" y="136525"/>
            <a:ext cx="9989128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1D9E73-4545-49FF-9C96-0095D8E96B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000" y="1081088"/>
            <a:ext cx="11950700" cy="517048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70C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91A14-41BF-4866-AD11-334360AE65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2B9DE-39F1-42AD-80FB-4870A93A4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60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066A6AE8-01E2-4FCD-8D5D-D7E47926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" y="136525"/>
            <a:ext cx="9989128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AAAB4F-FD80-4CCC-B0E3-50686B67A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AA2327-23C4-4192-8474-F2E559D40B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03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FDAE760A-2A58-4F22-B4C8-360E0D5F3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" y="136525"/>
            <a:ext cx="9989128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D9DB-3155-491B-8E28-BB6B90109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00" y="939800"/>
            <a:ext cx="5650345" cy="531971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B1613B-45B7-403B-B94E-F185551268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939800"/>
            <a:ext cx="5969000" cy="5319713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FE989-B8CC-4A9C-864A-0C613D9CD5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1580-95C7-46A9-BC4A-4884851E00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icrosoftstream.com/video/082e19b1-ebf0-444b-9160-9425d0a650e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4077B-0342-403A-917F-315D65EA0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67" y="1507067"/>
            <a:ext cx="10634133" cy="2895600"/>
          </a:xfrm>
        </p:spPr>
        <p:txBody>
          <a:bodyPr/>
          <a:lstStyle/>
          <a:p>
            <a:r>
              <a:rPr lang="en-GB" dirty="0"/>
              <a:t>FIT &lt;10 Pathway Webinar</a:t>
            </a:r>
            <a:br>
              <a:rPr lang="en-GB" dirty="0"/>
            </a:br>
            <a:r>
              <a:rPr lang="en-GB" sz="2800" dirty="0"/>
              <a:t>with</a:t>
            </a:r>
            <a:br>
              <a:rPr lang="en-GB" sz="2800" dirty="0"/>
            </a:br>
            <a:r>
              <a:rPr lang="en-GB" sz="2800" dirty="0"/>
              <a:t>Amelia Randle, SWAG Clinical Director, and</a:t>
            </a:r>
            <a:br>
              <a:rPr lang="en-GB" sz="2800" dirty="0"/>
            </a:br>
            <a:r>
              <a:rPr lang="en-GB" sz="2800" dirty="0"/>
              <a:t> Louise Hunt, Consultant Colorectal Surgeon, </a:t>
            </a:r>
            <a:br>
              <a:rPr lang="en-GB" sz="2800" dirty="0"/>
            </a:br>
            <a:r>
              <a:rPr lang="en-GB" sz="2800" dirty="0"/>
              <a:t>Somerset Foundation Trust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9F5B5-3CAE-43E2-A68F-48F42D067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921" y="4640657"/>
            <a:ext cx="8201025" cy="357447"/>
          </a:xfrm>
        </p:spPr>
        <p:txBody>
          <a:bodyPr/>
          <a:lstStyle/>
          <a:p>
            <a:r>
              <a:rPr lang="en-GB" dirty="0"/>
              <a:t>17.09.2020</a:t>
            </a:r>
          </a:p>
        </p:txBody>
      </p:sp>
    </p:spTree>
    <p:extLst>
      <p:ext uri="{BB962C8B-B14F-4D97-AF65-F5344CB8AC3E}">
        <p14:creationId xmlns:p14="http://schemas.microsoft.com/office/powerpoint/2010/main" val="80630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FFF3-A9D5-45DE-BD5B-D6EA16E7F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4" y="2533650"/>
            <a:ext cx="8201892" cy="1790700"/>
          </a:xfrm>
        </p:spPr>
        <p:txBody>
          <a:bodyPr/>
          <a:lstStyle/>
          <a:p>
            <a:r>
              <a:rPr lang="en-GB" dirty="0"/>
              <a:t>SWAG Cancer Alliance proposed colorectal cancer pathway, during COVID recovery phase</a:t>
            </a:r>
          </a:p>
        </p:txBody>
      </p:sp>
    </p:spTree>
    <p:extLst>
      <p:ext uri="{BB962C8B-B14F-4D97-AF65-F5344CB8AC3E}">
        <p14:creationId xmlns:p14="http://schemas.microsoft.com/office/powerpoint/2010/main" val="220033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79007EF8-61EB-4829-B156-C39400DFC0E7}"/>
              </a:ext>
            </a:extLst>
          </p:cNvPr>
          <p:cNvSpPr/>
          <p:nvPr/>
        </p:nvSpPr>
        <p:spPr>
          <a:xfrm>
            <a:off x="86659" y="114626"/>
            <a:ext cx="10019365" cy="720080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u="sng" dirty="0"/>
          </a:p>
          <a:p>
            <a:pPr algn="ctr"/>
            <a:r>
              <a:rPr lang="en-GB" sz="1600" b="1" u="sng" dirty="0"/>
              <a:t>Primary Care Clinical Assessment</a:t>
            </a:r>
          </a:p>
          <a:p>
            <a:pPr algn="ctr"/>
            <a:r>
              <a:rPr lang="en-GB" sz="1600" dirty="0"/>
              <a:t>Remote assessment with face to face for physical exam, rectal examination (PR) abdominal examination</a:t>
            </a:r>
          </a:p>
          <a:p>
            <a:pPr algn="ctr"/>
            <a:r>
              <a:rPr lang="en-GB" sz="1600" dirty="0"/>
              <a:t>Bloods: Full Blood Count , Ferritin, Urea and Electrolytes, Liver Function Tests, C-reactive Protein</a:t>
            </a:r>
          </a:p>
          <a:p>
            <a:pPr algn="ctr"/>
            <a:endParaRPr lang="en-GB" sz="16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F76C7CE7-DC5D-44DD-8A2B-DDF8CBCDCD84}"/>
              </a:ext>
            </a:extLst>
          </p:cNvPr>
          <p:cNvSpPr/>
          <p:nvPr/>
        </p:nvSpPr>
        <p:spPr>
          <a:xfrm>
            <a:off x="86661" y="980728"/>
            <a:ext cx="11981514" cy="601216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If reassessing after negative FIT and ongoing NG12 symptoms, repeat FIT after 6 weeks</a:t>
            </a:r>
          </a:p>
          <a:p>
            <a:pPr algn="ctr"/>
            <a:r>
              <a:rPr lang="en-GB" sz="1600" dirty="0"/>
              <a:t>If ongoing symptoms and negative FIT x 2               advice and guidance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3C08F6-9F23-49CB-B9B6-4623435F0FB0}"/>
              </a:ext>
            </a:extLst>
          </p:cNvPr>
          <p:cNvCxnSpPr/>
          <p:nvPr/>
        </p:nvCxnSpPr>
        <p:spPr>
          <a:xfrm>
            <a:off x="6709823" y="141277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26DBF7CF-EBDA-4B21-8EC7-6EC8749E34FD}"/>
              </a:ext>
            </a:extLst>
          </p:cNvPr>
          <p:cNvSpPr/>
          <p:nvPr/>
        </p:nvSpPr>
        <p:spPr>
          <a:xfrm>
            <a:off x="1847528" y="1904931"/>
            <a:ext cx="1296553" cy="768285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60+ change in bowel habit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D201EB55-B8C2-4DB3-A541-92C14148D688}"/>
              </a:ext>
            </a:extLst>
          </p:cNvPr>
          <p:cNvSpPr/>
          <p:nvPr/>
        </p:nvSpPr>
        <p:spPr>
          <a:xfrm>
            <a:off x="3322114" y="1904930"/>
            <a:ext cx="2053805" cy="936104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50+ unexplained rectal bleeding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60+ IDA rectal mass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61C3DA31-2CFA-407A-B531-1412660A719E}"/>
              </a:ext>
            </a:extLst>
          </p:cNvPr>
          <p:cNvSpPr/>
          <p:nvPr/>
        </p:nvSpPr>
        <p:spPr>
          <a:xfrm>
            <a:off x="5465930" y="1904930"/>
            <a:ext cx="2376264" cy="1995442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40+ unexplained weight loss and  abdominal pain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Abdominal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&lt;50 rectal bleeding and abdominal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Weight loss or  iron deficiency  anaemia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E6027EBD-DDA0-481D-856F-4BDF0B982BB7}"/>
              </a:ext>
            </a:extLst>
          </p:cNvPr>
          <p:cNvSpPr/>
          <p:nvPr/>
        </p:nvSpPr>
        <p:spPr>
          <a:xfrm>
            <a:off x="7989378" y="1963227"/>
            <a:ext cx="1296144" cy="1512168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Symptoms not meeting 2WW or NSS RDS criteria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62ED66C4-3378-4EA0-9E96-ACC24AE1B9CB}"/>
              </a:ext>
            </a:extLst>
          </p:cNvPr>
          <p:cNvSpPr/>
          <p:nvPr/>
        </p:nvSpPr>
        <p:spPr>
          <a:xfrm>
            <a:off x="9743256" y="2085464"/>
            <a:ext cx="1202431" cy="768284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Symptoms resolved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EC4FE6BD-5393-483D-8D2F-A1515648F2BC}"/>
              </a:ext>
            </a:extLst>
          </p:cNvPr>
          <p:cNvSpPr/>
          <p:nvPr/>
        </p:nvSpPr>
        <p:spPr>
          <a:xfrm>
            <a:off x="9681833" y="3641970"/>
            <a:ext cx="1325276" cy="743882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Reassurance and safety netting</a:t>
            </a:r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4FC87233-4EE3-44F5-8E5D-ED6B73BA51CB}"/>
              </a:ext>
            </a:extLst>
          </p:cNvPr>
          <p:cNvSpPr/>
          <p:nvPr/>
        </p:nvSpPr>
        <p:spPr>
          <a:xfrm>
            <a:off x="7680176" y="4051176"/>
            <a:ext cx="1440160" cy="2330152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GP diagnosis and management with Advice and Guidance or routine referral</a:t>
            </a: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50C07A5C-1322-4C61-9DFB-20A7AE064694}"/>
              </a:ext>
            </a:extLst>
          </p:cNvPr>
          <p:cNvSpPr/>
          <p:nvPr/>
        </p:nvSpPr>
        <p:spPr>
          <a:xfrm>
            <a:off x="6270593" y="4290423"/>
            <a:ext cx="766937" cy="504056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FIT</a:t>
            </a: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6DC7EE73-C871-4914-B604-8B1890606834}"/>
              </a:ext>
            </a:extLst>
          </p:cNvPr>
          <p:cNvSpPr/>
          <p:nvPr/>
        </p:nvSpPr>
        <p:spPr>
          <a:xfrm>
            <a:off x="5977345" y="5138176"/>
            <a:ext cx="1372032" cy="504056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NSS RDS available?</a:t>
            </a:r>
          </a:p>
        </p:txBody>
      </p:sp>
      <p:sp>
        <p:nvSpPr>
          <p:cNvPr id="17" name="Rounded Rectangle 22">
            <a:extLst>
              <a:ext uri="{FF2B5EF4-FFF2-40B4-BE49-F238E27FC236}">
                <a16:creationId xmlns:a16="http://schemas.microsoft.com/office/drawing/2014/main" id="{8F680C48-BFAE-4EE6-ABD0-6F92ECBF47FF}"/>
              </a:ext>
            </a:extLst>
          </p:cNvPr>
          <p:cNvSpPr/>
          <p:nvPr/>
        </p:nvSpPr>
        <p:spPr>
          <a:xfrm>
            <a:off x="6504621" y="6129300"/>
            <a:ext cx="766937" cy="504056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NSS RDS</a:t>
            </a:r>
            <a:endParaRPr lang="en-GB" sz="1600" dirty="0"/>
          </a:p>
        </p:txBody>
      </p:sp>
      <p:sp>
        <p:nvSpPr>
          <p:cNvPr id="18" name="Rounded Rectangle 24">
            <a:extLst>
              <a:ext uri="{FF2B5EF4-FFF2-40B4-BE49-F238E27FC236}">
                <a16:creationId xmlns:a16="http://schemas.microsoft.com/office/drawing/2014/main" id="{F12A36C3-CC25-4078-8575-D5C1F0B93760}"/>
              </a:ext>
            </a:extLst>
          </p:cNvPr>
          <p:cNvSpPr/>
          <p:nvPr/>
        </p:nvSpPr>
        <p:spPr>
          <a:xfrm>
            <a:off x="3828542" y="4193508"/>
            <a:ext cx="1495533" cy="705036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Suspected  cancer (2WW) referral</a:t>
            </a:r>
          </a:p>
        </p:txBody>
      </p: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582F026C-A980-4C08-AD53-A635A07C24EF}"/>
              </a:ext>
            </a:extLst>
          </p:cNvPr>
          <p:cNvSpPr/>
          <p:nvPr/>
        </p:nvSpPr>
        <p:spPr>
          <a:xfrm>
            <a:off x="2138548" y="4293998"/>
            <a:ext cx="766937" cy="504056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FIT</a:t>
            </a:r>
          </a:p>
        </p:txBody>
      </p: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id="{A9FABE2B-97D0-4306-B538-70CD75507EF4}"/>
              </a:ext>
            </a:extLst>
          </p:cNvPr>
          <p:cNvSpPr/>
          <p:nvPr/>
        </p:nvSpPr>
        <p:spPr>
          <a:xfrm>
            <a:off x="372073" y="3641970"/>
            <a:ext cx="1213284" cy="527282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GP reassess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37B793-DED7-4CE4-8D42-7451C33BCFB1}"/>
              </a:ext>
            </a:extLst>
          </p:cNvPr>
          <p:cNvCxnSpPr>
            <a:endCxn id="12" idx="0"/>
          </p:cNvCxnSpPr>
          <p:nvPr/>
        </p:nvCxnSpPr>
        <p:spPr>
          <a:xfrm>
            <a:off x="10344471" y="1594658"/>
            <a:ext cx="1" cy="490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6C537C5-74BA-4DBD-9A30-C50A0DBD9F54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10344471" y="2853748"/>
            <a:ext cx="1" cy="788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37288-1EDD-4D13-991A-9AF64DCCFD30}"/>
              </a:ext>
            </a:extLst>
          </p:cNvPr>
          <p:cNvCxnSpPr>
            <a:endCxn id="11" idx="0"/>
          </p:cNvCxnSpPr>
          <p:nvPr/>
        </p:nvCxnSpPr>
        <p:spPr>
          <a:xfrm>
            <a:off x="8637450" y="1581945"/>
            <a:ext cx="0" cy="381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7D3BC1-9503-47E8-B440-828E7D6904BB}"/>
              </a:ext>
            </a:extLst>
          </p:cNvPr>
          <p:cNvCxnSpPr>
            <a:stCxn id="11" idx="2"/>
          </p:cNvCxnSpPr>
          <p:nvPr/>
        </p:nvCxnSpPr>
        <p:spPr>
          <a:xfrm>
            <a:off x="8637450" y="3475396"/>
            <a:ext cx="0" cy="575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2D00119-1BC4-4DEB-A23C-D5868BC1DC29}"/>
              </a:ext>
            </a:extLst>
          </p:cNvPr>
          <p:cNvCxnSpPr>
            <a:endCxn id="10" idx="0"/>
          </p:cNvCxnSpPr>
          <p:nvPr/>
        </p:nvCxnSpPr>
        <p:spPr>
          <a:xfrm>
            <a:off x="6654062" y="1571762"/>
            <a:ext cx="0" cy="333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E47392-B32C-4F73-827E-3E0F9C4EF222}"/>
              </a:ext>
            </a:extLst>
          </p:cNvPr>
          <p:cNvCxnSpPr>
            <a:endCxn id="9" idx="0"/>
          </p:cNvCxnSpPr>
          <p:nvPr/>
        </p:nvCxnSpPr>
        <p:spPr>
          <a:xfrm>
            <a:off x="4349016" y="1581944"/>
            <a:ext cx="1" cy="322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AC4CB5-E554-4458-9847-B33E4B53E4BE}"/>
              </a:ext>
            </a:extLst>
          </p:cNvPr>
          <p:cNvCxnSpPr>
            <a:endCxn id="8" idx="0"/>
          </p:cNvCxnSpPr>
          <p:nvPr/>
        </p:nvCxnSpPr>
        <p:spPr>
          <a:xfrm>
            <a:off x="2495804" y="1581944"/>
            <a:ext cx="0" cy="322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0EDCE8-EF05-4FAA-BCDE-B39C556BA3E5}"/>
              </a:ext>
            </a:extLst>
          </p:cNvPr>
          <p:cNvCxnSpPr>
            <a:endCxn id="17" idx="0"/>
          </p:cNvCxnSpPr>
          <p:nvPr/>
        </p:nvCxnSpPr>
        <p:spPr>
          <a:xfrm>
            <a:off x="6888089" y="5642232"/>
            <a:ext cx="1" cy="48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F5EEA5-85CE-4E0F-BE0A-3B28555FB623}"/>
              </a:ext>
            </a:extLst>
          </p:cNvPr>
          <p:cNvCxnSpPr>
            <a:endCxn id="18" idx="0"/>
          </p:cNvCxnSpPr>
          <p:nvPr/>
        </p:nvCxnSpPr>
        <p:spPr>
          <a:xfrm>
            <a:off x="4576308" y="2564044"/>
            <a:ext cx="0" cy="1629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CA56C0-4BDF-4865-BDF1-AE41EFED53B8}"/>
              </a:ext>
            </a:extLst>
          </p:cNvPr>
          <p:cNvCxnSpPr>
            <a:cxnSpLocks/>
            <a:stCxn id="15" idx="1"/>
            <a:endCxn id="18" idx="3"/>
          </p:cNvCxnSpPr>
          <p:nvPr/>
        </p:nvCxnSpPr>
        <p:spPr>
          <a:xfrm flipH="1">
            <a:off x="5324075" y="4542451"/>
            <a:ext cx="946518" cy="3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55CF96-39D9-4205-8ACE-DE73C0ABBDCA}"/>
              </a:ext>
            </a:extLst>
          </p:cNvPr>
          <p:cNvCxnSpPr/>
          <p:nvPr/>
        </p:nvCxnSpPr>
        <p:spPr>
          <a:xfrm>
            <a:off x="2533552" y="2665352"/>
            <a:ext cx="0" cy="1620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479F55C-925A-447C-8022-0B4053BD792D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2905485" y="4546026"/>
            <a:ext cx="9230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17FCE4-762E-4156-80CC-F4AD7A090612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978715" y="1571764"/>
            <a:ext cx="2730" cy="2070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83">
            <a:extLst>
              <a:ext uri="{FF2B5EF4-FFF2-40B4-BE49-F238E27FC236}">
                <a16:creationId xmlns:a16="http://schemas.microsoft.com/office/drawing/2014/main" id="{778CD08F-9904-4B19-9DD4-B4D8EFFB6CAA}"/>
              </a:ext>
            </a:extLst>
          </p:cNvPr>
          <p:cNvCxnSpPr>
            <a:cxnSpLocks/>
            <a:stCxn id="19" idx="1"/>
            <a:endCxn id="20" idx="2"/>
          </p:cNvCxnSpPr>
          <p:nvPr/>
        </p:nvCxnSpPr>
        <p:spPr>
          <a:xfrm rot="10800000">
            <a:off x="978716" y="4169252"/>
            <a:ext cx="1159833" cy="37677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D741A7-F79B-4DDE-9F7C-A650C0F4C83C}"/>
              </a:ext>
            </a:extLst>
          </p:cNvPr>
          <p:cNvCxnSpPr>
            <a:stCxn id="19" idx="2"/>
          </p:cNvCxnSpPr>
          <p:nvPr/>
        </p:nvCxnSpPr>
        <p:spPr>
          <a:xfrm>
            <a:off x="2522017" y="4798054"/>
            <a:ext cx="1581" cy="1070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08AF037-9ECA-4E2E-BF5C-DAD5DE10A8E0}"/>
              </a:ext>
            </a:extLst>
          </p:cNvPr>
          <p:cNvCxnSpPr/>
          <p:nvPr/>
        </p:nvCxnSpPr>
        <p:spPr>
          <a:xfrm>
            <a:off x="3741345" y="6292871"/>
            <a:ext cx="48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6377C4-DE03-4E68-9AAE-B243FCCDB87D}"/>
              </a:ext>
            </a:extLst>
          </p:cNvPr>
          <p:cNvCxnSpPr/>
          <p:nvPr/>
        </p:nvCxnSpPr>
        <p:spPr>
          <a:xfrm>
            <a:off x="6104785" y="5642232"/>
            <a:ext cx="0" cy="243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D9945A8-81B2-4F02-926D-35D426D6A8C4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6654062" y="3900372"/>
            <a:ext cx="0" cy="390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E05877C-5B06-4DD2-BB39-6E3E568F4676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6654062" y="4794479"/>
            <a:ext cx="9299" cy="343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5632005-AF9F-43FF-A645-BBA04D523963}"/>
              </a:ext>
            </a:extLst>
          </p:cNvPr>
          <p:cNvSpPr txBox="1"/>
          <p:nvPr/>
        </p:nvSpPr>
        <p:spPr>
          <a:xfrm>
            <a:off x="5350442" y="4278216"/>
            <a:ext cx="116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positive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03EAAA-179F-4C6A-9EE8-27373D9ECD08}"/>
              </a:ext>
            </a:extLst>
          </p:cNvPr>
          <p:cNvSpPr txBox="1"/>
          <p:nvPr/>
        </p:nvSpPr>
        <p:spPr>
          <a:xfrm>
            <a:off x="1265659" y="4235828"/>
            <a:ext cx="94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negative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86CD00-5FC1-42F8-A2B8-D64EF2757BB6}"/>
              </a:ext>
            </a:extLst>
          </p:cNvPr>
          <p:cNvSpPr txBox="1"/>
          <p:nvPr/>
        </p:nvSpPr>
        <p:spPr>
          <a:xfrm>
            <a:off x="2977508" y="4231963"/>
            <a:ext cx="116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positive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9BE50B-376E-4011-9170-8D8B1B54348D}"/>
              </a:ext>
            </a:extLst>
          </p:cNvPr>
          <p:cNvSpPr txBox="1"/>
          <p:nvPr/>
        </p:nvSpPr>
        <p:spPr>
          <a:xfrm>
            <a:off x="5887109" y="4845230"/>
            <a:ext cx="94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negative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EB5CD1-B32F-4068-8D00-622635CA6FCD}"/>
              </a:ext>
            </a:extLst>
          </p:cNvPr>
          <p:cNvSpPr txBox="1"/>
          <p:nvPr/>
        </p:nvSpPr>
        <p:spPr>
          <a:xfrm>
            <a:off x="6938424" y="5720021"/>
            <a:ext cx="420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Yes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C5DBD8-BAD1-4765-80BA-8C79B1A97BDF}"/>
              </a:ext>
            </a:extLst>
          </p:cNvPr>
          <p:cNvSpPr txBox="1"/>
          <p:nvPr/>
        </p:nvSpPr>
        <p:spPr>
          <a:xfrm>
            <a:off x="5689779" y="5600544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</a:t>
            </a:r>
          </a:p>
        </p:txBody>
      </p:sp>
      <p:sp>
        <p:nvSpPr>
          <p:cNvPr id="46" name="Rounded Rectangle 127">
            <a:extLst>
              <a:ext uri="{FF2B5EF4-FFF2-40B4-BE49-F238E27FC236}">
                <a16:creationId xmlns:a16="http://schemas.microsoft.com/office/drawing/2014/main" id="{CE9A26EA-0603-4036-A02B-E473EC3B67B2}"/>
              </a:ext>
            </a:extLst>
          </p:cNvPr>
          <p:cNvSpPr/>
          <p:nvPr/>
        </p:nvSpPr>
        <p:spPr>
          <a:xfrm>
            <a:off x="9373722" y="4576245"/>
            <a:ext cx="2494428" cy="20836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Key:</a:t>
            </a:r>
          </a:p>
          <a:p>
            <a:pPr algn="ctr"/>
            <a:r>
              <a:rPr lang="en-GB" sz="1400" dirty="0">
                <a:solidFill>
                  <a:srgbClr val="7030A0"/>
                </a:solidFill>
              </a:rPr>
              <a:t>Purple: </a:t>
            </a:r>
            <a:r>
              <a:rPr lang="en-GB" sz="1400" dirty="0"/>
              <a:t>existing pathway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Red:</a:t>
            </a:r>
            <a:r>
              <a:rPr lang="en-GB" sz="1400" dirty="0"/>
              <a:t> existing 2WW referral</a:t>
            </a:r>
          </a:p>
          <a:p>
            <a:pPr algn="ctr"/>
            <a:r>
              <a:rPr lang="en-GB" sz="1400" dirty="0">
                <a:solidFill>
                  <a:srgbClr val="00B050"/>
                </a:solidFill>
              </a:rPr>
              <a:t>Green:</a:t>
            </a:r>
            <a:r>
              <a:rPr lang="en-GB" sz="1400" dirty="0"/>
              <a:t> proposed new pathway</a:t>
            </a:r>
          </a:p>
          <a:p>
            <a:pPr algn="ctr"/>
            <a:endParaRPr lang="en-GB" sz="1400" dirty="0"/>
          </a:p>
        </p:txBody>
      </p:sp>
      <p:sp>
        <p:nvSpPr>
          <p:cNvPr id="47" name="Rounded Rectangle 23">
            <a:extLst>
              <a:ext uri="{FF2B5EF4-FFF2-40B4-BE49-F238E27FC236}">
                <a16:creationId xmlns:a16="http://schemas.microsoft.com/office/drawing/2014/main" id="{5569A004-D8FE-439F-BA3E-6A71861A61FE}"/>
              </a:ext>
            </a:extLst>
          </p:cNvPr>
          <p:cNvSpPr/>
          <p:nvPr/>
        </p:nvSpPr>
        <p:spPr>
          <a:xfrm>
            <a:off x="4223793" y="5885766"/>
            <a:ext cx="2061668" cy="81421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Colorectal Advice and Guidance</a:t>
            </a: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2407E0A0-2979-4598-8DFB-4295BFE1B07B}"/>
              </a:ext>
            </a:extLst>
          </p:cNvPr>
          <p:cNvSpPr/>
          <p:nvPr/>
        </p:nvSpPr>
        <p:spPr>
          <a:xfrm>
            <a:off x="1727979" y="5868066"/>
            <a:ext cx="2013366" cy="84961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 x FIT negative and ongoing symptoms</a:t>
            </a:r>
          </a:p>
        </p:txBody>
      </p:sp>
    </p:spTree>
    <p:extLst>
      <p:ext uri="{BB962C8B-B14F-4D97-AF65-F5344CB8AC3E}">
        <p14:creationId xmlns:p14="http://schemas.microsoft.com/office/powerpoint/2010/main" val="276187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93FF-B4D7-463F-903F-A07DCEFCF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Discussion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10EB0-9720-436A-A7CC-2B5FF2F6A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</a:rPr>
              <a:t>Proposals seem ‘doable’ with the reassurance of they’re in the system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</a:rPr>
              <a:t>It’s correct and proper that GPs address the emerging problem of a limited resource versus high demand</a:t>
            </a:r>
            <a:br>
              <a:rPr lang="en-GB" dirty="0">
                <a:ea typeface="Calibri" panose="020F0502020204030204" pitchFamily="34" charset="0"/>
              </a:rPr>
            </a:br>
            <a:endParaRPr lang="en-GB" dirty="0"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</a:rPr>
              <a:t>Conversations with GPs to establish they are happy to take on ‘extra’ workload</a:t>
            </a:r>
            <a:br>
              <a:rPr lang="en-GB" dirty="0">
                <a:ea typeface="Times New Roman" panose="02020603050405020304" pitchFamily="18" charset="0"/>
              </a:rPr>
            </a:br>
            <a:endParaRPr lang="en-GB" dirty="0"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</a:rPr>
              <a:t>Also shared conversations GPs/Clinicians/Patients – aim is to limit the anxiety of those ‘on hold.’ Don’t mind waiting but open-ended waiting not acceptable. Importance of clarity on what the next step is and when it will take place.</a:t>
            </a:r>
            <a:br>
              <a:rPr lang="en-GB" dirty="0">
                <a:ea typeface="Times New Roman" panose="02020603050405020304" pitchFamily="18" charset="0"/>
              </a:rPr>
            </a:br>
            <a:endParaRPr lang="en-GB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</a:rPr>
              <a:t>Trying to establish a moral/clinical pathway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69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CC5532-0746-4C43-9494-86C4720581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GB" sz="2000" dirty="0">
                <a:ea typeface="Times New Roman" panose="02020603050405020304" pitchFamily="18" charset="0"/>
              </a:rPr>
              <a:t>Clinicians want to be pragmatic and move away from current NICE guidance </a:t>
            </a:r>
          </a:p>
          <a:p>
            <a:pPr lvl="0">
              <a:spcAft>
                <a:spcPts val="0"/>
              </a:spcAft>
            </a:pPr>
            <a:endParaRPr lang="en-GB" sz="2000" dirty="0"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GB" sz="2000" dirty="0">
                <a:ea typeface="Times New Roman" panose="02020603050405020304" pitchFamily="18" charset="0"/>
              </a:rPr>
              <a:t>Exploring this with CA allows People/Patient view which is overall support for why clinicians have taken this course</a:t>
            </a:r>
            <a:endParaRPr lang="en-GB" sz="2000" dirty="0"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a typeface="Calibri" panose="020F0502020204030204" pitchFamily="34" charset="0"/>
              </a:rPr>
              <a:t>Request for feedback ‘after the event’</a:t>
            </a: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a typeface="Calibri" panose="020F0502020204030204" pitchFamily="34" charset="0"/>
              </a:rPr>
              <a:t>Noted that from the SWCS Council meeting 29/09/18 that the various scale sensitivity of FIT Tests is always improving as a diagnostic so already a very good indicator of patient point on a pathway.</a:t>
            </a: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ea typeface="Calibri" panose="020F0502020204030204" pitchFamily="34" charset="0"/>
              </a:rPr>
              <a:t>Recording of session: (From 4.30 min to 46.30 min)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u="sng" dirty="0">
                <a:solidFill>
                  <a:srgbClr val="0563C1"/>
                </a:solidFill>
                <a:ea typeface="Calibri" panose="020F0502020204030204" pitchFamily="34" charset="0"/>
                <a:hlinkClick r:id="rId2"/>
              </a:rPr>
              <a:t>https://web.microsoftstream.com/video/082e19b1-ebf0-444b-9160-9425d0a650e0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88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device&#10;&#10;Description automatically generated">
            <a:extLst>
              <a:ext uri="{FF2B5EF4-FFF2-40B4-BE49-F238E27FC236}">
                <a16:creationId xmlns:a16="http://schemas.microsoft.com/office/drawing/2014/main" id="{BCA12D17-DE4C-41DF-AD7D-8EE6DDE78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" y="0"/>
            <a:ext cx="12151091" cy="685800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75E8F2-83ED-422A-96FB-FE167470F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17BC-64CC-4F3C-BA2F-F8B6521FD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Colorectal 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54674-46C8-420A-A3A6-8D40BA145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111" y="1825417"/>
            <a:ext cx="11418917" cy="2484451"/>
          </a:xfrm>
        </p:spPr>
        <p:txBody>
          <a:bodyPr/>
          <a:lstStyle/>
          <a:p>
            <a:r>
              <a:rPr lang="en-US" dirty="0"/>
              <a:t>Colorectal cancer (CRC) is the fourth most common cancer diagnosis in the UK and the second most common cause of cancer‐related death</a:t>
            </a:r>
          </a:p>
          <a:p>
            <a:endParaRPr lang="en-US" dirty="0"/>
          </a:p>
          <a:p>
            <a:r>
              <a:rPr lang="en-US" dirty="0"/>
              <a:t>In 2016, over 260,000 patients with lower abdominal symptoms were investigated following an urgent GP referral for suspected cancer.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7A3968-816A-4280-AA6B-137592C14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7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3B92E8-564B-4D33-8BB7-5750174DD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majority of these patients were referred to colonoscopy or CT colonoscopy but only about 3-4% of them will have cancer.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introduction of the 2‐week‐wait (2WW) pathway in 2000 has had limited beneficial impact on clinical outcomes for CRC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78A308-5A46-48D1-9191-F9E0510E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2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3B92E8-564B-4D33-8BB7-5750174DD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CRC 2WW pathway consumes huge diagnostic capacity at great cost, and pressure continues to grow</a:t>
            </a:r>
          </a:p>
          <a:p>
            <a:endParaRPr lang="en-US" dirty="0"/>
          </a:p>
          <a:p>
            <a:r>
              <a:rPr lang="en-US" dirty="0"/>
              <a:t>FIT has been shown to outperform traditional referral criteria</a:t>
            </a:r>
          </a:p>
          <a:p>
            <a:endParaRPr lang="en-US" dirty="0"/>
          </a:p>
          <a:p>
            <a:r>
              <a:rPr lang="en-US" dirty="0"/>
              <a:t>Combining FIT with referral criteria and anaemia could potentially minimize the risk of missed diagnosis but also identify high‐risk groups most likely to benefit from rapid investigation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6E6FA0-C386-403C-94B5-0B2AF629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82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A3C7-9537-45DB-9E03-38D756209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FIT?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5DD58-B90E-4959-9FEF-080131D3C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Quantitative Faecal Immunochemical Test is a test to detect hidden or ‘occult’  blood in stool samples. </a:t>
            </a:r>
          </a:p>
          <a:p>
            <a:endParaRPr lang="en-GB" dirty="0"/>
          </a:p>
          <a:p>
            <a:r>
              <a:rPr lang="en-GB" dirty="0"/>
              <a:t>Unlike older FOB tests,  FIT uses antibodies that specifically recognise human haemoglobin and so there is no need for patients to undergo dietary restriction prior to using the test. </a:t>
            </a:r>
            <a:r>
              <a:rPr lang="en-GB" b="1" u="sng" dirty="0"/>
              <a:t> </a:t>
            </a:r>
          </a:p>
          <a:p>
            <a:endParaRPr lang="en-GB" b="1" u="sng" dirty="0"/>
          </a:p>
          <a:p>
            <a:r>
              <a:rPr lang="en-GB" dirty="0"/>
              <a:t>As it is antibody based, FIT is a more sensitive and specific test than the guaiac test.</a:t>
            </a:r>
          </a:p>
          <a:p>
            <a:endParaRPr lang="en-GB" dirty="0"/>
          </a:p>
          <a:p>
            <a:r>
              <a:rPr lang="en-GB" dirty="0"/>
              <a:t>This reduces the chances of false positives. </a:t>
            </a:r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22019B-63FD-4FE7-BC81-19C89BA68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96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AA60-B414-4ABB-913D-3DD1A4B34B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Studies from the UK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C15D7-037A-47FD-9F05-CD5BAA6A7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41" y="1157107"/>
            <a:ext cx="11418917" cy="5034416"/>
          </a:xfrm>
        </p:spPr>
        <p:txBody>
          <a:bodyPr/>
          <a:lstStyle/>
          <a:p>
            <a:r>
              <a:rPr lang="en-GB" dirty="0"/>
              <a:t>Godber et al Clin Chem Lab Med 2016; 54(4): 595–602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Scottish study using FIT at a 10µg/g threshold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Sensitivity for colorectal cancer -&gt; 100% and specificity -&gt; 80.2%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PPV -&gt; 26.3% and NPV -&gt; 100%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err="1"/>
              <a:t>Widlak</a:t>
            </a:r>
            <a:r>
              <a:rPr lang="en-GB" dirty="0"/>
              <a:t> et al Aliment </a:t>
            </a:r>
            <a:r>
              <a:rPr lang="en-GB" dirty="0" err="1"/>
              <a:t>Pharmacol</a:t>
            </a:r>
            <a:r>
              <a:rPr lang="en-GB" dirty="0"/>
              <a:t> </a:t>
            </a:r>
            <a:r>
              <a:rPr lang="en-GB" dirty="0" err="1"/>
              <a:t>Ther</a:t>
            </a:r>
            <a:r>
              <a:rPr lang="en-GB" dirty="0"/>
              <a:t> 2017; 45: 354–363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English study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Sensitivity -&gt; 84% and specificity -&gt; 93%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NPV -&gt; 99%</a:t>
            </a:r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625D2-C09A-47BB-8634-D51F1264C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7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9A6A-B2AB-4BF8-A19C-4FA853819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1D7C08A-2FBE-4614-9FD1-500215D90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61319"/>
              </p:ext>
            </p:extLst>
          </p:nvPr>
        </p:nvGraphicFramePr>
        <p:xfrm>
          <a:off x="2454442" y="1259304"/>
          <a:ext cx="7291136" cy="366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136">
                  <a:extLst>
                    <a:ext uri="{9D8B030D-6E8A-4147-A177-3AD203B41FA5}">
                      <a16:colId xmlns:a16="http://schemas.microsoft.com/office/drawing/2014/main" val="605672261"/>
                    </a:ext>
                  </a:extLst>
                </a:gridCol>
              </a:tblGrid>
              <a:tr h="577516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 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19853"/>
                  </a:ext>
                </a:extLst>
              </a:tr>
              <a:tr h="585537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and Introduction</a:t>
                      </a:r>
                      <a:b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Amelia Randle, Clinical Director, SWAG Cancer Alliance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572012"/>
                  </a:ext>
                </a:extLst>
              </a:tr>
              <a:tr h="585537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FIT &lt;10 Pathway for Suspected Colorectal Cancer</a:t>
                      </a:r>
                      <a:b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Amelia Randle, Clinical Director, SWAG Cancer Alliance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202863"/>
                  </a:ext>
                </a:extLst>
              </a:tr>
              <a:tr h="585537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2ww Colorectal cancer and qFIT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Louise Hunt, Somerset NHS Foundation Trust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482"/>
                  </a:ext>
                </a:extLst>
              </a:tr>
              <a:tr h="585537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and Q&amp;A Opportunity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737014"/>
                  </a:ext>
                </a:extLst>
              </a:tr>
              <a:tr h="585537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945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526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AA60-B414-4ABB-913D-3DD1A4B34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436" y="1740736"/>
            <a:ext cx="9989128" cy="708415"/>
          </a:xfrm>
        </p:spPr>
        <p:txBody>
          <a:bodyPr/>
          <a:lstStyle/>
          <a:p>
            <a:pPr algn="ctr"/>
            <a:r>
              <a:rPr lang="en-GB" sz="2800" dirty="0"/>
              <a:t>Early clinical outcomes of a rapid colorectal cancer diagnosis pathway using faecal immunochemical testing in Nottingham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C15D7-037A-47FD-9F05-CD5BAA6A7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41" y="2951747"/>
            <a:ext cx="11418917" cy="3239776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C. Chapman, C. Thomas, J. </a:t>
            </a:r>
            <a:r>
              <a:rPr lang="en-US" sz="1600" dirty="0" err="1"/>
              <a:t>Morling</a:t>
            </a:r>
            <a:r>
              <a:rPr lang="en-US" sz="1600" dirty="0"/>
              <a:t>, A. </a:t>
            </a:r>
            <a:r>
              <a:rPr lang="en-US" sz="1600" dirty="0" err="1"/>
              <a:t>Tangri</a:t>
            </a:r>
            <a:r>
              <a:rPr lang="en-US" sz="1600" dirty="0"/>
              <a:t>, S. Oliver, J. A. </a:t>
            </a:r>
            <a:r>
              <a:rPr lang="en-US" sz="1600" dirty="0" err="1"/>
              <a:t>Simpson,D</a:t>
            </a:r>
            <a:r>
              <a:rPr lang="en-US" sz="1600" dirty="0"/>
              <a:t>. J. </a:t>
            </a:r>
            <a:r>
              <a:rPr lang="en-US" sz="1600" dirty="0" err="1"/>
              <a:t>Humes</a:t>
            </a:r>
            <a:r>
              <a:rPr lang="en-US" sz="1600" dirty="0"/>
              <a:t> and A. </a:t>
            </a:r>
            <a:r>
              <a:rPr lang="en-US" sz="1600" dirty="0" err="1"/>
              <a:t>Banerjea</a:t>
            </a:r>
            <a:endParaRPr lang="en-US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Colorectal Disease Dec 2019 </a:t>
            </a:r>
            <a:r>
              <a:rPr lang="en-GB" dirty="0"/>
              <a:t>22, 679–688 </a:t>
            </a:r>
          </a:p>
          <a:p>
            <a:pPr lvl="1"/>
            <a:endParaRPr lang="en-GB" dirty="0"/>
          </a:p>
          <a:p>
            <a:r>
              <a:rPr lang="en-US" sz="1800" dirty="0"/>
              <a:t>The CRC detection rate in 531 patients investigated after a FIT result of &lt; 4.0 lg Hb/g </a:t>
            </a:r>
            <a:r>
              <a:rPr lang="en-US" sz="1800" dirty="0" err="1"/>
              <a:t>faeces</a:t>
            </a:r>
            <a:r>
              <a:rPr lang="en-US" sz="1800" dirty="0"/>
              <a:t> was 0.2%.</a:t>
            </a:r>
          </a:p>
          <a:p>
            <a:r>
              <a:rPr lang="en-US" sz="1800" dirty="0"/>
              <a:t>In 899 investigated patients, a FIT result with a threshold of 4.0 lg Hb/g </a:t>
            </a:r>
            <a:r>
              <a:rPr lang="en-US" sz="1800" dirty="0" err="1"/>
              <a:t>faeces</a:t>
            </a:r>
            <a:r>
              <a:rPr lang="en-US" sz="1800" dirty="0"/>
              <a:t> had sensitivity 97.2% (85.5–99.9% CI), speciﬁcity 61.4% (58.1 –64.7% CI), negative predictive value 99.8% (98.7–100.0% CI) and positive predictive value 9.5% (8.7–10.4% CI)</a:t>
            </a:r>
          </a:p>
          <a:p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23B73C-CB2D-451C-9172-DE1318ADD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82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3B92E8-564B-4D33-8BB7-5750174DD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7" y="2101515"/>
            <a:ext cx="11418917" cy="4049901"/>
          </a:xfrm>
        </p:spPr>
        <p:txBody>
          <a:bodyPr/>
          <a:lstStyle/>
          <a:p>
            <a:r>
              <a:rPr lang="en-GB" dirty="0"/>
              <a:t>The quantitative threshold for the Bowel Cancer Screening Programme qFIT is much higher than that used in our ‘Symptomatic qFIT’ testing, so a recent ‘normal’ or ‘negative’ from the screening programme should not be relied on by GPs for reassurance.</a:t>
            </a:r>
            <a:br>
              <a:rPr lang="en-GB" dirty="0"/>
            </a:br>
            <a:endParaRPr lang="en-GB" dirty="0"/>
          </a:p>
          <a:p>
            <a:r>
              <a:rPr lang="en-US" dirty="0"/>
              <a:t>i.e. &gt;120 for BCSP vs &gt;10 for the 2WW pathway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3EC7FE-BF15-453E-A3B1-5A1C913AC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73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2944F23-67BB-4142-A2E0-A21EE733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714375"/>
            <a:ext cx="7759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2461F0-D961-48F9-8893-79B91F9B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9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B0A9F-4B21-46CA-852F-E4D5F3F5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05" y="326221"/>
            <a:ext cx="9018613" cy="653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107314-289F-44F6-BBF0-AA98F6D8E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42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4E474-070C-4718-AD98-828BE6E5A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9" b="67441"/>
          <a:stretch/>
        </p:blipFill>
        <p:spPr bwMode="auto">
          <a:xfrm>
            <a:off x="64838" y="1470903"/>
            <a:ext cx="6638004" cy="391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AE6DB43-6831-47C2-BA91-0DD4025A6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5"/>
          <a:stretch/>
        </p:blipFill>
        <p:spPr bwMode="auto">
          <a:xfrm>
            <a:off x="6702842" y="0"/>
            <a:ext cx="5433010" cy="6565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86A72A-EA90-4381-A35E-4451E0BC0AF3}"/>
              </a:ext>
            </a:extLst>
          </p:cNvPr>
          <p:cNvSpPr/>
          <p:nvPr/>
        </p:nvSpPr>
        <p:spPr>
          <a:xfrm>
            <a:off x="8718884" y="0"/>
            <a:ext cx="3112169" cy="128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34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EBD002-463C-4A81-9833-826D50540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"/>
          <a:stretch/>
        </p:blipFill>
        <p:spPr bwMode="auto">
          <a:xfrm>
            <a:off x="72190" y="0"/>
            <a:ext cx="10010274" cy="677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C98A72-6D42-4143-AA40-4D3538F98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5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ABE3-CE9A-45E7-AC7C-DB7A8FA2A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998" y="2720585"/>
            <a:ext cx="8745135" cy="708415"/>
          </a:xfrm>
        </p:spPr>
        <p:txBody>
          <a:bodyPr/>
          <a:lstStyle/>
          <a:p>
            <a:r>
              <a:rPr lang="en-GB" dirty="0"/>
              <a:t>Taunton Experience during COVID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27E486-9F65-4442-B328-4F6BEFB08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52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3B92E8-564B-4D33-8BB7-5750174DD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Lockdown 23 March 2020</a:t>
            </a:r>
          </a:p>
          <a:p>
            <a:endParaRPr lang="en-US" dirty="0"/>
          </a:p>
          <a:p>
            <a:r>
              <a:rPr lang="en-US" dirty="0"/>
              <a:t>Some restrictions lifted 1 June 2020</a:t>
            </a:r>
          </a:p>
          <a:p>
            <a:endParaRPr lang="en-US" dirty="0"/>
          </a:p>
          <a:p>
            <a:r>
              <a:rPr lang="en-US" dirty="0"/>
              <a:t>Normally 40-50 referrals per week</a:t>
            </a:r>
          </a:p>
          <a:p>
            <a:endParaRPr lang="en-US" dirty="0"/>
          </a:p>
          <a:p>
            <a:r>
              <a:rPr lang="en-US" dirty="0"/>
              <a:t>Dropped to about 17-20 per week</a:t>
            </a:r>
          </a:p>
          <a:p>
            <a:endParaRPr lang="en-US" dirty="0"/>
          </a:p>
          <a:p>
            <a:r>
              <a:rPr lang="en-US" dirty="0"/>
              <a:t>Unable to investigate ALL but most urgent (usually inpatients)- only plain CT, no scopes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439EC5-C54E-44D3-8958-1567BAC86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4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90535A-0219-441D-B46C-E3141CEA0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856829"/>
              </p:ext>
            </p:extLst>
          </p:nvPr>
        </p:nvGraphicFramePr>
        <p:xfrm>
          <a:off x="451501" y="826167"/>
          <a:ext cx="11523931" cy="566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0DE72A-3EB4-4C73-9993-C6785C584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8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F4BC-EAE6-49D0-91D0-F4E49FCD4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 2WW Referrals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71AA5-E589-4D6E-8DF5-C0D097B1A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7" y="1580146"/>
            <a:ext cx="11418917" cy="4571271"/>
          </a:xfrm>
        </p:spPr>
        <p:txBody>
          <a:bodyPr/>
          <a:lstStyle/>
          <a:p>
            <a:r>
              <a:rPr lang="en-US" dirty="0"/>
              <a:t>Database 16/03/20 – 01/06/20</a:t>
            </a:r>
          </a:p>
          <a:p>
            <a:endParaRPr lang="en-US" dirty="0"/>
          </a:p>
          <a:p>
            <a:r>
              <a:rPr lang="en-US" dirty="0"/>
              <a:t>282 referrals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 cancers (4%)(8 had FIT , All &gt;50; range 55-&gt;400)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223 investigated and discharged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other cancers (prostate, pancreas, CLL, ovary)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 colitis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31 declined investigation/ deferred until AFTER</a:t>
            </a:r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BE6ECC-1CA2-4C95-AD09-176802C7D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5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E7AC-CBAA-4DA4-92AD-2F661B018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2D552-AC4E-46F5-AE72-6A7BBC743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41" y="1493991"/>
            <a:ext cx="11418917" cy="5034416"/>
          </a:xfrm>
        </p:spPr>
        <p:txBody>
          <a:bodyPr/>
          <a:lstStyle/>
          <a:p>
            <a:r>
              <a:rPr lang="en-GB" dirty="0"/>
              <a:t>FIT – Faecal Immunochemical Test</a:t>
            </a:r>
          </a:p>
          <a:p>
            <a:endParaRPr lang="en-GB" dirty="0"/>
          </a:p>
          <a:p>
            <a:r>
              <a:rPr lang="en-GB" dirty="0"/>
              <a:t>Negative FIT – FIT result &lt;10</a:t>
            </a:r>
          </a:p>
          <a:p>
            <a:endParaRPr lang="en-GB" dirty="0"/>
          </a:p>
          <a:p>
            <a:r>
              <a:rPr lang="en-GB" dirty="0"/>
              <a:t>Positive FIT – FIT result &gt;10</a:t>
            </a:r>
          </a:p>
          <a:p>
            <a:endParaRPr lang="en-GB" dirty="0"/>
          </a:p>
          <a:p>
            <a:r>
              <a:rPr lang="en-GB" dirty="0"/>
              <a:t>2ww – Suspected cancer referral under two-week-wait rule</a:t>
            </a:r>
          </a:p>
        </p:txBody>
      </p:sp>
    </p:spTree>
    <p:extLst>
      <p:ext uri="{BB962C8B-B14F-4D97-AF65-F5344CB8AC3E}">
        <p14:creationId xmlns:p14="http://schemas.microsoft.com/office/powerpoint/2010/main" val="2696198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F4BC-EAE6-49D0-91D0-F4E49FCD4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 2WW Referrals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0929302-F956-433F-9F4F-8F6475DCE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178029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F39B79-12DD-4EC0-8AA7-C473D0B1A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04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F4BC-EAE6-49D0-91D0-F4E49FCD4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Endoscopy &amp; Radiology Waiting 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71AA5-E589-4D6E-8DF5-C0D097B1A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7" y="1580146"/>
            <a:ext cx="11418917" cy="4571271"/>
          </a:xfrm>
        </p:spPr>
        <p:txBody>
          <a:bodyPr/>
          <a:lstStyle/>
          <a:p>
            <a:r>
              <a:rPr lang="en-US" dirty="0"/>
              <a:t>Around 600 FIT tests sent out </a:t>
            </a:r>
          </a:p>
          <a:p>
            <a:endParaRPr lang="en-US" dirty="0"/>
          </a:p>
          <a:p>
            <a:r>
              <a:rPr lang="en-US" dirty="0"/>
              <a:t>Stratified patients for investigation in order of priority </a:t>
            </a:r>
          </a:p>
          <a:p>
            <a:pPr marL="0" indent="0">
              <a:buNone/>
            </a:pPr>
            <a:r>
              <a:rPr lang="en-US" sz="2000" dirty="0"/>
              <a:t>&gt;400</a:t>
            </a:r>
          </a:p>
          <a:p>
            <a:pPr marL="0" indent="0">
              <a:buNone/>
            </a:pPr>
            <a:r>
              <a:rPr lang="en-US" sz="2000" dirty="0"/>
              <a:t>100-400</a:t>
            </a:r>
          </a:p>
          <a:p>
            <a:pPr marL="0" indent="0">
              <a:buNone/>
            </a:pPr>
            <a:r>
              <a:rPr lang="en-US" sz="2000" dirty="0"/>
              <a:t>&gt;100</a:t>
            </a:r>
          </a:p>
          <a:p>
            <a:pPr marL="0" indent="0">
              <a:buNone/>
            </a:pPr>
            <a:r>
              <a:rPr lang="en-US" sz="2000" dirty="0"/>
              <a:t>&gt;10</a:t>
            </a:r>
          </a:p>
          <a:p>
            <a:pPr marL="0" indent="0">
              <a:buNone/>
            </a:pPr>
            <a:r>
              <a:rPr lang="en-US" sz="2000" dirty="0"/>
              <a:t>&lt;10</a:t>
            </a:r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3BE190-D749-41E4-AF65-18BDE426C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19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F4BC-EAE6-49D0-91D0-F4E49FCD4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Pathway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71AA5-E589-4D6E-8DF5-C0D097B1A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7" y="1580146"/>
            <a:ext cx="11418917" cy="4571271"/>
          </a:xfrm>
        </p:spPr>
        <p:txBody>
          <a:bodyPr/>
          <a:lstStyle/>
          <a:p>
            <a:r>
              <a:rPr lang="en-US" dirty="0"/>
              <a:t>Reduced capacity for investigation				</a:t>
            </a:r>
          </a:p>
          <a:p>
            <a:r>
              <a:rPr lang="en-US" dirty="0"/>
              <a:t>97% do NOT have CRC</a:t>
            </a:r>
          </a:p>
          <a:p>
            <a:r>
              <a:rPr lang="en-US" dirty="0"/>
              <a:t>Endoscopy working at 75% capacity (from ZERO in April)</a:t>
            </a:r>
          </a:p>
          <a:p>
            <a:r>
              <a:rPr lang="en-US" dirty="0"/>
              <a:t>Radiology working at about 60% (from 10% in April)</a:t>
            </a:r>
          </a:p>
          <a:p>
            <a:r>
              <a:rPr lang="en-US" dirty="0"/>
              <a:t>Reduced Outpatient capacity (F2F)</a:t>
            </a:r>
          </a:p>
          <a:p>
            <a:r>
              <a:rPr lang="en-US" dirty="0"/>
              <a:t>Significant backlog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2A4117-A848-4B37-B73B-023676038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70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gorithm 3 FDT Pathway 2020 v3 June 2020 - Microsoft Word">
            <a:extLst>
              <a:ext uri="{FF2B5EF4-FFF2-40B4-BE49-F238E27FC236}">
                <a16:creationId xmlns:a16="http://schemas.microsoft.com/office/drawing/2014/main" id="{0B735988-59D5-495C-8443-9B3DB2314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 t="22380" r="28874" b="9466"/>
          <a:stretch/>
        </p:blipFill>
        <p:spPr>
          <a:xfrm>
            <a:off x="1255295" y="570226"/>
            <a:ext cx="9019673" cy="60230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F19DA0-FFB2-4629-BE79-BAE6D8DC02C2}"/>
              </a:ext>
            </a:extLst>
          </p:cNvPr>
          <p:cNvSpPr/>
          <p:nvPr/>
        </p:nvSpPr>
        <p:spPr>
          <a:xfrm>
            <a:off x="2552700" y="1914525"/>
            <a:ext cx="176213" cy="100013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1BC66-766C-4330-9836-FB3EF0A2C309}"/>
              </a:ext>
            </a:extLst>
          </p:cNvPr>
          <p:cNvSpPr/>
          <p:nvPr/>
        </p:nvSpPr>
        <p:spPr>
          <a:xfrm>
            <a:off x="1740819" y="2200276"/>
            <a:ext cx="176213" cy="109538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1B1BAE-723D-4490-A9BE-83E4D2BF86B9}"/>
              </a:ext>
            </a:extLst>
          </p:cNvPr>
          <p:cNvSpPr/>
          <p:nvPr/>
        </p:nvSpPr>
        <p:spPr>
          <a:xfrm>
            <a:off x="5500688" y="2471739"/>
            <a:ext cx="245393" cy="119062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164B52-84FE-438B-BEBB-B2ED76F7A187}"/>
              </a:ext>
            </a:extLst>
          </p:cNvPr>
          <p:cNvSpPr/>
          <p:nvPr/>
        </p:nvSpPr>
        <p:spPr>
          <a:xfrm>
            <a:off x="1671638" y="2471739"/>
            <a:ext cx="245393" cy="45719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16F2AD-2976-435D-A481-36FE4CB0808B}"/>
              </a:ext>
            </a:extLst>
          </p:cNvPr>
          <p:cNvSpPr/>
          <p:nvPr/>
        </p:nvSpPr>
        <p:spPr>
          <a:xfrm>
            <a:off x="2600325" y="3762375"/>
            <a:ext cx="747713" cy="100013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F7B32-1202-4D20-ACF8-26AB7C2B4F60}"/>
              </a:ext>
            </a:extLst>
          </p:cNvPr>
          <p:cNvSpPr/>
          <p:nvPr/>
        </p:nvSpPr>
        <p:spPr>
          <a:xfrm>
            <a:off x="1671638" y="3581765"/>
            <a:ext cx="176213" cy="100013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66475C-9291-4E13-ABFE-5FD051DB436F}"/>
              </a:ext>
            </a:extLst>
          </p:cNvPr>
          <p:cNvSpPr/>
          <p:nvPr/>
        </p:nvSpPr>
        <p:spPr>
          <a:xfrm>
            <a:off x="1917031" y="3581765"/>
            <a:ext cx="176213" cy="54294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56AE4-F26B-4EA6-A908-7D88267DA078}"/>
              </a:ext>
            </a:extLst>
          </p:cNvPr>
          <p:cNvSpPr/>
          <p:nvPr/>
        </p:nvSpPr>
        <p:spPr>
          <a:xfrm>
            <a:off x="1740818" y="4043362"/>
            <a:ext cx="176213" cy="100013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0A75E-60DD-44F0-A21B-AC14FBF18B2A}"/>
              </a:ext>
            </a:extLst>
          </p:cNvPr>
          <p:cNvSpPr/>
          <p:nvPr/>
        </p:nvSpPr>
        <p:spPr>
          <a:xfrm>
            <a:off x="2974181" y="4967287"/>
            <a:ext cx="373857" cy="100013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D6F4E-9AFF-43B4-BB34-209EBBD9EAD0}"/>
              </a:ext>
            </a:extLst>
          </p:cNvPr>
          <p:cNvSpPr/>
          <p:nvPr/>
        </p:nvSpPr>
        <p:spPr>
          <a:xfrm>
            <a:off x="2093244" y="5248275"/>
            <a:ext cx="326106" cy="95250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CC038-6B62-462F-95FF-AFC1D4BAF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7D7B8F-C313-4F4A-AFDA-13E39C41CD65}"/>
              </a:ext>
            </a:extLst>
          </p:cNvPr>
          <p:cNvSpPr/>
          <p:nvPr/>
        </p:nvSpPr>
        <p:spPr>
          <a:xfrm>
            <a:off x="8542420" y="5279357"/>
            <a:ext cx="417095" cy="95250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08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F73E-3D22-4CCC-B5E1-8F3A4B034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EB43B0-B159-4BC5-9F1D-E6D8F5F3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8" y="0"/>
            <a:ext cx="2207682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918D-25D0-49B7-AC6F-3B5C2FB2AD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Rationale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F4FE8-AC46-4118-A55E-527C53774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41" y="844939"/>
            <a:ext cx="11418917" cy="559596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The availability of colonoscopy has been significantly reduced by the Coronavirus Pandemic. </a:t>
            </a:r>
          </a:p>
          <a:p>
            <a:r>
              <a:rPr lang="en-GB" sz="1800" dirty="0"/>
              <a:t>The maximum possible capacity for inpatient and critical care has been freed up, and preparations  made to respond to large numbers of inpatients requiring respiratory support. </a:t>
            </a:r>
          </a:p>
          <a:p>
            <a:r>
              <a:rPr lang="en-GB" sz="1800" dirty="0"/>
              <a:t>To reduce the risk of coronavirus transmission during endoscopy special procedures are necessary. These reduce the number of tests than can be done in a single session.</a:t>
            </a:r>
          </a:p>
          <a:p>
            <a:r>
              <a:rPr lang="en-GB" sz="1800" dirty="0"/>
              <a:t>The current advice from the British Society of Gastroenterology (BSG) for endoscopy services, is to investigate only urgent cases. </a:t>
            </a:r>
          </a:p>
          <a:p>
            <a:r>
              <a:rPr lang="en-GB" sz="1800" dirty="0"/>
              <a:t>Colorectal teams are using Faecal Immunohistochemical Testing (FIT) to help prioritise referrals.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There has been a reduction in the number of referrals for suspected colorectal cancer:</a:t>
            </a:r>
          </a:p>
          <a:p>
            <a:r>
              <a:rPr lang="en-GB" sz="1800" dirty="0"/>
              <a:t>Patients practicing social distancing in accordance with government guidance have not been engaging with health services for fear of burdening the NHS, or of contracting the virus. </a:t>
            </a:r>
          </a:p>
          <a:p>
            <a:r>
              <a:rPr lang="en-GB" sz="1800" dirty="0"/>
              <a:t>Overlap of symptoms of coronavirus in patients with symptoms of suspected cancer may delay diagnosis.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Trusts in SWAG are preparing to manage the backlog of patients whose investigations have been delayed, alongside an additional increase in primary referrals as services return to normal.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21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E92E-4EF8-42D2-A0CF-5A339B5B6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FC9D4-9908-407C-9799-74F8CC39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41" y="1021403"/>
            <a:ext cx="11418917" cy="5331271"/>
          </a:xfrm>
        </p:spPr>
        <p:txBody>
          <a:bodyPr/>
          <a:lstStyle/>
          <a:p>
            <a:r>
              <a:rPr lang="en-GB" sz="2000" dirty="0"/>
              <a:t>There is widespread agreement in the use of FIT as a tool to triage colorectal 2 week-wait referrals.</a:t>
            </a:r>
          </a:p>
          <a:p>
            <a:endParaRPr lang="en-GB" sz="2000" dirty="0"/>
          </a:p>
          <a:p>
            <a:r>
              <a:rPr lang="en-GB" sz="2000" dirty="0"/>
              <a:t>The national guidance is that patients with negative FIT should be held on a waiting list and offered a colonoscopy at a later date.</a:t>
            </a:r>
          </a:p>
          <a:p>
            <a:endParaRPr lang="en-GB" sz="2000" dirty="0"/>
          </a:p>
          <a:p>
            <a:r>
              <a:rPr lang="en-GB" sz="2000" dirty="0"/>
              <a:t>Increasing clinical opinion is that these patients can be safely reassured and given ‘safety-netting’ advice</a:t>
            </a:r>
          </a:p>
          <a:p>
            <a:endParaRPr lang="en-GB" sz="2000" dirty="0"/>
          </a:p>
          <a:p>
            <a:r>
              <a:rPr lang="en-GB" sz="2000" dirty="0"/>
              <a:t>A small number of patients with negative FIT will later be diagnosed with colorectal cancer (From evidence range of figures from 1:200 to1:1000)</a:t>
            </a:r>
          </a:p>
          <a:p>
            <a:endParaRPr lang="en-GB" sz="2000" dirty="0"/>
          </a:p>
          <a:p>
            <a:r>
              <a:rPr lang="en-GB" sz="2000" dirty="0"/>
              <a:t>Reassuring patients with a negative FIT without referral, will allow patients with higher risk symptoms to be assessed and treated more quickly as more colorectal team time will be available.</a:t>
            </a:r>
          </a:p>
        </p:txBody>
      </p:sp>
    </p:spTree>
    <p:extLst>
      <p:ext uri="{BB962C8B-B14F-4D97-AF65-F5344CB8AC3E}">
        <p14:creationId xmlns:p14="http://schemas.microsoft.com/office/powerpoint/2010/main" val="50600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F42F2BA-D5A0-4682-9118-070C14C3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6" y="178190"/>
            <a:ext cx="9189568" cy="65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3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850E-C28E-4962-A6E3-A4CE9650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36" y="219076"/>
            <a:ext cx="9989128" cy="1759340"/>
          </a:xfrm>
        </p:spPr>
        <p:txBody>
          <a:bodyPr/>
          <a:lstStyle/>
          <a:p>
            <a:r>
              <a:rPr lang="en-GB" dirty="0"/>
              <a:t>Before COVID-19, </a:t>
            </a:r>
            <a:br>
              <a:rPr lang="en-GB" dirty="0"/>
            </a:br>
            <a:r>
              <a:rPr lang="en-GB" dirty="0"/>
              <a:t>all patients represented by a red box </a:t>
            </a:r>
            <a:br>
              <a:rPr lang="en-GB" dirty="0"/>
            </a:br>
            <a:r>
              <a:rPr lang="en-GB" dirty="0"/>
              <a:t>were offered a colonoscopy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BDFFEFC-0EF9-4F5C-9561-704011825F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571398"/>
              </p:ext>
            </p:extLst>
          </p:nvPr>
        </p:nvGraphicFramePr>
        <p:xfrm>
          <a:off x="1576210" y="2275840"/>
          <a:ext cx="8568954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994">
                  <a:extLst>
                    <a:ext uri="{9D8B030D-6E8A-4147-A177-3AD203B41FA5}">
                      <a16:colId xmlns:a16="http://schemas.microsoft.com/office/drawing/2014/main" val="2065949650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3167563884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2240163678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3954303913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3384488980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2988598515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399788400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3022281691"/>
                    </a:ext>
                  </a:extLst>
                </a:gridCol>
                <a:gridCol w="979620">
                  <a:extLst>
                    <a:ext uri="{9D8B030D-6E8A-4147-A177-3AD203B41FA5}">
                      <a16:colId xmlns:a16="http://schemas.microsoft.com/office/drawing/2014/main" val="237649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Abdominal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Rectal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Rectal Bleeding and 1 other symptom</a:t>
                      </a:r>
                      <a:r>
                        <a:rPr lang="en-GB" sz="1200" baseline="30000" dirty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Abdominal pain and weight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FIT &gt;10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Rectal bleeding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Change in  bowel habit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Iron deficiency anaemia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203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&lt;40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66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9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8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91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0712-80A5-44FA-8607-6828F326F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National COVID-19 Pathway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164FE00-0BA0-486D-85F2-7BF58CD73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908187"/>
              </p:ext>
            </p:extLst>
          </p:nvPr>
        </p:nvGraphicFramePr>
        <p:xfrm>
          <a:off x="1829525" y="1598613"/>
          <a:ext cx="8532950" cy="2517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918">
                  <a:extLst>
                    <a:ext uri="{9D8B030D-6E8A-4147-A177-3AD203B41FA5}">
                      <a16:colId xmlns:a16="http://schemas.microsoft.com/office/drawing/2014/main" val="2065949650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3167563884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2240163678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3954303913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3384488980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2988598515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399788400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3022281691"/>
                    </a:ext>
                  </a:extLst>
                </a:gridCol>
                <a:gridCol w="975504">
                  <a:extLst>
                    <a:ext uri="{9D8B030D-6E8A-4147-A177-3AD203B41FA5}">
                      <a16:colId xmlns:a16="http://schemas.microsoft.com/office/drawing/2014/main" val="237649635"/>
                    </a:ext>
                  </a:extLst>
                </a:gridCol>
              </a:tblGrid>
              <a:tr h="898309">
                <a:tc>
                  <a:txBody>
                    <a:bodyPr/>
                    <a:lstStyle/>
                    <a:p>
                      <a:r>
                        <a:rPr lang="en-GB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Abdominal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Rectal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Rectal Bleeding and 1 other symptom</a:t>
                      </a:r>
                      <a:r>
                        <a:rPr lang="en-GB" sz="1200" baseline="30000" dirty="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Abdominal pain and weight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FIT &gt;10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Rectal bleeding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Change in  bowel habit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Iron deficiency anaemia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203567"/>
                  </a:ext>
                </a:extLst>
              </a:tr>
              <a:tr h="404793">
                <a:tc>
                  <a:txBody>
                    <a:bodyPr/>
                    <a:lstStyle/>
                    <a:p>
                      <a:r>
                        <a:rPr lang="en-GB" dirty="0"/>
                        <a:t>&lt;40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66985"/>
                  </a:ext>
                </a:extLst>
              </a:tr>
              <a:tr h="404793">
                <a:tc>
                  <a:txBody>
                    <a:bodyPr/>
                    <a:lstStyle/>
                    <a:p>
                      <a:r>
                        <a:rPr lang="en-GB" dirty="0"/>
                        <a:t>40-50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95626"/>
                  </a:ext>
                </a:extLst>
              </a:tr>
              <a:tr h="404793">
                <a:tc>
                  <a:txBody>
                    <a:bodyPr/>
                    <a:lstStyle/>
                    <a:p>
                      <a:r>
                        <a:rPr lang="en-GB" dirty="0"/>
                        <a:t>50-60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81918"/>
                  </a:ext>
                </a:extLst>
              </a:tr>
              <a:tr h="404793">
                <a:tc>
                  <a:txBody>
                    <a:bodyPr/>
                    <a:lstStyle/>
                    <a:p>
                      <a:r>
                        <a:rPr lang="en-GB" dirty="0"/>
                        <a:t>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1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153076-BA86-4389-84EB-9AE9833A91DB}"/>
              </a:ext>
            </a:extLst>
          </p:cNvPr>
          <p:cNvSpPr txBox="1"/>
          <p:nvPr/>
        </p:nvSpPr>
        <p:spPr>
          <a:xfrm>
            <a:off x="645277" y="852444"/>
            <a:ext cx="10901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Patients in the orange box below will be offered a FIT, and if negative, held on a list awaiting further tests.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Patients in the red boxes are treated as before.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DFD8A-5DAA-46E9-BF19-388089A07EA7}"/>
              </a:ext>
            </a:extLst>
          </p:cNvPr>
          <p:cNvSpPr txBox="1"/>
          <p:nvPr/>
        </p:nvSpPr>
        <p:spPr>
          <a:xfrm>
            <a:off x="707307" y="4215932"/>
            <a:ext cx="107773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Patients with FIT &lt;10 are ‘safety-netted’ on a patient tracking list until investigations can be completed 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Low risk patients are those with NG12-specified symptoms and a FIT &lt;10µg/g.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patients placed on tracking lists should have a virtual consultation to provide information and reassurance. They should be given advice on what to do if their symptoms progress.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While many patients with a FIT &lt;10 will not require endoscopy, patients should not be discharged from the 2WW pathway on the basis of a FIT test alone, except in existing FIT pioneer service evaluation sites that were piloting the use of FIT before the COVID-19 outbreak.</a:t>
            </a:r>
          </a:p>
          <a:p>
            <a:br>
              <a:rPr lang="en-GB" b="1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79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5996-92B8-4C6A-9DD2-77AECFC74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1,000 FIT Tests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7FB5841-828E-4FB0-9611-53AC619E8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93987"/>
              </p:ext>
            </p:extLst>
          </p:nvPr>
        </p:nvGraphicFramePr>
        <p:xfrm>
          <a:off x="695325" y="2780928"/>
          <a:ext cx="609600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096380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3358737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076252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3829981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215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/>
                        <a:t>FIT &gt;10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065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/>
                        <a:t>FIT 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642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739CA8-3C90-4789-8D61-D737E99B8E90}"/>
              </a:ext>
            </a:extLst>
          </p:cNvPr>
          <p:cNvSpPr txBox="1"/>
          <p:nvPr/>
        </p:nvSpPr>
        <p:spPr>
          <a:xfrm>
            <a:off x="7343775" y="2351782"/>
            <a:ext cx="4573488" cy="215443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</a:rPr>
              <a:t>1,000 FIT tests</a:t>
            </a:r>
          </a:p>
          <a:p>
            <a:pPr algn="ctr"/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925 appropriately reassured without colonoscopy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52 prioritised for investigation and cancer ruled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18 prioritised for investigation and diagnosed with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1-5 potential delayed cancer diagnosis</a:t>
            </a:r>
          </a:p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61947"/>
      </p:ext>
    </p:extLst>
  </p:cSld>
  <p:clrMapOvr>
    <a:masterClrMapping/>
  </p:clrMapOvr>
</p:sld>
</file>

<file path=ppt/theme/theme1.xml><?xml version="1.0" encoding="utf-8"?>
<a:theme xmlns:a="http://schemas.openxmlformats.org/drawingml/2006/main" name="SWAG 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G CA _ 2020 Powerpoint Template.potx" id="{B9853DA4-255A-453C-9E9A-308F52F5DEA4}" vid="{CE236249-2973-486C-BA8B-B655D4B5B5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7F7A10AD30547BD5974146E2FCA9A" ma:contentTypeVersion="12" ma:contentTypeDescription="Create a new document." ma:contentTypeScope="" ma:versionID="68b4edeed66cbe9c463cd4fbfb24af38">
  <xsd:schema xmlns:xsd="http://www.w3.org/2001/XMLSchema" xmlns:xs="http://www.w3.org/2001/XMLSchema" xmlns:p="http://schemas.microsoft.com/office/2006/metadata/properties" xmlns:ns1="http://schemas.microsoft.com/sharepoint/v3" xmlns:ns2="f49bef0b-832f-4ca9-9f6b-507324b30e91" xmlns:ns3="d75d67df-2ade-4862-a63a-0c9613fe3f03" targetNamespace="http://schemas.microsoft.com/office/2006/metadata/properties" ma:root="true" ma:fieldsID="26c9a408addd465e8aaec338dc11ecb2" ns1:_="" ns2:_="" ns3:_="">
    <xsd:import namespace="http://schemas.microsoft.com/sharepoint/v3"/>
    <xsd:import namespace="f49bef0b-832f-4ca9-9f6b-507324b30e91"/>
    <xsd:import namespace="d75d67df-2ade-4862-a63a-0c9613fe3f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bef0b-832f-4ca9-9f6b-507324b30e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d67df-2ade-4862-a63a-0c9613fe3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03DF63-6C8A-485A-962F-F6114A0605A1}"/>
</file>

<file path=customXml/itemProps2.xml><?xml version="1.0" encoding="utf-8"?>
<ds:datastoreItem xmlns:ds="http://schemas.openxmlformats.org/officeDocument/2006/customXml" ds:itemID="{7DAB3487-6A8D-4F06-BBD1-165BA6A24219}"/>
</file>

<file path=customXml/itemProps3.xml><?xml version="1.0" encoding="utf-8"?>
<ds:datastoreItem xmlns:ds="http://schemas.openxmlformats.org/officeDocument/2006/customXml" ds:itemID="{B53B207B-6501-490B-847C-40A3AA1DDA9D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313</TotalTime>
  <Words>1610</Words>
  <Application>Microsoft Office PowerPoint</Application>
  <PresentationFormat>Widescreen</PresentationFormat>
  <Paragraphs>227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SWAG CA</vt:lpstr>
      <vt:lpstr>FIT &lt;10 Pathway Webinar with Amelia Randle, SWAG Clinical Director, and  Louise Hunt, Consultant Colorectal Surgeon,  Somerset Foundation Trust </vt:lpstr>
      <vt:lpstr>Agenda</vt:lpstr>
      <vt:lpstr>Glossary</vt:lpstr>
      <vt:lpstr>Rationale</vt:lpstr>
      <vt:lpstr>The Problem</vt:lpstr>
      <vt:lpstr>PowerPoint Presentation</vt:lpstr>
      <vt:lpstr>Before COVID-19,  all patients represented by a red box  were offered a colonoscopy</vt:lpstr>
      <vt:lpstr>National COVID-19 Pathway</vt:lpstr>
      <vt:lpstr>1,000 FIT Tests</vt:lpstr>
      <vt:lpstr>SWAG Cancer Alliance proposed colorectal cancer pathway, during COVID recovery phase</vt:lpstr>
      <vt:lpstr>PowerPoint Presentation</vt:lpstr>
      <vt:lpstr>Discussion Summary</vt:lpstr>
      <vt:lpstr>PowerPoint Presentation</vt:lpstr>
      <vt:lpstr>PowerPoint Presentation</vt:lpstr>
      <vt:lpstr>Colorectal cancer</vt:lpstr>
      <vt:lpstr>PowerPoint Presentation</vt:lpstr>
      <vt:lpstr>PowerPoint Presentation</vt:lpstr>
      <vt:lpstr>What is FIT?</vt:lpstr>
      <vt:lpstr>Studies from the UK</vt:lpstr>
      <vt:lpstr>Early clinical outcomes of a rapid colorectal cancer diagnosis pathway using faecal immunochemical testing in Nottingham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Taunton Experience during COVID</vt:lpstr>
      <vt:lpstr>PowerPoint Presentation</vt:lpstr>
      <vt:lpstr>PowerPoint Presentation</vt:lpstr>
      <vt:lpstr>COVID 2WW Referrals</vt:lpstr>
      <vt:lpstr>COVID 2WW Referrals</vt:lpstr>
      <vt:lpstr>Endoscopy &amp; Radiology Waiting List</vt:lpstr>
      <vt:lpstr>Pathway Issues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 &lt;10 Pathway Webinar</dc:title>
  <dc:creator>Eleanor Hunt</dc:creator>
  <cp:lastModifiedBy>Eleanor  Hunt</cp:lastModifiedBy>
  <cp:revision>17</cp:revision>
  <dcterms:created xsi:type="dcterms:W3CDTF">2020-09-08T15:10:44Z</dcterms:created>
  <dcterms:modified xsi:type="dcterms:W3CDTF">2020-09-17T13:09:15Z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0x0101000FE7F7A10AD30547BD5974146E2FCA9A</vt:lpwstr>
  </property>
</Properties>
</file>