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3" r:id="rId3"/>
    <p:sldId id="264" r:id="rId4"/>
    <p:sldId id="265" r:id="rId5"/>
    <p:sldId id="266" r:id="rId6"/>
    <p:sldId id="262" r:id="rId7"/>
    <p:sldId id="275" r:id="rId8"/>
    <p:sldId id="270" r:id="rId9"/>
    <p:sldId id="271" r:id="rId10"/>
    <p:sldId id="272" r:id="rId11"/>
    <p:sldId id="273" r:id="rId12"/>
    <p:sldId id="274" r:id="rId13"/>
    <p:sldId id="260" r:id="rId14"/>
    <p:sldId id="259" r:id="rId15"/>
    <p:sldId id="261" r:id="rId16"/>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16" autoAdjust="0"/>
    <p:restoredTop sz="76377" autoAdjust="0"/>
  </p:normalViewPr>
  <p:slideViewPr>
    <p:cSldViewPr>
      <p:cViewPr>
        <p:scale>
          <a:sx n="84" d="100"/>
          <a:sy n="84" d="100"/>
        </p:scale>
        <p:origin x="-2382" y="-7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Dental screening</a:t>
            </a:r>
          </a:p>
        </c:rich>
      </c:tx>
      <c:overlay val="0"/>
      <c:spPr>
        <a:noFill/>
        <a:ln>
          <a:noFill/>
        </a:ln>
        <a:effectLst/>
      </c:spPr>
    </c:title>
    <c:autoTitleDeleted val="0"/>
    <c:plotArea>
      <c:layout/>
      <c:pieChart>
        <c:varyColors val="1"/>
        <c:ser>
          <c:idx val="0"/>
          <c:order val="0"/>
          <c:tx>
            <c:strRef>
              <c:f>Sheet1!$B$1</c:f>
              <c:strCache>
                <c:ptCount val="1"/>
                <c:pt idx="0">
                  <c:v>Dental screening</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22F2-4F0C-B9B5-6548E5AB45AC}"/>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2-EED2-7F40-9585-69762F85A25B}"/>
              </c:ext>
            </c:extLst>
          </c:dPt>
          <c:dLbls>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ED2-7F40-9585-69762F85A25B}"/>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Sheet1!$A$2:$A$3</c:f>
              <c:strCache>
                <c:ptCount val="2"/>
                <c:pt idx="0">
                  <c:v>Screened</c:v>
                </c:pt>
                <c:pt idx="1">
                  <c:v>Not screened</c:v>
                </c:pt>
              </c:strCache>
            </c:strRef>
          </c:cat>
          <c:val>
            <c:numRef>
              <c:f>Sheet1!$B$2:$B$3</c:f>
              <c:numCache>
                <c:formatCode>General</c:formatCode>
                <c:ptCount val="2"/>
                <c:pt idx="0">
                  <c:v>147</c:v>
                </c:pt>
                <c:pt idx="1">
                  <c:v>120</c:v>
                </c:pt>
              </c:numCache>
            </c:numRef>
          </c:val>
          <c:extLst xmlns:c16r2="http://schemas.microsoft.com/office/drawing/2015/06/chart">
            <c:ext xmlns:c16="http://schemas.microsoft.com/office/drawing/2014/chart" uri="{C3380CC4-5D6E-409C-BE32-E72D297353CC}">
              <c16:uniqueId val="{00000000-EED2-7F40-9585-69762F85A25B}"/>
            </c:ext>
          </c:extLst>
        </c:ser>
        <c:dLbls>
          <c:dLblPos val="ctr"/>
          <c:showLegendKey val="0"/>
          <c:showVal val="0"/>
          <c:showCatName val="1"/>
          <c:showSerName val="0"/>
          <c:showPercent val="0"/>
          <c:showBubbleSize val="0"/>
          <c:showLeaderLines val="1"/>
        </c:dLbls>
        <c:firstSliceAng val="178"/>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Figure 1: Dental screening for Head &amp; Neck oncology patients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2-D8E5-4A42-B056-F85A162C7B44}"/>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3E5B-421D-A373-2063AC23C051}"/>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3E5B-421D-A373-2063AC23C051}"/>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3E5B-421D-A373-2063AC23C051}"/>
              </c:ext>
            </c:extLst>
          </c:dPt>
          <c:dPt>
            <c:idx val="4"/>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D8E5-4A42-B056-F85A162C7B44}"/>
              </c:ext>
            </c:extLst>
          </c:dPt>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E5B-421D-A373-2063AC23C051}"/>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Sheet1!$A$2:$A$5</c:f>
              <c:strCache>
                <c:ptCount val="4"/>
                <c:pt idx="0">
                  <c:v>Screened</c:v>
                </c:pt>
                <c:pt idx="1">
                  <c:v>2nd Qtr</c:v>
                </c:pt>
                <c:pt idx="2">
                  <c:v>Undergoing treatmnet by Restorative consultant + Screened but not logged</c:v>
                </c:pt>
                <c:pt idx="3">
                  <c:v>Not screened</c:v>
                </c:pt>
              </c:strCache>
            </c:strRef>
          </c:cat>
          <c:val>
            <c:numRef>
              <c:f>Sheet1!$B$2:$B$5</c:f>
              <c:numCache>
                <c:formatCode>General</c:formatCode>
                <c:ptCount val="4"/>
                <c:pt idx="0">
                  <c:v>147</c:v>
                </c:pt>
                <c:pt idx="1">
                  <c:v>0</c:v>
                </c:pt>
                <c:pt idx="2">
                  <c:v>40</c:v>
                </c:pt>
                <c:pt idx="3">
                  <c:v>80</c:v>
                </c:pt>
              </c:numCache>
            </c:numRef>
          </c:val>
          <c:extLst xmlns:c16r2="http://schemas.microsoft.com/office/drawing/2015/06/chart">
            <c:ext xmlns:c16="http://schemas.microsoft.com/office/drawing/2014/chart" uri="{C3380CC4-5D6E-409C-BE32-E72D297353CC}">
              <c16:uniqueId val="{00000000-D8E5-4A42-B056-F85A162C7B44}"/>
            </c:ext>
          </c:extLst>
        </c:ser>
        <c:dLbls>
          <c:dLblPos val="ctr"/>
          <c:showLegendKey val="0"/>
          <c:showVal val="0"/>
          <c:showCatName val="0"/>
          <c:showSerName val="0"/>
          <c:showPercent val="1"/>
          <c:showBubbleSize val="0"/>
          <c:showLeaderLines val="1"/>
        </c:dLbls>
        <c:gapWidth val="100"/>
        <c:secondPieSize val="75"/>
        <c:serLines>
          <c:spPr>
            <a:ln w="9525">
              <a:solidFill>
                <a:schemeClr val="dk1">
                  <a:lumMod val="50000"/>
                  <a:lumOff val="50000"/>
                </a:schemeClr>
              </a:solidFill>
              <a:round/>
            </a:ln>
            <a:effectLst/>
          </c:spPr>
        </c:serLines>
      </c:ofPieChart>
      <c:spPr>
        <a:noFill/>
        <a:ln>
          <a:noFill/>
        </a:ln>
        <a:effectLst/>
      </c:spPr>
    </c:plotArea>
    <c:legend>
      <c:legendPos val="r"/>
      <c:legendEntry>
        <c:idx val="1"/>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Figure 2: Dental screening for Head &amp; Neck oncology patients</c:v>
                </c:pt>
              </c:strCache>
            </c:strRef>
          </c:tx>
          <c:dPt>
            <c:idx val="0"/>
            <c:bubble3D val="0"/>
            <c:spPr>
              <a:solidFill>
                <a:schemeClr val="accent1"/>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1-3B98-477D-A5D1-DB963A1C460F}"/>
              </c:ext>
            </c:extLst>
          </c:dPt>
          <c:dPt>
            <c:idx val="1"/>
            <c:bubble3D val="0"/>
            <c:spPr>
              <a:solidFill>
                <a:schemeClr val="accent2"/>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3-3B98-477D-A5D1-DB963A1C460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Screened</c:v>
                </c:pt>
                <c:pt idx="1">
                  <c:v>Not screened</c:v>
                </c:pt>
              </c:strCache>
            </c:strRef>
          </c:cat>
          <c:val>
            <c:numRef>
              <c:f>Sheet1!$B$2:$B$3</c:f>
              <c:numCache>
                <c:formatCode>General</c:formatCode>
                <c:ptCount val="2"/>
                <c:pt idx="0">
                  <c:v>187</c:v>
                </c:pt>
                <c:pt idx="1">
                  <c:v>80</c:v>
                </c:pt>
              </c:numCache>
            </c:numRef>
          </c:val>
          <c:extLst xmlns:c16r2="http://schemas.microsoft.com/office/drawing/2015/06/chart">
            <c:ext xmlns:c16="http://schemas.microsoft.com/office/drawing/2014/chart" uri="{C3380CC4-5D6E-409C-BE32-E72D297353CC}">
              <c16:uniqueId val="{00000000-F53A-344F-A90D-B9F2A2315871}"/>
            </c:ext>
          </c:extLst>
        </c:ser>
        <c:dLbls>
          <c:dLblPos val="inEnd"/>
          <c:showLegendKey val="0"/>
          <c:showVal val="0"/>
          <c:showCatName val="1"/>
          <c:showSerName val="0"/>
          <c:showPercent val="0"/>
          <c:showBubbleSize val="0"/>
          <c:showLeaderLines val="1"/>
        </c:dLbls>
        <c:firstSliceAng val="137"/>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Target</c:v>
                </c:pt>
              </c:strCache>
            </c:strRef>
          </c:tx>
          <c:invertIfNegative val="0"/>
          <c:cat>
            <c:strRef>
              <c:f>Sheet1!$A$2:$A$5</c:f>
              <c:strCache>
                <c:ptCount val="4"/>
                <c:pt idx="0">
                  <c:v>Dental screening</c:v>
                </c:pt>
                <c:pt idx="1">
                  <c:v>OPG</c:v>
                </c:pt>
                <c:pt idx="2">
                  <c:v>F toothpaste (Dentate patients)</c:v>
                </c:pt>
                <c:pt idx="3">
                  <c:v>F mouthwash (Dentate patients)</c:v>
                </c:pt>
              </c:strCache>
            </c:strRef>
          </c:cat>
          <c:val>
            <c:numRef>
              <c:f>Sheet1!$B$2:$B$5</c:f>
              <c:numCache>
                <c:formatCode>General</c:formatCode>
                <c:ptCount val="4"/>
                <c:pt idx="0">
                  <c:v>100</c:v>
                </c:pt>
                <c:pt idx="1">
                  <c:v>100</c:v>
                </c:pt>
                <c:pt idx="2">
                  <c:v>100</c:v>
                </c:pt>
                <c:pt idx="3">
                  <c:v>100</c:v>
                </c:pt>
              </c:numCache>
            </c:numRef>
          </c:val>
          <c:extLst xmlns:c16r2="http://schemas.microsoft.com/office/drawing/2015/06/chart">
            <c:ext xmlns:c16="http://schemas.microsoft.com/office/drawing/2014/chart" uri="{C3380CC4-5D6E-409C-BE32-E72D297353CC}">
              <c16:uniqueId val="{00000000-8CEE-4BF1-97B1-2F2EE43E8E18}"/>
            </c:ext>
          </c:extLst>
        </c:ser>
        <c:ser>
          <c:idx val="1"/>
          <c:order val="1"/>
          <c:tx>
            <c:strRef>
              <c:f>Sheet1!$C$1</c:f>
              <c:strCache>
                <c:ptCount val="1"/>
                <c:pt idx="0">
                  <c:v>2015 Audit</c:v>
                </c:pt>
              </c:strCache>
            </c:strRef>
          </c:tx>
          <c:invertIfNegative val="0"/>
          <c:cat>
            <c:strRef>
              <c:f>Sheet1!$A$2:$A$5</c:f>
              <c:strCache>
                <c:ptCount val="4"/>
                <c:pt idx="0">
                  <c:v>Dental screening</c:v>
                </c:pt>
                <c:pt idx="1">
                  <c:v>OPG</c:v>
                </c:pt>
                <c:pt idx="2">
                  <c:v>F toothpaste (Dentate patients)</c:v>
                </c:pt>
                <c:pt idx="3">
                  <c:v>F mouthwash (Dentate patients)</c:v>
                </c:pt>
              </c:strCache>
            </c:strRef>
          </c:cat>
          <c:val>
            <c:numRef>
              <c:f>Sheet1!$C$2:$C$5</c:f>
              <c:numCache>
                <c:formatCode>General</c:formatCode>
                <c:ptCount val="4"/>
                <c:pt idx="0">
                  <c:v>24.5</c:v>
                </c:pt>
                <c:pt idx="1">
                  <c:v>86.5</c:v>
                </c:pt>
                <c:pt idx="2">
                  <c:v>100</c:v>
                </c:pt>
                <c:pt idx="3">
                  <c:v>95.8</c:v>
                </c:pt>
              </c:numCache>
            </c:numRef>
          </c:val>
          <c:extLst xmlns:c16r2="http://schemas.microsoft.com/office/drawing/2015/06/chart">
            <c:ext xmlns:c16="http://schemas.microsoft.com/office/drawing/2014/chart" uri="{C3380CC4-5D6E-409C-BE32-E72D297353CC}">
              <c16:uniqueId val="{00000001-8CEE-4BF1-97B1-2F2EE43E8E18}"/>
            </c:ext>
          </c:extLst>
        </c:ser>
        <c:ser>
          <c:idx val="2"/>
          <c:order val="2"/>
          <c:tx>
            <c:strRef>
              <c:f>Sheet1!$D$1</c:f>
              <c:strCache>
                <c:ptCount val="1"/>
                <c:pt idx="0">
                  <c:v>2017 Audit</c:v>
                </c:pt>
              </c:strCache>
            </c:strRef>
          </c:tx>
          <c:invertIfNegative val="0"/>
          <c:cat>
            <c:strRef>
              <c:f>Sheet1!$A$2:$A$5</c:f>
              <c:strCache>
                <c:ptCount val="4"/>
                <c:pt idx="0">
                  <c:v>Dental screening</c:v>
                </c:pt>
                <c:pt idx="1">
                  <c:v>OPG</c:v>
                </c:pt>
                <c:pt idx="2">
                  <c:v>F toothpaste (Dentate patients)</c:v>
                </c:pt>
                <c:pt idx="3">
                  <c:v>F mouthwash (Dentate patients)</c:v>
                </c:pt>
              </c:strCache>
            </c:strRef>
          </c:cat>
          <c:val>
            <c:numRef>
              <c:f>Sheet1!$D$2:$D$5</c:f>
              <c:numCache>
                <c:formatCode>General</c:formatCode>
                <c:ptCount val="4"/>
                <c:pt idx="0">
                  <c:v>55</c:v>
                </c:pt>
                <c:pt idx="1">
                  <c:v>93.1</c:v>
                </c:pt>
                <c:pt idx="2">
                  <c:v>100</c:v>
                </c:pt>
                <c:pt idx="3">
                  <c:v>100</c:v>
                </c:pt>
              </c:numCache>
            </c:numRef>
          </c:val>
          <c:extLst xmlns:c16r2="http://schemas.microsoft.com/office/drawing/2015/06/chart">
            <c:ext xmlns:c16="http://schemas.microsoft.com/office/drawing/2014/chart" uri="{C3380CC4-5D6E-409C-BE32-E72D297353CC}">
              <c16:uniqueId val="{00000002-8CEE-4BF1-97B1-2F2EE43E8E18}"/>
            </c:ext>
          </c:extLst>
        </c:ser>
        <c:dLbls>
          <c:showLegendKey val="0"/>
          <c:showVal val="0"/>
          <c:showCatName val="0"/>
          <c:showSerName val="0"/>
          <c:showPercent val="0"/>
          <c:showBubbleSize val="0"/>
        </c:dLbls>
        <c:gapWidth val="150"/>
        <c:shape val="cylinder"/>
        <c:axId val="113437312"/>
        <c:axId val="113439104"/>
        <c:axId val="0"/>
      </c:bar3DChart>
      <c:catAx>
        <c:axId val="113437312"/>
        <c:scaling>
          <c:orientation val="minMax"/>
        </c:scaling>
        <c:delete val="0"/>
        <c:axPos val="b"/>
        <c:numFmt formatCode="General" sourceLinked="0"/>
        <c:majorTickMark val="out"/>
        <c:minorTickMark val="none"/>
        <c:tickLblPos val="nextTo"/>
        <c:crossAx val="113439104"/>
        <c:crosses val="autoZero"/>
        <c:auto val="1"/>
        <c:lblAlgn val="ctr"/>
        <c:lblOffset val="100"/>
        <c:noMultiLvlLbl val="0"/>
      </c:catAx>
      <c:valAx>
        <c:axId val="113439104"/>
        <c:scaling>
          <c:orientation val="minMax"/>
        </c:scaling>
        <c:delete val="0"/>
        <c:axPos val="l"/>
        <c:majorGridlines/>
        <c:numFmt formatCode="General" sourceLinked="1"/>
        <c:majorTickMark val="out"/>
        <c:minorTickMark val="none"/>
        <c:tickLblPos val="nextTo"/>
        <c:crossAx val="11343731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3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fld id="{3188280A-F99D-4FFE-96C8-07B7F79C9120}" type="datetimeFigureOut">
              <a:rPr lang="en-GB" smtClean="0"/>
              <a:pPr/>
              <a:t>17/09/2018</a:t>
            </a:fld>
            <a:endParaRPr lang="en-GB"/>
          </a:p>
        </p:txBody>
      </p:sp>
      <p:sp>
        <p:nvSpPr>
          <p:cNvPr id="4" name="Footer Placeholder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lang="en-GB"/>
          </a:p>
        </p:txBody>
      </p:sp>
      <p:sp>
        <p:nvSpPr>
          <p:cNvPr id="5" name="Slide Number Placeholder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fld id="{60594815-2163-4C88-B6CC-D46F0FF1A9A5}" type="slidenum">
              <a:rPr lang="en-GB" smtClean="0"/>
              <a:pPr/>
              <a:t>‹#›</a:t>
            </a:fld>
            <a:endParaRPr lang="en-GB"/>
          </a:p>
        </p:txBody>
      </p:sp>
    </p:spTree>
    <p:extLst>
      <p:ext uri="{BB962C8B-B14F-4D97-AF65-F5344CB8AC3E}">
        <p14:creationId xmlns:p14="http://schemas.microsoft.com/office/powerpoint/2010/main" val="485342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3C1ED382-8092-4DD9-97CF-3DBC5A89F3FA}" type="datetimeFigureOut">
              <a:rPr lang="en-GB" smtClean="0"/>
              <a:pPr/>
              <a:t>17/09/2018</a:t>
            </a:fld>
            <a:endParaRPr lang="en-GB"/>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F27B5D1C-32F5-4CDC-99CD-42D5C0A347AF}" type="slidenum">
              <a:rPr lang="en-GB" smtClean="0"/>
              <a:pPr/>
              <a:t>‹#›</a:t>
            </a:fld>
            <a:endParaRPr lang="en-GB"/>
          </a:p>
        </p:txBody>
      </p:sp>
    </p:spTree>
    <p:extLst>
      <p:ext uri="{BB962C8B-B14F-4D97-AF65-F5344CB8AC3E}">
        <p14:creationId xmlns:p14="http://schemas.microsoft.com/office/powerpoint/2010/main" val="303259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27B5D1C-32F5-4CDC-99CD-42D5C0A347AF}" type="slidenum">
              <a:rPr lang="en-GB" smtClean="0"/>
              <a:pPr/>
              <a:t>1</a:t>
            </a:fld>
            <a:endParaRPr lang="en-GB"/>
          </a:p>
        </p:txBody>
      </p:sp>
    </p:spTree>
    <p:extLst>
      <p:ext uri="{BB962C8B-B14F-4D97-AF65-F5344CB8AC3E}">
        <p14:creationId xmlns:p14="http://schemas.microsoft.com/office/powerpoint/2010/main" val="1744150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F27B5D1C-32F5-4CDC-99CD-42D5C0A347AF}" type="slidenum">
              <a:rPr lang="en-GB" smtClean="0"/>
              <a:pPr/>
              <a:t>2</a:t>
            </a:fld>
            <a:endParaRPr lang="en-GB"/>
          </a:p>
        </p:txBody>
      </p:sp>
    </p:spTree>
    <p:extLst>
      <p:ext uri="{BB962C8B-B14F-4D97-AF65-F5344CB8AC3E}">
        <p14:creationId xmlns:p14="http://schemas.microsoft.com/office/powerpoint/2010/main" val="2888219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7B5D1C-32F5-4CDC-99CD-42D5C0A347AF}" type="slidenum">
              <a:rPr lang="en-GB" smtClean="0"/>
              <a:pPr/>
              <a:t>3</a:t>
            </a:fld>
            <a:endParaRPr lang="en-GB"/>
          </a:p>
        </p:txBody>
      </p:sp>
    </p:spTree>
    <p:extLst>
      <p:ext uri="{BB962C8B-B14F-4D97-AF65-F5344CB8AC3E}">
        <p14:creationId xmlns:p14="http://schemas.microsoft.com/office/powerpoint/2010/main" val="656360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
            </a:pPr>
            <a:endParaRPr lang="en-GB" baseline="0" dirty="0"/>
          </a:p>
          <a:p>
            <a:endParaRPr lang="en-GB" baseline="0" dirty="0"/>
          </a:p>
          <a:p>
            <a:r>
              <a:rPr lang="en-GB" baseline="0" dirty="0"/>
              <a:t>  </a:t>
            </a:r>
          </a:p>
        </p:txBody>
      </p:sp>
      <p:sp>
        <p:nvSpPr>
          <p:cNvPr id="4" name="Slide Number Placeholder 3"/>
          <p:cNvSpPr>
            <a:spLocks noGrp="1"/>
          </p:cNvSpPr>
          <p:nvPr>
            <p:ph type="sldNum" sz="quarter" idx="10"/>
          </p:nvPr>
        </p:nvSpPr>
        <p:spPr/>
        <p:txBody>
          <a:bodyPr/>
          <a:lstStyle/>
          <a:p>
            <a:fld id="{F27B5D1C-32F5-4CDC-99CD-42D5C0A347AF}" type="slidenum">
              <a:rPr lang="en-GB" smtClean="0"/>
              <a:pPr/>
              <a:t>4</a:t>
            </a:fld>
            <a:endParaRPr lang="en-GB"/>
          </a:p>
        </p:txBody>
      </p:sp>
    </p:spTree>
    <p:extLst>
      <p:ext uri="{BB962C8B-B14F-4D97-AF65-F5344CB8AC3E}">
        <p14:creationId xmlns:p14="http://schemas.microsoft.com/office/powerpoint/2010/main" val="3274802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baseline="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sz="1200" kern="1200" baseline="0" dirty="0">
              <a:solidFill>
                <a:schemeClr val="tx1"/>
              </a:solidFill>
              <a:effectLst/>
              <a:latin typeface="+mn-lt"/>
              <a:ea typeface="+mn-ea"/>
              <a:cs typeface="+mn-cs"/>
            </a:endParaRPr>
          </a:p>
          <a:p>
            <a:r>
              <a:rPr lang="en-GB" baseline="0" dirty="0"/>
              <a:t> </a:t>
            </a:r>
            <a:endParaRPr lang="en-GB" dirty="0"/>
          </a:p>
        </p:txBody>
      </p:sp>
      <p:sp>
        <p:nvSpPr>
          <p:cNvPr id="4" name="Slide Number Placeholder 3"/>
          <p:cNvSpPr>
            <a:spLocks noGrp="1"/>
          </p:cNvSpPr>
          <p:nvPr>
            <p:ph type="sldNum" sz="quarter" idx="10"/>
          </p:nvPr>
        </p:nvSpPr>
        <p:spPr/>
        <p:txBody>
          <a:bodyPr/>
          <a:lstStyle/>
          <a:p>
            <a:fld id="{F27B5D1C-32F5-4CDC-99CD-42D5C0A347AF}" type="slidenum">
              <a:rPr lang="en-GB" smtClean="0"/>
              <a:pPr/>
              <a:t>5</a:t>
            </a:fld>
            <a:endParaRPr lang="en-GB"/>
          </a:p>
        </p:txBody>
      </p:sp>
    </p:spTree>
    <p:extLst>
      <p:ext uri="{BB962C8B-B14F-4D97-AF65-F5344CB8AC3E}">
        <p14:creationId xmlns:p14="http://schemas.microsoft.com/office/powerpoint/2010/main" val="3900446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
            </a:pPr>
            <a:endParaRPr lang="en-GB" baseline="0" dirty="0"/>
          </a:p>
        </p:txBody>
      </p:sp>
      <p:sp>
        <p:nvSpPr>
          <p:cNvPr id="4" name="Slide Number Placeholder 3"/>
          <p:cNvSpPr>
            <a:spLocks noGrp="1"/>
          </p:cNvSpPr>
          <p:nvPr>
            <p:ph type="sldNum" sz="quarter" idx="10"/>
          </p:nvPr>
        </p:nvSpPr>
        <p:spPr/>
        <p:txBody>
          <a:bodyPr/>
          <a:lstStyle/>
          <a:p>
            <a:fld id="{F27B5D1C-32F5-4CDC-99CD-42D5C0A347AF}" type="slidenum">
              <a:rPr lang="en-GB" smtClean="0"/>
              <a:pPr/>
              <a:t>6</a:t>
            </a:fld>
            <a:endParaRPr lang="en-GB"/>
          </a:p>
        </p:txBody>
      </p:sp>
    </p:spTree>
    <p:extLst>
      <p:ext uri="{BB962C8B-B14F-4D97-AF65-F5344CB8AC3E}">
        <p14:creationId xmlns:p14="http://schemas.microsoft.com/office/powerpoint/2010/main" val="632821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7B5D1C-32F5-4CDC-99CD-42D5C0A347AF}" type="slidenum">
              <a:rPr lang="en-GB" smtClean="0"/>
              <a:pPr/>
              <a:t>13</a:t>
            </a:fld>
            <a:endParaRPr lang="en-GB"/>
          </a:p>
        </p:txBody>
      </p:sp>
    </p:spTree>
    <p:extLst>
      <p:ext uri="{BB962C8B-B14F-4D97-AF65-F5344CB8AC3E}">
        <p14:creationId xmlns:p14="http://schemas.microsoft.com/office/powerpoint/2010/main" val="3256361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 </a:t>
            </a:r>
            <a:endParaRPr lang="en-GB" dirty="0"/>
          </a:p>
        </p:txBody>
      </p:sp>
      <p:sp>
        <p:nvSpPr>
          <p:cNvPr id="4" name="Slide Number Placeholder 3"/>
          <p:cNvSpPr>
            <a:spLocks noGrp="1"/>
          </p:cNvSpPr>
          <p:nvPr>
            <p:ph type="sldNum" sz="quarter" idx="10"/>
          </p:nvPr>
        </p:nvSpPr>
        <p:spPr/>
        <p:txBody>
          <a:bodyPr/>
          <a:lstStyle/>
          <a:p>
            <a:fld id="{F27B5D1C-32F5-4CDC-99CD-42D5C0A347AF}" type="slidenum">
              <a:rPr lang="en-GB" smtClean="0"/>
              <a:pPr/>
              <a:t>14</a:t>
            </a:fld>
            <a:endParaRPr lang="en-GB"/>
          </a:p>
        </p:txBody>
      </p:sp>
    </p:spTree>
    <p:extLst>
      <p:ext uri="{BB962C8B-B14F-4D97-AF65-F5344CB8AC3E}">
        <p14:creationId xmlns:p14="http://schemas.microsoft.com/office/powerpoint/2010/main" val="4144534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7B5D1C-32F5-4CDC-99CD-42D5C0A347AF}" type="slidenum">
              <a:rPr lang="en-GB" smtClean="0"/>
              <a:pPr/>
              <a:t>15</a:t>
            </a:fld>
            <a:endParaRPr lang="en-GB"/>
          </a:p>
        </p:txBody>
      </p:sp>
    </p:spTree>
    <p:extLst>
      <p:ext uri="{BB962C8B-B14F-4D97-AF65-F5344CB8AC3E}">
        <p14:creationId xmlns:p14="http://schemas.microsoft.com/office/powerpoint/2010/main" val="1724603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8FA39A-D0FB-4C92-B529-1E8B051115A9}" type="slidenum">
              <a:rPr lang="en-GB" smtClean="0"/>
              <a:pPr/>
              <a:t>‹#›</a:t>
            </a:fld>
            <a:endParaRPr lang="en-GB"/>
          </a:p>
        </p:txBody>
      </p:sp>
      <p:pic>
        <p:nvPicPr>
          <p:cNvPr id="13" name="Picture 5"/>
          <p:cNvPicPr>
            <a:picLocks noChangeAspect="1" noChangeArrowheads="1"/>
          </p:cNvPicPr>
          <p:nvPr userDrawn="1"/>
        </p:nvPicPr>
        <p:blipFill>
          <a:blip r:embed="rId2" cstate="print"/>
          <a:srcRect/>
          <a:stretch>
            <a:fillRect/>
          </a:stretch>
        </p:blipFill>
        <p:spPr bwMode="auto">
          <a:xfrm>
            <a:off x="6072188" y="214313"/>
            <a:ext cx="2886075" cy="373062"/>
          </a:xfrm>
          <a:prstGeom prst="rect">
            <a:avLst/>
          </a:prstGeom>
          <a:noFill/>
          <a:ln w="9525">
            <a:noFill/>
            <a:miter lim="800000"/>
            <a:headEnd/>
            <a:tailEnd/>
          </a:ln>
        </p:spPr>
      </p:pic>
      <p:grpSp>
        <p:nvGrpSpPr>
          <p:cNvPr id="14" name="Group 7"/>
          <p:cNvGrpSpPr>
            <a:grpSpLocks/>
          </p:cNvGrpSpPr>
          <p:nvPr userDrawn="1"/>
        </p:nvGrpSpPr>
        <p:grpSpPr bwMode="auto">
          <a:xfrm>
            <a:off x="71438" y="71438"/>
            <a:ext cx="9001125" cy="6715125"/>
            <a:chOff x="71406" y="71414"/>
            <a:chExt cx="9001188" cy="6715172"/>
          </a:xfrm>
        </p:grpSpPr>
        <p:cxnSp>
          <p:nvCxnSpPr>
            <p:cNvPr id="15" name="Straight Connector 14"/>
            <p:cNvCxnSpPr/>
            <p:nvPr/>
          </p:nvCxnSpPr>
          <p:spPr>
            <a:xfrm rot="5400000">
              <a:off x="-1714545" y="2000241"/>
              <a:ext cx="3857652"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406" y="214290"/>
              <a:ext cx="3705251"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grpSp>
          <p:nvGrpSpPr>
            <p:cNvPr id="17" name="Group 18"/>
            <p:cNvGrpSpPr>
              <a:grpSpLocks/>
            </p:cNvGrpSpPr>
            <p:nvPr/>
          </p:nvGrpSpPr>
          <p:grpSpPr bwMode="auto">
            <a:xfrm rot="10800000">
              <a:off x="5367343" y="2928934"/>
              <a:ext cx="3705251" cy="3857652"/>
              <a:chOff x="5367342" y="2928934"/>
              <a:chExt cx="3705251" cy="3857652"/>
            </a:xfrm>
          </p:grpSpPr>
          <p:cxnSp>
            <p:nvCxnSpPr>
              <p:cNvPr id="18" name="Straight Connector 17"/>
              <p:cNvCxnSpPr/>
              <p:nvPr/>
            </p:nvCxnSpPr>
            <p:spPr>
              <a:xfrm rot="5400000">
                <a:off x="3581393" y="4857760"/>
                <a:ext cx="3857652"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67342" y="3071810"/>
                <a:ext cx="3705251"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grpSp>
      </p:grpSp>
      <p:pic>
        <p:nvPicPr>
          <p:cNvPr id="2050" name="Picture 2" descr="CA Logo-colou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8FA39A-D0FB-4C92-B529-1E8B051115A9}" type="slidenum">
              <a:rPr lang="en-GB" smtClean="0"/>
              <a:pPr/>
              <a:t>‹#›</a:t>
            </a:fld>
            <a:endParaRPr lang="en-GB"/>
          </a:p>
        </p:txBody>
      </p:sp>
      <p:pic>
        <p:nvPicPr>
          <p:cNvPr id="7" name="Picture 2" descr="CA Logo-colou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8FA39A-D0FB-4C92-B529-1E8B051115A9}" type="slidenum">
              <a:rPr lang="en-GB" smtClean="0"/>
              <a:pPr/>
              <a:t>‹#›</a:t>
            </a:fld>
            <a:endParaRPr lang="en-GB"/>
          </a:p>
        </p:txBody>
      </p:sp>
      <p:pic>
        <p:nvPicPr>
          <p:cNvPr id="7" name="Picture 2" descr="CA Logo-colou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413792"/>
            <a:ext cx="8229600" cy="1143000"/>
          </a:xfrm>
        </p:spPr>
        <p:txBody>
          <a:bodyPr/>
          <a:lstStyle>
            <a:lvl1pPr>
              <a:defRPr>
                <a:solidFill>
                  <a:schemeClr val="tx2">
                    <a:lumMod val="75000"/>
                  </a:schemeClr>
                </a:solidFill>
              </a:defRPr>
            </a:lvl1pPr>
          </a:lstStyle>
          <a:p>
            <a:r>
              <a:rPr lang="en-US"/>
              <a:t>Click to edit Master title style</a:t>
            </a:r>
            <a:endParaRPr lang="en-GB"/>
          </a:p>
        </p:txBody>
      </p:sp>
      <p:sp>
        <p:nvSpPr>
          <p:cNvPr id="3" name="Content Placeholder 2"/>
          <p:cNvSpPr>
            <a:spLocks noGrp="1"/>
          </p:cNvSpPr>
          <p:nvPr>
            <p:ph idx="1"/>
          </p:nvPr>
        </p:nvSpPr>
        <p:spPr>
          <a:xfrm>
            <a:off x="323528" y="1600200"/>
            <a:ext cx="8496944" cy="4925144"/>
          </a:xfrm>
        </p:spPr>
        <p:txBody>
          <a:bodyPr/>
          <a:lstStyle>
            <a:lvl1pPr>
              <a:buFont typeface="Wingdings" pitchFamily="2" charset="2"/>
              <a:buChar cha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8FA39A-D0FB-4C92-B529-1E8B051115A9}" type="slidenum">
              <a:rPr lang="en-GB" smtClean="0"/>
              <a:pPr/>
              <a:t>‹#›</a:t>
            </a:fld>
            <a:endParaRPr lang="en-GB"/>
          </a:p>
        </p:txBody>
      </p:sp>
      <p:pic>
        <p:nvPicPr>
          <p:cNvPr id="7" name="Picture 5"/>
          <p:cNvPicPr>
            <a:picLocks noChangeAspect="1" noChangeArrowheads="1"/>
          </p:cNvPicPr>
          <p:nvPr userDrawn="1"/>
        </p:nvPicPr>
        <p:blipFill>
          <a:blip r:embed="rId2" cstate="print"/>
          <a:srcRect/>
          <a:stretch>
            <a:fillRect/>
          </a:stretch>
        </p:blipFill>
        <p:spPr bwMode="auto">
          <a:xfrm>
            <a:off x="6156176" y="103610"/>
            <a:ext cx="2886075" cy="373062"/>
          </a:xfrm>
          <a:prstGeom prst="rect">
            <a:avLst/>
          </a:prstGeom>
          <a:noFill/>
          <a:ln w="9525">
            <a:noFill/>
            <a:miter lim="800000"/>
            <a:headEnd/>
            <a:tailEnd/>
          </a:ln>
        </p:spPr>
      </p:pic>
      <p:grpSp>
        <p:nvGrpSpPr>
          <p:cNvPr id="8" name="Group 7"/>
          <p:cNvGrpSpPr>
            <a:grpSpLocks/>
          </p:cNvGrpSpPr>
          <p:nvPr userDrawn="1"/>
        </p:nvGrpSpPr>
        <p:grpSpPr bwMode="auto">
          <a:xfrm>
            <a:off x="71438" y="71438"/>
            <a:ext cx="9001125" cy="6715125"/>
            <a:chOff x="71406" y="71414"/>
            <a:chExt cx="9001188" cy="6715172"/>
          </a:xfrm>
        </p:grpSpPr>
        <p:cxnSp>
          <p:nvCxnSpPr>
            <p:cNvPr id="9" name="Straight Connector 8"/>
            <p:cNvCxnSpPr/>
            <p:nvPr/>
          </p:nvCxnSpPr>
          <p:spPr>
            <a:xfrm rot="5400000">
              <a:off x="-1714545" y="2000241"/>
              <a:ext cx="3857652"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406" y="214290"/>
              <a:ext cx="3705251"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grpSp>
          <p:nvGrpSpPr>
            <p:cNvPr id="11" name="Group 18"/>
            <p:cNvGrpSpPr>
              <a:grpSpLocks/>
            </p:cNvGrpSpPr>
            <p:nvPr/>
          </p:nvGrpSpPr>
          <p:grpSpPr bwMode="auto">
            <a:xfrm rot="10800000">
              <a:off x="5367343" y="2928934"/>
              <a:ext cx="3705251" cy="3857652"/>
              <a:chOff x="5367342" y="2928934"/>
              <a:chExt cx="3705251" cy="3857652"/>
            </a:xfrm>
          </p:grpSpPr>
          <p:cxnSp>
            <p:nvCxnSpPr>
              <p:cNvPr id="12" name="Straight Connector 11"/>
              <p:cNvCxnSpPr/>
              <p:nvPr/>
            </p:nvCxnSpPr>
            <p:spPr>
              <a:xfrm rot="5400000">
                <a:off x="3581393" y="4857760"/>
                <a:ext cx="3857652"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67342" y="3071810"/>
                <a:ext cx="3705251"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grpSp>
      </p:grpSp>
      <p:pic>
        <p:nvPicPr>
          <p:cNvPr id="14" name="Picture 2" descr="CA Logo-colou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8FA39A-D0FB-4C92-B529-1E8B051115A9}" type="slidenum">
              <a:rPr lang="en-GB" smtClean="0"/>
              <a:pPr/>
              <a:t>‹#›</a:t>
            </a:fld>
            <a:endParaRPr lang="en-GB"/>
          </a:p>
        </p:txBody>
      </p:sp>
      <p:pic>
        <p:nvPicPr>
          <p:cNvPr id="7" name="Picture 2" descr="CA Logo-colou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8FA39A-D0FB-4C92-B529-1E8B051115A9}" type="slidenum">
              <a:rPr lang="en-GB" smtClean="0"/>
              <a:pPr/>
              <a:t>‹#›</a:t>
            </a:fld>
            <a:endParaRPr lang="en-GB"/>
          </a:p>
        </p:txBody>
      </p:sp>
      <p:pic>
        <p:nvPicPr>
          <p:cNvPr id="8" name="Picture 2" descr="CA Logo-colou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8FA39A-D0FB-4C92-B529-1E8B051115A9}" type="slidenum">
              <a:rPr lang="en-GB" smtClean="0"/>
              <a:pPr/>
              <a:t>‹#›</a:t>
            </a:fld>
            <a:endParaRPr lang="en-GB"/>
          </a:p>
        </p:txBody>
      </p:sp>
      <p:pic>
        <p:nvPicPr>
          <p:cNvPr id="10" name="Picture 2" descr="CA Logo-colou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8FA39A-D0FB-4C92-B529-1E8B051115A9}" type="slidenum">
              <a:rPr lang="en-GB" smtClean="0"/>
              <a:pPr/>
              <a:t>‹#›</a:t>
            </a:fld>
            <a:endParaRPr lang="en-GB"/>
          </a:p>
        </p:txBody>
      </p:sp>
      <p:pic>
        <p:nvPicPr>
          <p:cNvPr id="6" name="Picture 2" descr="CA Logo-colou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8FA39A-D0FB-4C92-B529-1E8B051115A9}" type="slidenum">
              <a:rPr lang="en-GB" smtClean="0"/>
              <a:pPr/>
              <a:t>‹#›</a:t>
            </a:fld>
            <a:endParaRPr lang="en-GB"/>
          </a:p>
        </p:txBody>
      </p:sp>
      <p:pic>
        <p:nvPicPr>
          <p:cNvPr id="5" name="Picture 2" descr="CA Logo-colou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8FA39A-D0FB-4C92-B529-1E8B051115A9}" type="slidenum">
              <a:rPr lang="en-GB" smtClean="0"/>
              <a:pPr/>
              <a:t>‹#›</a:t>
            </a:fld>
            <a:endParaRPr lang="en-GB"/>
          </a:p>
        </p:txBody>
      </p:sp>
      <p:pic>
        <p:nvPicPr>
          <p:cNvPr id="8" name="Picture 2" descr="CA Logo-colou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7F9A23-D01E-4F90-96B8-DB9D81ABFC09}" type="datetimeFigureOut">
              <a:rPr lang="en-GB" smtClean="0"/>
              <a:pPr/>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8FA39A-D0FB-4C92-B529-1E8B051115A9}" type="slidenum">
              <a:rPr lang="en-GB" smtClean="0"/>
              <a:pPr/>
              <a:t>‹#›</a:t>
            </a:fld>
            <a:endParaRPr lang="en-GB"/>
          </a:p>
        </p:txBody>
      </p:sp>
      <p:pic>
        <p:nvPicPr>
          <p:cNvPr id="8" name="Picture 2" descr="CA Logo-colou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4312" y="5910208"/>
            <a:ext cx="613272" cy="73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F9A23-D01E-4F90-96B8-DB9D81ABFC09}" type="datetimeFigureOut">
              <a:rPr lang="en-GB" smtClean="0"/>
              <a:pPr/>
              <a:t>17/09/2018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FA39A-D0FB-4C92-B529-1E8B051115A9}" type="slidenum">
              <a:rPr lang="en-GB" smtClean="0"/>
              <a:pPr/>
              <a:t>‹#›</a:t>
            </a:fld>
            <a:endParaRPr lang="en-GB"/>
          </a:p>
        </p:txBody>
      </p:sp>
      <p:grpSp>
        <p:nvGrpSpPr>
          <p:cNvPr id="7" name="Group 7"/>
          <p:cNvGrpSpPr>
            <a:grpSpLocks/>
          </p:cNvGrpSpPr>
          <p:nvPr userDrawn="1"/>
        </p:nvGrpSpPr>
        <p:grpSpPr bwMode="auto">
          <a:xfrm>
            <a:off x="71438" y="71438"/>
            <a:ext cx="9001125" cy="6715125"/>
            <a:chOff x="71406" y="71414"/>
            <a:chExt cx="9001188" cy="6715172"/>
          </a:xfrm>
        </p:grpSpPr>
        <p:cxnSp>
          <p:nvCxnSpPr>
            <p:cNvPr id="8" name="Straight Connector 7"/>
            <p:cNvCxnSpPr/>
            <p:nvPr/>
          </p:nvCxnSpPr>
          <p:spPr>
            <a:xfrm rot="5400000">
              <a:off x="-1714545" y="2000241"/>
              <a:ext cx="3857652"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1406" y="214290"/>
              <a:ext cx="3705251"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grpSp>
          <p:nvGrpSpPr>
            <p:cNvPr id="10" name="Group 18"/>
            <p:cNvGrpSpPr>
              <a:grpSpLocks/>
            </p:cNvGrpSpPr>
            <p:nvPr/>
          </p:nvGrpSpPr>
          <p:grpSpPr bwMode="auto">
            <a:xfrm rot="10800000">
              <a:off x="5367343" y="2928934"/>
              <a:ext cx="3705251" cy="3857652"/>
              <a:chOff x="5367342" y="2928934"/>
              <a:chExt cx="3705251" cy="3857652"/>
            </a:xfrm>
          </p:grpSpPr>
          <p:cxnSp>
            <p:nvCxnSpPr>
              <p:cNvPr id="11" name="Straight Connector 10"/>
              <p:cNvCxnSpPr/>
              <p:nvPr/>
            </p:nvCxnSpPr>
            <p:spPr>
              <a:xfrm rot="5400000">
                <a:off x="3581393" y="4857760"/>
                <a:ext cx="3857652"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67342" y="3071810"/>
                <a:ext cx="3705251" cy="0"/>
              </a:xfrm>
              <a:prstGeom prst="line">
                <a:avLst/>
              </a:prstGeom>
              <a:ln w="114300" cmpd="dbl">
                <a:miter lim="800000"/>
              </a:ln>
            </p:spPr>
            <p:style>
              <a:lnRef idx="1">
                <a:schemeClr val="accent1"/>
              </a:lnRef>
              <a:fillRef idx="0">
                <a:schemeClr val="accent1"/>
              </a:fillRef>
              <a:effectRef idx="0">
                <a:schemeClr val="accent1"/>
              </a:effectRef>
              <a:fontRef idx="minor">
                <a:schemeClr val="tx1"/>
              </a:fontRef>
            </p:style>
          </p:cxn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988840"/>
            <a:ext cx="7772400" cy="1470025"/>
          </a:xfrm>
        </p:spPr>
        <p:txBody>
          <a:bodyPr>
            <a:noAutofit/>
          </a:bodyPr>
          <a:lstStyle/>
          <a:p>
            <a:r>
              <a:rPr lang="en-GB" sz="3600" b="1" dirty="0"/>
              <a:t>Clinical Audit of the quality of dental screening and preventative management of head and neck oncology patients </a:t>
            </a:r>
            <a:br>
              <a:rPr lang="en-GB" sz="3600" b="1" dirty="0"/>
            </a:br>
            <a:r>
              <a:rPr lang="en-GB" sz="3600" b="1" dirty="0"/>
              <a:t>(DPT, fluoride prescriptions) </a:t>
            </a:r>
            <a:r>
              <a:rPr lang="en-GB" sz="3200" b="1" dirty="0"/>
              <a:t/>
            </a:r>
            <a:br>
              <a:rPr lang="en-GB" sz="3200" b="1" dirty="0"/>
            </a:br>
            <a:r>
              <a:rPr lang="en-GB" sz="2000" b="1" dirty="0"/>
              <a:t>Re-Audit (CAID 4831) </a:t>
            </a:r>
          </a:p>
        </p:txBody>
      </p:sp>
      <p:sp>
        <p:nvSpPr>
          <p:cNvPr id="3" name="Subtitle 2"/>
          <p:cNvSpPr>
            <a:spLocks noGrp="1"/>
          </p:cNvSpPr>
          <p:nvPr>
            <p:ph type="subTitle" idx="1"/>
          </p:nvPr>
        </p:nvSpPr>
        <p:spPr>
          <a:xfrm>
            <a:off x="755576" y="4293096"/>
            <a:ext cx="7416824" cy="1752600"/>
          </a:xfrm>
        </p:spPr>
        <p:txBody>
          <a:bodyPr>
            <a:normAutofit/>
          </a:bodyPr>
          <a:lstStyle/>
          <a:p>
            <a:endParaRPr lang="en-US" altLang="en-US" dirty="0"/>
          </a:p>
          <a:p>
            <a:r>
              <a:rPr lang="en-US" altLang="en-US" dirty="0">
                <a:solidFill>
                  <a:schemeClr val="accent2">
                    <a:lumMod val="75000"/>
                  </a:schemeClr>
                </a:solidFill>
                <a:latin typeface="Bernard MT Condensed" panose="02050806060905020404" pitchFamily="18" charset="0"/>
              </a:rPr>
              <a:t>Lisa McNally</a:t>
            </a:r>
          </a:p>
          <a:p>
            <a:r>
              <a:rPr lang="en-US" altLang="en-US" dirty="0">
                <a:solidFill>
                  <a:schemeClr val="accent2">
                    <a:lumMod val="75000"/>
                  </a:schemeClr>
                </a:solidFill>
                <a:latin typeface="Bernard MT Condensed" panose="02050806060905020404" pitchFamily="18" charset="0"/>
              </a:rPr>
              <a:t>Mojtaba Dorri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EB2BDD-22CC-C14C-BBA7-F48D74004ED4}"/>
              </a:ext>
            </a:extLst>
          </p:cNvPr>
          <p:cNvSpPr>
            <a:spLocks noGrp="1"/>
          </p:cNvSpPr>
          <p:nvPr>
            <p:ph type="title"/>
          </p:nvPr>
        </p:nvSpPr>
        <p:spPr>
          <a:xfrm>
            <a:off x="395536" y="5229200"/>
            <a:ext cx="8229600" cy="1143000"/>
          </a:xfrm>
        </p:spPr>
        <p:txBody>
          <a:bodyPr>
            <a:normAutofit/>
          </a:bodyPr>
          <a:lstStyle/>
          <a:p>
            <a:r>
              <a:rPr lang="en-GB" sz="1000" dirty="0"/>
              <a:t>Of 9 randomly selected patients who had no record of dental screening in the Audit box/book: 2 were already being treated by the BDH Oncology Lead Restorative Consultant (LMN); one had been dentally screened but a copy of screening had not been stored in the Audit box; 7 had no records of screening. </a:t>
            </a:r>
            <a:endParaRPr lang="en-US" sz="1000" dirty="0"/>
          </a:p>
        </p:txBody>
      </p:sp>
      <p:graphicFrame>
        <p:nvGraphicFramePr>
          <p:cNvPr id="4" name="Content Placeholder 3">
            <a:extLst>
              <a:ext uri="{FF2B5EF4-FFF2-40B4-BE49-F238E27FC236}">
                <a16:creationId xmlns="" xmlns:a16="http://schemas.microsoft.com/office/drawing/2014/main" id="{33CA4ED7-F1F4-3E48-AE5C-01F9C80B6333}"/>
              </a:ext>
            </a:extLst>
          </p:cNvPr>
          <p:cNvGraphicFramePr>
            <a:graphicFrameLocks noGrp="1"/>
          </p:cNvGraphicFramePr>
          <p:nvPr>
            <p:ph idx="1"/>
            <p:extLst>
              <p:ext uri="{D42A27DB-BD31-4B8C-83A1-F6EECF244321}">
                <p14:modId xmlns:p14="http://schemas.microsoft.com/office/powerpoint/2010/main" val="2785566279"/>
              </p:ext>
            </p:extLst>
          </p:nvPr>
        </p:nvGraphicFramePr>
        <p:xfrm>
          <a:off x="323528" y="548680"/>
          <a:ext cx="8496300" cy="4924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636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44E187-1179-A041-A877-A40C61A2469F}"/>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 xmlns:a16="http://schemas.microsoft.com/office/drawing/2014/main" id="{0D1142EE-34AD-BE40-B87B-504789DCDA4F}"/>
              </a:ext>
            </a:extLst>
          </p:cNvPr>
          <p:cNvGraphicFramePr>
            <a:graphicFrameLocks noGrp="1"/>
          </p:cNvGraphicFramePr>
          <p:nvPr>
            <p:ph idx="1"/>
            <p:extLst>
              <p:ext uri="{D42A27DB-BD31-4B8C-83A1-F6EECF244321}">
                <p14:modId xmlns:p14="http://schemas.microsoft.com/office/powerpoint/2010/main" val="4263437391"/>
              </p:ext>
            </p:extLst>
          </p:nvPr>
        </p:nvGraphicFramePr>
        <p:xfrm>
          <a:off x="323850" y="1600200"/>
          <a:ext cx="8496300" cy="4924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2526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2222379"/>
              </p:ext>
            </p:extLst>
          </p:nvPr>
        </p:nvGraphicFramePr>
        <p:xfrm>
          <a:off x="323850" y="1600200"/>
          <a:ext cx="8496300" cy="4924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5117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496944" cy="926976"/>
          </a:xfrm>
        </p:spPr>
        <p:txBody>
          <a:bodyPr>
            <a:noAutofit/>
          </a:bodyPr>
          <a:lstStyle/>
          <a:p>
            <a:r>
              <a:rPr lang="en-GB" b="1" dirty="0"/>
              <a:t>Discussions</a:t>
            </a:r>
          </a:p>
        </p:txBody>
      </p:sp>
      <p:sp>
        <p:nvSpPr>
          <p:cNvPr id="5" name="Content Placeholder 4"/>
          <p:cNvSpPr>
            <a:spLocks noGrp="1"/>
          </p:cNvSpPr>
          <p:nvPr>
            <p:ph idx="1"/>
          </p:nvPr>
        </p:nvSpPr>
        <p:spPr>
          <a:xfrm>
            <a:off x="323528" y="1602000"/>
            <a:ext cx="8496944" cy="4925144"/>
          </a:xfrm>
        </p:spPr>
        <p:txBody>
          <a:bodyPr>
            <a:noAutofit/>
          </a:bodyPr>
          <a:lstStyle/>
          <a:p>
            <a:pPr lvl="0"/>
            <a:r>
              <a:rPr lang="en-US" sz="2000" dirty="0"/>
              <a:t>A substantial improvement in the number of Oncology MDT patients who underwent dental screening</a:t>
            </a:r>
          </a:p>
          <a:p>
            <a:pPr lvl="0"/>
            <a:r>
              <a:rPr lang="en-US" sz="2000" dirty="0"/>
              <a:t>Still uncompliant with the national guidelines. </a:t>
            </a:r>
          </a:p>
          <a:p>
            <a:pPr lvl="0"/>
            <a:r>
              <a:rPr lang="en-US" sz="2000" dirty="0"/>
              <a:t>All members of the Oncology MDT should ensure that all patient receive dental screening.</a:t>
            </a:r>
          </a:p>
          <a:p>
            <a:pPr lvl="0"/>
            <a:endParaRPr lang="en-GB" sz="2000" dirty="0"/>
          </a:p>
          <a:p>
            <a:pPr lvl="0"/>
            <a:r>
              <a:rPr lang="en-US" sz="2000" dirty="0"/>
              <a:t>6.5% of patients did not have an OPG taken. </a:t>
            </a:r>
          </a:p>
          <a:p>
            <a:pPr lvl="0"/>
            <a:r>
              <a:rPr lang="en-US" sz="2000" dirty="0"/>
              <a:t>Dental screening team should ensure that all patients have </a:t>
            </a:r>
            <a:r>
              <a:rPr lang="en-GB" sz="2000" dirty="0"/>
              <a:t>had an OPG radiograph taken</a:t>
            </a:r>
          </a:p>
          <a:p>
            <a:pPr lvl="0"/>
            <a:endParaRPr lang="en-GB" sz="2000" dirty="0"/>
          </a:p>
          <a:p>
            <a:pPr lvl="0"/>
            <a:r>
              <a:rPr lang="en-GB" sz="2000" dirty="0"/>
              <a:t>All patients received Fluoride toothpaste and mouthwash. </a:t>
            </a:r>
          </a:p>
          <a:p>
            <a:pPr lvl="0"/>
            <a:r>
              <a:rPr lang="en-GB" sz="2000" dirty="0"/>
              <a:t>The dental screening team should ensure that new staff and trainees are all trained and comply with the national guidelines. </a:t>
            </a:r>
          </a:p>
          <a:p>
            <a:pPr marL="0" indent="0">
              <a:buNone/>
            </a:pPr>
            <a:endParaRPr lang="en-GB" sz="2400" dirty="0"/>
          </a:p>
          <a:p>
            <a:pPr marL="0" indent="0">
              <a:buNone/>
            </a:pPr>
            <a:endParaRPr lang="en-GB"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85800"/>
            <a:ext cx="8229600" cy="998984"/>
          </a:xfrm>
        </p:spPr>
        <p:txBody>
          <a:bodyPr>
            <a:normAutofit/>
          </a:bodyPr>
          <a:lstStyle/>
          <a:p>
            <a:r>
              <a:rPr lang="en-GB" altLang="en-US" b="1" dirty="0"/>
              <a:t>Conclusions</a:t>
            </a:r>
          </a:p>
        </p:txBody>
      </p:sp>
      <p:sp>
        <p:nvSpPr>
          <p:cNvPr id="5" name="Content Placeholder 4"/>
          <p:cNvSpPr>
            <a:spLocks noGrp="1"/>
          </p:cNvSpPr>
          <p:nvPr>
            <p:ph idx="1"/>
          </p:nvPr>
        </p:nvSpPr>
        <p:spPr>
          <a:xfrm>
            <a:off x="324000" y="1602000"/>
            <a:ext cx="8229600" cy="4997152"/>
          </a:xfrm>
        </p:spPr>
        <p:txBody>
          <a:bodyPr>
            <a:noAutofit/>
          </a:bodyPr>
          <a:lstStyle/>
          <a:p>
            <a:pPr lvl="0"/>
            <a:r>
              <a:rPr lang="en-US" sz="2400" dirty="0"/>
              <a:t>Although there has been a substantial improvement in the number of Oncology MDT patients who underwent dental screening, further actions are required to ensure that we fully comply with the national guidelines. </a:t>
            </a:r>
          </a:p>
          <a:p>
            <a:pPr lvl="0"/>
            <a:endParaRPr lang="en-GB" sz="2400" dirty="0"/>
          </a:p>
          <a:p>
            <a:pPr lvl="0"/>
            <a:r>
              <a:rPr lang="en-GB" sz="2400" dirty="0"/>
              <a:t>Ongoing training for dental screening team to ensure that new staff and trainees are aware and comply with the national guidelines. </a:t>
            </a:r>
          </a:p>
          <a:p>
            <a:pPr marL="0" indent="0">
              <a:buNone/>
            </a:pPr>
            <a:endParaRPr lang="en-GB"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476672"/>
            <a:ext cx="8229600" cy="998984"/>
          </a:xfrm>
        </p:spPr>
        <p:txBody>
          <a:bodyPr>
            <a:normAutofit/>
          </a:bodyPr>
          <a:lstStyle/>
          <a:p>
            <a:r>
              <a:rPr lang="en-GB" b="1" dirty="0"/>
              <a:t>Action plan</a:t>
            </a:r>
          </a:p>
        </p:txBody>
      </p:sp>
      <p:sp>
        <p:nvSpPr>
          <p:cNvPr id="2" name="Content Placeholder 1"/>
          <p:cNvSpPr>
            <a:spLocks noGrp="1"/>
          </p:cNvSpPr>
          <p:nvPr>
            <p:ph idx="1"/>
          </p:nvPr>
        </p:nvSpPr>
        <p:spPr>
          <a:xfrm>
            <a:off x="251520" y="1772816"/>
            <a:ext cx="8496944" cy="3240360"/>
          </a:xfrm>
        </p:spPr>
        <p:txBody>
          <a:bodyPr/>
          <a:lstStyle/>
          <a:p>
            <a:endParaRPr lang="en-GB" dirty="0"/>
          </a:p>
          <a:p>
            <a:endParaRPr lang="en-GB" dirty="0"/>
          </a:p>
          <a:p>
            <a:endParaRPr lang="en-GB" dirty="0"/>
          </a:p>
          <a:p>
            <a:endParaRPr lang="en-GB" dirty="0"/>
          </a:p>
          <a:p>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30886050"/>
              </p:ext>
            </p:extLst>
          </p:nvPr>
        </p:nvGraphicFramePr>
        <p:xfrm>
          <a:off x="467544" y="1844824"/>
          <a:ext cx="8280920" cy="3249840"/>
        </p:xfrm>
        <a:graphic>
          <a:graphicData uri="http://schemas.openxmlformats.org/drawingml/2006/table">
            <a:tbl>
              <a:tblPr firstRow="1" bandRow="1">
                <a:tableStyleId>{5C22544A-7EE6-4342-B048-85BDC9FD1C3A}</a:tableStyleId>
              </a:tblPr>
              <a:tblGrid>
                <a:gridCol w="635597">
                  <a:extLst>
                    <a:ext uri="{9D8B030D-6E8A-4147-A177-3AD203B41FA5}">
                      <a16:colId xmlns="" xmlns:a16="http://schemas.microsoft.com/office/drawing/2014/main" val="20000"/>
                    </a:ext>
                  </a:extLst>
                </a:gridCol>
                <a:gridCol w="3828899">
                  <a:extLst>
                    <a:ext uri="{9D8B030D-6E8A-4147-A177-3AD203B41FA5}">
                      <a16:colId xmlns="" xmlns:a16="http://schemas.microsoft.com/office/drawing/2014/main" val="20001"/>
                    </a:ext>
                  </a:extLst>
                </a:gridCol>
                <a:gridCol w="1944216">
                  <a:extLst>
                    <a:ext uri="{9D8B030D-6E8A-4147-A177-3AD203B41FA5}">
                      <a16:colId xmlns="" xmlns:a16="http://schemas.microsoft.com/office/drawing/2014/main" val="20002"/>
                    </a:ext>
                  </a:extLst>
                </a:gridCol>
                <a:gridCol w="1872208">
                  <a:extLst>
                    <a:ext uri="{9D8B030D-6E8A-4147-A177-3AD203B41FA5}">
                      <a16:colId xmlns="" xmlns:a16="http://schemas.microsoft.com/office/drawing/2014/main" val="20003"/>
                    </a:ext>
                  </a:extLst>
                </a:gridCol>
              </a:tblGrid>
              <a:tr h="370840">
                <a:tc>
                  <a:txBody>
                    <a:bodyPr/>
                    <a:lstStyle/>
                    <a:p>
                      <a:r>
                        <a:rPr lang="en-GB" sz="2000" b="1" dirty="0"/>
                        <a:t>No.</a:t>
                      </a:r>
                    </a:p>
                  </a:txBody>
                  <a:tcPr anchor="ctr" anchorCtr="1"/>
                </a:tc>
                <a:tc>
                  <a:txBody>
                    <a:bodyPr/>
                    <a:lstStyle/>
                    <a:p>
                      <a:pPr algn="l"/>
                      <a:r>
                        <a:rPr lang="en-GB" sz="2000" b="1" dirty="0"/>
                        <a:t>Agreed action</a:t>
                      </a:r>
                    </a:p>
                  </a:txBody>
                  <a:tcPr anchor="ctr"/>
                </a:tc>
                <a:tc>
                  <a:txBody>
                    <a:bodyPr/>
                    <a:lstStyle/>
                    <a:p>
                      <a:pPr algn="ctr"/>
                      <a:r>
                        <a:rPr lang="en-GB" sz="2000" b="1" dirty="0"/>
                        <a:t>Implementation date</a:t>
                      </a:r>
                    </a:p>
                  </a:txBody>
                  <a:tcPr/>
                </a:tc>
                <a:tc>
                  <a:txBody>
                    <a:bodyPr/>
                    <a:lstStyle/>
                    <a:p>
                      <a:r>
                        <a:rPr lang="en-GB" sz="2000" b="1" dirty="0"/>
                        <a:t>Who is going to do it ?</a:t>
                      </a:r>
                    </a:p>
                  </a:txBody>
                  <a:tcPr anchor="ctr"/>
                </a:tc>
                <a:extLst>
                  <a:ext uri="{0D108BD9-81ED-4DB2-BD59-A6C34878D82A}">
                    <a16:rowId xmlns="" xmlns:a16="http://schemas.microsoft.com/office/drawing/2014/main" val="10000"/>
                  </a:ext>
                </a:extLst>
              </a:tr>
              <a:tr h="720000">
                <a:tc>
                  <a:txBody>
                    <a:bodyPr/>
                    <a:lstStyle/>
                    <a:p>
                      <a:r>
                        <a:rPr lang="en-GB" sz="1800" dirty="0"/>
                        <a:t>1</a:t>
                      </a:r>
                    </a:p>
                  </a:txBody>
                  <a:tcPr anchor="ctr" anchorCtr="1"/>
                </a:tc>
                <a:tc>
                  <a:txBody>
                    <a:bodyPr/>
                    <a:lstStyle/>
                    <a:p>
                      <a:pPr marL="0" lvl="0" indent="0">
                        <a:spcAft>
                          <a:spcPts val="0"/>
                        </a:spcAft>
                        <a:buFont typeface="Symbol"/>
                        <a:buNone/>
                      </a:pPr>
                      <a:r>
                        <a:rPr lang="en-GB" sz="1800" i="0" dirty="0">
                          <a:effectLst/>
                          <a:latin typeface="Arial"/>
                          <a:ea typeface="Times New Roman"/>
                        </a:rPr>
                        <a:t>Disseminate results</a:t>
                      </a:r>
                    </a:p>
                    <a:p>
                      <a:pPr marL="285750" lvl="0" indent="-285750">
                        <a:spcAft>
                          <a:spcPts val="0"/>
                        </a:spcAft>
                        <a:buFont typeface="Arial" panose="020B0604020202020204" pitchFamily="34" charset="0"/>
                        <a:buChar char="•"/>
                      </a:pPr>
                      <a:r>
                        <a:rPr lang="en-GB" sz="1200" i="0" dirty="0">
                          <a:effectLst/>
                          <a:latin typeface="Arial"/>
                          <a:ea typeface="Times New Roman"/>
                        </a:rPr>
                        <a:t>Restorative Audit meeting 07/06/18</a:t>
                      </a:r>
                    </a:p>
                    <a:p>
                      <a:pPr marL="285750" lvl="0" indent="-285750">
                        <a:spcAft>
                          <a:spcPts val="0"/>
                        </a:spcAft>
                        <a:buFont typeface="Arial" panose="020B0604020202020204" pitchFamily="34" charset="0"/>
                        <a:buChar char="•"/>
                      </a:pPr>
                      <a:r>
                        <a:rPr lang="en-GB" sz="1200" i="0" dirty="0">
                          <a:effectLst/>
                          <a:latin typeface="Arial"/>
                          <a:ea typeface="Times New Roman"/>
                        </a:rPr>
                        <a:t>SWAG SSG meeting 18/09/18</a:t>
                      </a:r>
                      <a:endParaRPr lang="en-GB" sz="1200" i="1" dirty="0">
                        <a:effectLst/>
                        <a:latin typeface="Times New Roman"/>
                        <a:ea typeface="Times New Roman"/>
                      </a:endParaRPr>
                    </a:p>
                  </a:txBody>
                  <a:tcPr anchor="ctr"/>
                </a:tc>
                <a:tc>
                  <a:txBody>
                    <a:bodyPr/>
                    <a:lstStyle/>
                    <a:p>
                      <a:r>
                        <a:rPr lang="en-GB" sz="1800" dirty="0"/>
                        <a:t>September 2018</a:t>
                      </a:r>
                    </a:p>
                  </a:txBody>
                  <a:tcPr anchor="ctr" anchorCtr="1"/>
                </a:tc>
                <a:tc>
                  <a:txBody>
                    <a:bodyPr/>
                    <a:lstStyle/>
                    <a:p>
                      <a:r>
                        <a:rPr lang="en-GB" sz="1800" dirty="0"/>
                        <a:t>MD, CG</a:t>
                      </a:r>
                    </a:p>
                  </a:txBody>
                  <a:tcPr anchor="ctr"/>
                </a:tc>
                <a:extLst>
                  <a:ext uri="{0D108BD9-81ED-4DB2-BD59-A6C34878D82A}">
                    <a16:rowId xmlns="" xmlns:a16="http://schemas.microsoft.com/office/drawing/2014/main" val="10001"/>
                  </a:ext>
                </a:extLst>
              </a:tr>
              <a:tr h="720000">
                <a:tc>
                  <a:txBody>
                    <a:bodyPr/>
                    <a:lstStyle/>
                    <a:p>
                      <a:r>
                        <a:rPr lang="en-GB" sz="1800" dirty="0"/>
                        <a:t>2</a:t>
                      </a:r>
                    </a:p>
                  </a:txBody>
                  <a:tcPr anchor="ctr" anchorCtr="1"/>
                </a:tc>
                <a:tc>
                  <a:txBody>
                    <a:bodyPr/>
                    <a:lstStyle/>
                    <a:p>
                      <a:pPr marL="0" lvl="0" indent="0">
                        <a:spcAft>
                          <a:spcPts val="0"/>
                        </a:spcAft>
                        <a:buFont typeface="Symbol"/>
                        <a:buNone/>
                      </a:pPr>
                      <a:r>
                        <a:rPr lang="en-GB" sz="1800" i="0" dirty="0">
                          <a:effectLst/>
                          <a:latin typeface="Arial"/>
                          <a:ea typeface="Times New Roman"/>
                        </a:rPr>
                        <a:t>Inform MDT that all patients should undergo a dental screen prior to treatment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a:ea typeface="Times New Roman"/>
                        </a:rPr>
                        <a:t>SWAG SSG meeting 18/09/18</a:t>
                      </a:r>
                      <a:endParaRPr lang="en-GB" sz="1200" i="1" dirty="0">
                        <a:effectLst/>
                        <a:latin typeface="Times New Roman"/>
                        <a:ea typeface="Times New Roman"/>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a:t>September 2018</a:t>
                      </a:r>
                    </a:p>
                  </a:txBody>
                  <a:tcPr anchor="ctr" anchorCtr="1"/>
                </a:tc>
                <a:tc>
                  <a:txBody>
                    <a:bodyPr/>
                    <a:lstStyle/>
                    <a:p>
                      <a:r>
                        <a:rPr lang="en-GB" sz="1800" dirty="0"/>
                        <a:t>MD</a:t>
                      </a:r>
                    </a:p>
                  </a:txBody>
                  <a:tcPr anchor="ctr"/>
                </a:tc>
                <a:extLst>
                  <a:ext uri="{0D108BD9-81ED-4DB2-BD59-A6C34878D82A}">
                    <a16:rowId xmlns="" xmlns:a16="http://schemas.microsoft.com/office/drawing/2014/main" val="10002"/>
                  </a:ext>
                </a:extLst>
              </a:tr>
              <a:tr h="720000">
                <a:tc>
                  <a:txBody>
                    <a:bodyPr/>
                    <a:lstStyle/>
                    <a:p>
                      <a:r>
                        <a:rPr lang="en-GB" sz="1800" dirty="0"/>
                        <a:t>3</a:t>
                      </a:r>
                    </a:p>
                  </a:txBody>
                  <a:tcPr anchor="ctr" anchorCtr="1"/>
                </a:tc>
                <a:tc>
                  <a:txBody>
                    <a:bodyPr/>
                    <a:lstStyle/>
                    <a:p>
                      <a:pPr marL="0" lvl="0" indent="0">
                        <a:spcAft>
                          <a:spcPts val="0"/>
                        </a:spcAft>
                        <a:buFont typeface="Symbol"/>
                        <a:buNone/>
                      </a:pPr>
                      <a:r>
                        <a:rPr lang="en-GB" sz="1800" i="0" dirty="0">
                          <a:effectLst/>
                          <a:latin typeface="Arial"/>
                          <a:ea typeface="Times New Roman"/>
                        </a:rPr>
                        <a:t>Re-audit 18 months</a:t>
                      </a:r>
                      <a:endParaRPr lang="en-GB" sz="1800" i="1" dirty="0">
                        <a:effectLst/>
                        <a:latin typeface="Times New Roman"/>
                        <a:ea typeface="Times New Roman"/>
                      </a:endParaRPr>
                    </a:p>
                  </a:txBody>
                  <a:tcPr anchor="ctr"/>
                </a:tc>
                <a:tc>
                  <a:txBody>
                    <a:bodyPr/>
                    <a:lstStyle/>
                    <a:p>
                      <a:r>
                        <a:rPr lang="en-GB" sz="1800" dirty="0"/>
                        <a:t>February 2019</a:t>
                      </a:r>
                    </a:p>
                  </a:txBody>
                  <a:tcPr anchor="ctr" anchorCtr="1"/>
                </a:tc>
                <a:tc>
                  <a:txBody>
                    <a:bodyPr/>
                    <a:lstStyle/>
                    <a:p>
                      <a:r>
                        <a:rPr lang="en-GB" sz="1800" dirty="0"/>
                        <a:t>TBC</a:t>
                      </a:r>
                    </a:p>
                  </a:txBody>
                  <a:tcPr anchor="ctr"/>
                </a:tc>
                <a:extLst>
                  <a:ext uri="{0D108BD9-81ED-4DB2-BD59-A6C34878D82A}">
                    <a16:rowId xmlns=""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4000" y="1602000"/>
            <a:ext cx="8496944" cy="4925144"/>
          </a:xfrm>
        </p:spPr>
        <p:txBody>
          <a:bodyPr>
            <a:noAutofit/>
          </a:bodyPr>
          <a:lstStyle/>
          <a:p>
            <a:r>
              <a:rPr lang="en-GB" sz="2400" dirty="0"/>
              <a:t> Best practice guidelines (BAHNO, 2009, 2011; </a:t>
            </a:r>
            <a:r>
              <a:rPr lang="en-GB" sz="2400" dirty="0" err="1"/>
              <a:t>RCSEng</a:t>
            </a:r>
            <a:r>
              <a:rPr lang="en-GB" sz="2400" dirty="0"/>
              <a:t> 2012) on the standards advised for the dental screening process:</a:t>
            </a:r>
          </a:p>
          <a:p>
            <a:pPr lvl="1"/>
            <a:r>
              <a:rPr lang="en-GB" sz="2000" dirty="0"/>
              <a:t>an OPG radiograph, </a:t>
            </a:r>
          </a:p>
          <a:p>
            <a:pPr lvl="1"/>
            <a:r>
              <a:rPr lang="en-GB" sz="2000" dirty="0"/>
              <a:t>topical fluorides (such as high concentration toothpaste or </a:t>
            </a:r>
            <a:r>
              <a:rPr lang="en-GB" sz="2000" dirty="0" err="1"/>
              <a:t>mouthrinse</a:t>
            </a:r>
            <a:r>
              <a:rPr lang="en-GB" sz="2000" dirty="0"/>
              <a:t>) </a:t>
            </a:r>
          </a:p>
          <a:p>
            <a:pPr lvl="1"/>
            <a:r>
              <a:rPr lang="en-GB" sz="2000" dirty="0"/>
              <a:t>the provision of instruction in oral hygiene measures.  </a:t>
            </a:r>
          </a:p>
          <a:p>
            <a:endParaRPr lang="en-GB" sz="2400" dirty="0"/>
          </a:p>
          <a:p>
            <a:r>
              <a:rPr lang="en-GB" sz="2400" dirty="0"/>
              <a:t> Following the completion of the previous re-audit (2015) a screening </a:t>
            </a:r>
            <a:r>
              <a:rPr lang="en-GB" sz="2400" dirty="0" err="1"/>
              <a:t>proforma</a:t>
            </a:r>
            <a:r>
              <a:rPr lang="en-GB" sz="2400" dirty="0"/>
              <a:t> was designed and is now in use, in addition to this, the staff members who carry out the screens are at least specialty registrar level, rather than senior house office level, as was the case previously.</a:t>
            </a:r>
          </a:p>
          <a:p>
            <a:pPr marL="0" indent="0">
              <a:buNone/>
            </a:pPr>
            <a:endParaRPr lang="en-GB" sz="2200" dirty="0"/>
          </a:p>
          <a:p>
            <a:endParaRPr lang="en-GB" sz="2200" dirty="0"/>
          </a:p>
        </p:txBody>
      </p:sp>
      <p:sp>
        <p:nvSpPr>
          <p:cNvPr id="2" name="Title 1"/>
          <p:cNvSpPr>
            <a:spLocks noGrp="1"/>
          </p:cNvSpPr>
          <p:nvPr>
            <p:ph type="title"/>
          </p:nvPr>
        </p:nvSpPr>
        <p:spPr/>
        <p:txBody>
          <a:bodyPr/>
          <a:lstStyle/>
          <a:p>
            <a:r>
              <a:rPr lang="en-GB" altLang="en-US" b="1" dirty="0"/>
              <a:t>Background</a:t>
            </a:r>
            <a:endParaRPr lang="en-GB" b="1" dirty="0"/>
          </a:p>
        </p:txBody>
      </p:sp>
    </p:spTree>
    <p:extLst>
      <p:ext uri="{BB962C8B-B14F-4D97-AF65-F5344CB8AC3E}">
        <p14:creationId xmlns:p14="http://schemas.microsoft.com/office/powerpoint/2010/main" val="18710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2276872"/>
            <a:ext cx="8424936" cy="4248472"/>
          </a:xfrm>
        </p:spPr>
        <p:txBody>
          <a:bodyPr>
            <a:noAutofit/>
          </a:bodyPr>
          <a:lstStyle/>
          <a:p>
            <a:r>
              <a:rPr lang="en-GB" sz="2400" dirty="0"/>
              <a:t>Have the dental screenings carried out for head and neck cancer patients met best practice guidelines?</a:t>
            </a:r>
          </a:p>
          <a:p>
            <a:pPr marL="0" indent="0">
              <a:buNone/>
            </a:pPr>
            <a:endParaRPr lang="en-GB" sz="2400" b="1"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200" dirty="0"/>
          </a:p>
          <a:p>
            <a:endParaRPr lang="en-GB" sz="2200" dirty="0"/>
          </a:p>
        </p:txBody>
      </p:sp>
      <p:sp>
        <p:nvSpPr>
          <p:cNvPr id="2" name="Title 1"/>
          <p:cNvSpPr>
            <a:spLocks noGrp="1"/>
          </p:cNvSpPr>
          <p:nvPr>
            <p:ph type="title"/>
          </p:nvPr>
        </p:nvSpPr>
        <p:spPr/>
        <p:txBody>
          <a:bodyPr/>
          <a:lstStyle/>
          <a:p>
            <a:r>
              <a:rPr lang="en-GB" altLang="en-US" b="1" dirty="0"/>
              <a:t>Audit Aim</a:t>
            </a:r>
            <a:endParaRPr lang="en-GB" b="1" dirty="0"/>
          </a:p>
        </p:txBody>
      </p:sp>
    </p:spTree>
    <p:extLst>
      <p:ext uri="{BB962C8B-B14F-4D97-AF65-F5344CB8AC3E}">
        <p14:creationId xmlns:p14="http://schemas.microsoft.com/office/powerpoint/2010/main" val="4068943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pPr lvl="0"/>
            <a:r>
              <a:rPr lang="en-GB" sz="2400" dirty="0"/>
              <a:t>Was a dental screening performed for all head and neck cancer patients seen as part of the MDT?</a:t>
            </a:r>
          </a:p>
          <a:p>
            <a:pPr lvl="0"/>
            <a:endParaRPr lang="en-GB" sz="2400" dirty="0"/>
          </a:p>
          <a:p>
            <a:pPr lvl="0"/>
            <a:r>
              <a:rPr lang="en-GB" sz="2400" dirty="0"/>
              <a:t>To assess whether an OPG was taken routinely for all head and neck cancer dental screenings over a recent one-year interval.</a:t>
            </a:r>
          </a:p>
          <a:p>
            <a:pPr lvl="0"/>
            <a:endParaRPr lang="en-GB" sz="2400" dirty="0"/>
          </a:p>
          <a:p>
            <a:pPr lvl="0"/>
            <a:r>
              <a:rPr lang="en-GB" sz="2400" dirty="0"/>
              <a:t>To assess whether topical fluorides were prescribed for all dentate head and neck cancer patients at their screening appointment.</a:t>
            </a:r>
          </a:p>
          <a:p>
            <a:pPr marL="0" indent="0">
              <a:buNone/>
            </a:pPr>
            <a:endParaRPr lang="en-GB" sz="2400" dirty="0"/>
          </a:p>
          <a:p>
            <a:endParaRPr lang="en-GB" sz="2400" dirty="0"/>
          </a:p>
        </p:txBody>
      </p:sp>
      <p:sp>
        <p:nvSpPr>
          <p:cNvPr id="2" name="Title 1"/>
          <p:cNvSpPr>
            <a:spLocks noGrp="1"/>
          </p:cNvSpPr>
          <p:nvPr>
            <p:ph type="title"/>
          </p:nvPr>
        </p:nvSpPr>
        <p:spPr/>
        <p:txBody>
          <a:bodyPr/>
          <a:lstStyle/>
          <a:p>
            <a:r>
              <a:rPr lang="en-GB" b="1" dirty="0"/>
              <a:t>Objectives</a:t>
            </a:r>
          </a:p>
        </p:txBody>
      </p:sp>
    </p:spTree>
    <p:extLst>
      <p:ext uri="{BB962C8B-B14F-4D97-AF65-F5344CB8AC3E}">
        <p14:creationId xmlns:p14="http://schemas.microsoft.com/office/powerpoint/2010/main" val="289716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5157192"/>
            <a:ext cx="8363272" cy="970771"/>
          </a:xfrm>
        </p:spPr>
        <p:txBody>
          <a:bodyPr>
            <a:noAutofit/>
          </a:bodyPr>
          <a:lstStyle/>
          <a:p>
            <a:pPr marL="0" indent="0">
              <a:buNone/>
            </a:pPr>
            <a:endParaRPr lang="en-GB" sz="2200" dirty="0"/>
          </a:p>
          <a:p>
            <a:endParaRPr lang="en-GB" sz="2200" dirty="0"/>
          </a:p>
        </p:txBody>
      </p:sp>
      <p:sp>
        <p:nvSpPr>
          <p:cNvPr id="2" name="Title 1"/>
          <p:cNvSpPr>
            <a:spLocks noGrp="1"/>
          </p:cNvSpPr>
          <p:nvPr>
            <p:ph type="title"/>
          </p:nvPr>
        </p:nvSpPr>
        <p:spPr>
          <a:xfrm>
            <a:off x="467544" y="260648"/>
            <a:ext cx="8229600" cy="1143000"/>
          </a:xfrm>
        </p:spPr>
        <p:txBody>
          <a:bodyPr>
            <a:noAutofit/>
          </a:bodyPr>
          <a:lstStyle/>
          <a:p>
            <a:r>
              <a:rPr lang="en-GB" b="1" dirty="0"/>
              <a:t>Standards/Criteria</a:t>
            </a:r>
          </a:p>
        </p:txBody>
      </p:sp>
      <p:graphicFrame>
        <p:nvGraphicFramePr>
          <p:cNvPr id="4" name="Table 3"/>
          <p:cNvGraphicFramePr>
            <a:graphicFrameLocks noGrp="1"/>
          </p:cNvGraphicFramePr>
          <p:nvPr>
            <p:extLst>
              <p:ext uri="{D42A27DB-BD31-4B8C-83A1-F6EECF244321}">
                <p14:modId xmlns:p14="http://schemas.microsoft.com/office/powerpoint/2010/main" val="342261893"/>
              </p:ext>
            </p:extLst>
          </p:nvPr>
        </p:nvGraphicFramePr>
        <p:xfrm>
          <a:off x="395536" y="1276613"/>
          <a:ext cx="8424936" cy="3707456"/>
        </p:xfrm>
        <a:graphic>
          <a:graphicData uri="http://schemas.openxmlformats.org/drawingml/2006/table">
            <a:tbl>
              <a:tblPr>
                <a:effectLst>
                  <a:outerShdw blurRad="63500" sx="102000" sy="102000" algn="ctr" rotWithShape="0">
                    <a:prstClr val="black">
                      <a:alpha val="40000"/>
                    </a:prstClr>
                  </a:outerShdw>
                </a:effectLst>
                <a:tableStyleId>{5C22544A-7EE6-4342-B048-85BDC9FD1C3A}</a:tableStyleId>
              </a:tblPr>
              <a:tblGrid>
                <a:gridCol w="333114">
                  <a:extLst>
                    <a:ext uri="{9D8B030D-6E8A-4147-A177-3AD203B41FA5}">
                      <a16:colId xmlns="" xmlns:a16="http://schemas.microsoft.com/office/drawing/2014/main" val="20000"/>
                    </a:ext>
                  </a:extLst>
                </a:gridCol>
                <a:gridCol w="2778209">
                  <a:extLst>
                    <a:ext uri="{9D8B030D-6E8A-4147-A177-3AD203B41FA5}">
                      <a16:colId xmlns="" xmlns:a16="http://schemas.microsoft.com/office/drawing/2014/main" val="20001"/>
                    </a:ext>
                  </a:extLst>
                </a:gridCol>
                <a:gridCol w="604032">
                  <a:extLst>
                    <a:ext uri="{9D8B030D-6E8A-4147-A177-3AD203B41FA5}">
                      <a16:colId xmlns="" xmlns:a16="http://schemas.microsoft.com/office/drawing/2014/main" val="20002"/>
                    </a:ext>
                  </a:extLst>
                </a:gridCol>
                <a:gridCol w="1087089">
                  <a:extLst>
                    <a:ext uri="{9D8B030D-6E8A-4147-A177-3AD203B41FA5}">
                      <a16:colId xmlns="" xmlns:a16="http://schemas.microsoft.com/office/drawing/2014/main" val="20003"/>
                    </a:ext>
                  </a:extLst>
                </a:gridCol>
                <a:gridCol w="3260413">
                  <a:extLst>
                    <a:ext uri="{9D8B030D-6E8A-4147-A177-3AD203B41FA5}">
                      <a16:colId xmlns="" xmlns:a16="http://schemas.microsoft.com/office/drawing/2014/main" val="20004"/>
                    </a:ext>
                  </a:extLst>
                </a:gridCol>
                <a:gridCol w="362079">
                  <a:extLst>
                    <a:ext uri="{9D8B030D-6E8A-4147-A177-3AD203B41FA5}">
                      <a16:colId xmlns="" xmlns:a16="http://schemas.microsoft.com/office/drawing/2014/main" val="20005"/>
                    </a:ext>
                  </a:extLst>
                </a:gridCol>
              </a:tblGrid>
              <a:tr h="542181">
                <a:tc gridSpan="2">
                  <a:txBody>
                    <a:bodyPr/>
                    <a:lstStyle/>
                    <a:p>
                      <a:pPr algn="ctr">
                        <a:spcAft>
                          <a:spcPts val="0"/>
                        </a:spcAft>
                      </a:pPr>
                      <a:r>
                        <a:rPr lang="en-GB" sz="1200" dirty="0">
                          <a:effectLst/>
                        </a:rPr>
                        <a:t>Criteria</a:t>
                      </a:r>
                      <a:endParaRPr lang="en-GB" sz="1200" i="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a:spcAft>
                          <a:spcPts val="0"/>
                        </a:spcAft>
                      </a:pPr>
                      <a:r>
                        <a:rPr lang="en-GB" sz="1200">
                          <a:effectLst/>
                        </a:rPr>
                        <a:t>Target</a:t>
                      </a:r>
                    </a:p>
                    <a:p>
                      <a:pPr algn="ctr">
                        <a:spcAft>
                          <a:spcPts val="0"/>
                        </a:spcAft>
                      </a:pPr>
                      <a:r>
                        <a:rPr lang="en-GB" sz="1200">
                          <a:effectLst/>
                        </a:rPr>
                        <a:t>(%)</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200">
                          <a:effectLst/>
                        </a:rPr>
                        <a:t>Exceptions</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en-GB" sz="1200">
                          <a:effectLst/>
                        </a:rPr>
                        <a:t>Source &amp; Strength*</a:t>
                      </a:r>
                    </a:p>
                    <a:p>
                      <a:pPr algn="ctr">
                        <a:spcAft>
                          <a:spcPts val="0"/>
                        </a:spcAft>
                      </a:pPr>
                      <a:r>
                        <a:rPr lang="en-GB" sz="1200">
                          <a:effectLst/>
                        </a:rPr>
                        <a:t>of Evidence</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 xmlns:a16="http://schemas.microsoft.com/office/drawing/2014/main" val="10000"/>
                  </a:ext>
                </a:extLst>
              </a:tr>
              <a:tr h="829996">
                <a:tc>
                  <a:txBody>
                    <a:bodyPr/>
                    <a:lstStyle/>
                    <a:p>
                      <a:pPr algn="ctr">
                        <a:spcAft>
                          <a:spcPts val="0"/>
                        </a:spcAft>
                      </a:pPr>
                      <a:r>
                        <a:rPr lang="en-GB" sz="1200">
                          <a:effectLst/>
                        </a:rPr>
                        <a:t>1</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200">
                          <a:effectLst/>
                        </a:rPr>
                        <a:t>All patients seen on MDT should have dental screen</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200">
                          <a:effectLst/>
                        </a:rPr>
                        <a:t>100%</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200" dirty="0">
                          <a:effectLst/>
                        </a:rPr>
                        <a:t>None</a:t>
                      </a:r>
                      <a:endParaRPr lang="en-GB" sz="1200" i="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200" dirty="0">
                          <a:effectLst/>
                        </a:rPr>
                        <a:t>“100% patients should be assessed by a suitably qualified dental practitioner before and after their main treatment”  BAHNO (2009)</a:t>
                      </a:r>
                      <a:endParaRPr lang="en-GB" sz="1200" i="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900">
                          <a:effectLst/>
                        </a:rPr>
                        <a:t>C</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829996">
                <a:tc>
                  <a:txBody>
                    <a:bodyPr/>
                    <a:lstStyle/>
                    <a:p>
                      <a:pPr algn="ctr">
                        <a:spcAft>
                          <a:spcPts val="0"/>
                        </a:spcAft>
                      </a:pPr>
                      <a:r>
                        <a:rPr lang="en-GB" sz="1200">
                          <a:effectLst/>
                        </a:rPr>
                        <a:t>2</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200">
                          <a:effectLst/>
                        </a:rPr>
                        <a:t>All Head and Neck cancer patients who received a dental screening should have had an Orthopantomogram performed as part of the diagnostic work up. </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200">
                          <a:effectLst/>
                        </a:rPr>
                        <a:t>100%</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200" dirty="0">
                          <a:effectLst/>
                        </a:rPr>
                        <a:t>None</a:t>
                      </a:r>
                      <a:endParaRPr lang="en-GB" sz="1200" i="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200">
                          <a:effectLst/>
                        </a:rPr>
                        <a:t>Diagnosis and Staging- Radiology “OPG for 100% patients (irrespective of primary site)”</a:t>
                      </a:r>
                      <a:endParaRPr lang="en-GB" sz="1200">
                        <a:effectLst/>
                        <a:latin typeface="Arial"/>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900">
                          <a:effectLst/>
                        </a:rPr>
                        <a:t>C</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505283">
                <a:tc>
                  <a:txBody>
                    <a:bodyPr/>
                    <a:lstStyle/>
                    <a:p>
                      <a:pPr algn="ctr">
                        <a:spcAft>
                          <a:spcPts val="0"/>
                        </a:spcAft>
                      </a:pPr>
                      <a:r>
                        <a:rPr lang="en-GB" sz="1200">
                          <a:effectLst/>
                        </a:rPr>
                        <a:t>3</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200">
                          <a:effectLst/>
                        </a:rPr>
                        <a:t>Daily topical fluoride application (2800ppm or 5000ppm fluoride toothpaste) in custom-made trays or brush-on. </a:t>
                      </a:r>
                    </a:p>
                    <a:p>
                      <a:pPr>
                        <a:spcAft>
                          <a:spcPts val="0"/>
                        </a:spcAft>
                      </a:pPr>
                      <a:r>
                        <a:rPr lang="en-GB" sz="1200">
                          <a:effectLst/>
                        </a:rPr>
                        <a:t>OR</a:t>
                      </a:r>
                    </a:p>
                    <a:p>
                      <a:pPr>
                        <a:spcAft>
                          <a:spcPts val="0"/>
                        </a:spcAft>
                      </a:pPr>
                      <a:r>
                        <a:rPr lang="en-GB" sz="1200">
                          <a:effectLst/>
                        </a:rPr>
                        <a:t>Daily fluoride mouth rinse.</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200">
                          <a:effectLst/>
                        </a:rPr>
                        <a:t>100%</a:t>
                      </a:r>
                      <a:endParaRPr lang="en-GB" sz="1200" i="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200" dirty="0">
                          <a:effectLst/>
                        </a:rPr>
                        <a:t>Edentulous patients.</a:t>
                      </a:r>
                      <a:endParaRPr lang="en-GB" sz="1200" i="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200" dirty="0">
                          <a:effectLst/>
                        </a:rPr>
                        <a:t>“Preventative oral care must be delivered to all patients undergoing treatment for head and neck cancer” BAHNO (2011)</a:t>
                      </a:r>
                    </a:p>
                    <a:p>
                      <a:pPr>
                        <a:spcAft>
                          <a:spcPts val="0"/>
                        </a:spcAft>
                      </a:pPr>
                      <a:r>
                        <a:rPr lang="en-GB" sz="1200" dirty="0">
                          <a:effectLst/>
                        </a:rPr>
                        <a:t> </a:t>
                      </a:r>
                    </a:p>
                    <a:p>
                      <a:pPr>
                        <a:spcAft>
                          <a:spcPts val="0"/>
                        </a:spcAft>
                      </a:pPr>
                      <a:r>
                        <a:rPr lang="en-GB" sz="1200" dirty="0">
                          <a:effectLst/>
                        </a:rPr>
                        <a:t>“For patients receiving radiotherapy for head and neck cancer: 100% of dentate patients should be prescribed  fluoride mouthwashes” BAHNO (2009)</a:t>
                      </a:r>
                    </a:p>
                    <a:p>
                      <a:pPr>
                        <a:spcAft>
                          <a:spcPts val="0"/>
                        </a:spcAft>
                      </a:pPr>
                      <a:r>
                        <a:rPr lang="en-GB" sz="1200" dirty="0">
                          <a:effectLst/>
                        </a:rPr>
                        <a:t>RCS (2012)</a:t>
                      </a:r>
                      <a:endParaRPr lang="en-GB" sz="1200" i="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900" dirty="0">
                          <a:effectLst/>
                        </a:rPr>
                        <a:t>C</a:t>
                      </a:r>
                      <a:endParaRPr lang="en-GB" sz="1200" i="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6" name="Rectangle 5"/>
          <p:cNvSpPr/>
          <p:nvPr/>
        </p:nvSpPr>
        <p:spPr>
          <a:xfrm>
            <a:off x="369876" y="5085184"/>
            <a:ext cx="8424936" cy="861774"/>
          </a:xfrm>
          <a:prstGeom prst="rect">
            <a:avLst/>
          </a:prstGeom>
        </p:spPr>
        <p:txBody>
          <a:bodyPr wrap="square">
            <a:spAutoFit/>
          </a:bodyPr>
          <a:lstStyle/>
          <a:p>
            <a:r>
              <a:rPr lang="en-US" sz="1000" b="1" dirty="0"/>
              <a:t>*Strength of Evidence</a:t>
            </a:r>
            <a:endParaRPr lang="en-GB" sz="1000" dirty="0"/>
          </a:p>
          <a:p>
            <a:r>
              <a:rPr lang="en-US" sz="1000" b="1" dirty="0"/>
              <a:t>A</a:t>
            </a:r>
            <a:r>
              <a:rPr lang="en-US" sz="1000" dirty="0"/>
              <a:t> At least one </a:t>
            </a:r>
            <a:r>
              <a:rPr lang="en-US" sz="1000" dirty="0" err="1"/>
              <a:t>randomised</a:t>
            </a:r>
            <a:r>
              <a:rPr lang="en-US" sz="1000" dirty="0"/>
              <a:t> controlled trial as part of a body of literature of overall good quality and consistency addressing the specific recommendation</a:t>
            </a:r>
            <a:endParaRPr lang="en-GB" sz="1000" dirty="0"/>
          </a:p>
          <a:p>
            <a:r>
              <a:rPr lang="en-US" sz="1000" b="1" dirty="0"/>
              <a:t>B</a:t>
            </a:r>
            <a:r>
              <a:rPr lang="en-US" sz="1000" dirty="0"/>
              <a:t> Availability of well-conducted clinical studies but no </a:t>
            </a:r>
            <a:r>
              <a:rPr lang="en-US" sz="1000" dirty="0" err="1"/>
              <a:t>randomised</a:t>
            </a:r>
            <a:r>
              <a:rPr lang="en-US" sz="1000" dirty="0"/>
              <a:t> clinical trials on the topic of the recommendation</a:t>
            </a:r>
            <a:endParaRPr lang="en-GB" sz="1000" dirty="0"/>
          </a:p>
          <a:p>
            <a:r>
              <a:rPr lang="en-US" sz="1000" b="1" dirty="0"/>
              <a:t>C</a:t>
            </a:r>
            <a:r>
              <a:rPr lang="en-US" sz="1000" dirty="0"/>
              <a:t> Expert committee reports or opinions and/or clinical experience of respected authorities. Absence of directly applicable clinical studies of good quality</a:t>
            </a:r>
            <a:endParaRPr lang="en-GB" sz="1000" dirty="0"/>
          </a:p>
          <a:p>
            <a:r>
              <a:rPr lang="en-US" sz="1000" b="1" dirty="0"/>
              <a:t>D</a:t>
            </a:r>
            <a:r>
              <a:rPr lang="en-US" sz="1000" dirty="0"/>
              <a:t> Recommended good practice based on clinical experience (local consensus)</a:t>
            </a:r>
            <a:endParaRPr lang="en-GB" sz="1000" dirty="0"/>
          </a:p>
        </p:txBody>
      </p:sp>
    </p:spTree>
    <p:extLst>
      <p:ext uri="{BB962C8B-B14F-4D97-AF65-F5344CB8AC3E}">
        <p14:creationId xmlns:p14="http://schemas.microsoft.com/office/powerpoint/2010/main" val="50070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485800"/>
            <a:ext cx="8568952" cy="998984"/>
          </a:xfrm>
        </p:spPr>
        <p:txBody>
          <a:bodyPr>
            <a:normAutofit/>
          </a:bodyPr>
          <a:lstStyle/>
          <a:p>
            <a:r>
              <a:rPr lang="en-GB" b="1" dirty="0"/>
              <a:t>Methodology</a:t>
            </a:r>
          </a:p>
        </p:txBody>
      </p:sp>
      <p:sp>
        <p:nvSpPr>
          <p:cNvPr id="5" name="Content Placeholder 4"/>
          <p:cNvSpPr>
            <a:spLocks noGrp="1"/>
          </p:cNvSpPr>
          <p:nvPr>
            <p:ph idx="1"/>
          </p:nvPr>
        </p:nvSpPr>
        <p:spPr>
          <a:xfrm>
            <a:off x="323528" y="1412776"/>
            <a:ext cx="8496944" cy="4925144"/>
          </a:xfrm>
        </p:spPr>
        <p:txBody>
          <a:bodyPr>
            <a:noAutofit/>
          </a:bodyPr>
          <a:lstStyle/>
          <a:p>
            <a:r>
              <a:rPr lang="en-GB" sz="2200" dirty="0"/>
              <a:t>University Hospitals Bristol database representing the period between and inclusive of September 2016 to August 2017 </a:t>
            </a:r>
          </a:p>
          <a:p>
            <a:endParaRPr lang="en-GB" sz="2200" dirty="0"/>
          </a:p>
          <a:p>
            <a:r>
              <a:rPr lang="en-GB" sz="2200" dirty="0"/>
              <a:t>After deduplication, 278 patients </a:t>
            </a:r>
          </a:p>
          <a:p>
            <a:endParaRPr lang="en-GB" sz="2200" dirty="0"/>
          </a:p>
          <a:p>
            <a:r>
              <a:rPr lang="en-GB" sz="2200" dirty="0"/>
              <a:t>Five codes (11 patients) which were deemed “unclear” or not requiring radiotherapy with negative impact on oral health, were excluded </a:t>
            </a:r>
          </a:p>
          <a:p>
            <a:endParaRPr lang="en-GB" sz="2200" dirty="0"/>
          </a:p>
          <a:p>
            <a:r>
              <a:rPr lang="en-GB" sz="2200" dirty="0"/>
              <a:t>The 147 dental screening forms for the period between and inclusive of September 2016 to August 2017 were audited and compared with the number of head and neck cancer patients who went through MDT clinic (267 patients).</a:t>
            </a:r>
            <a:endParaRPr lang="en-GB" sz="2200" i="1" dirty="0"/>
          </a:p>
          <a:p>
            <a:pPr marL="0" indent="0">
              <a:buNone/>
            </a:pP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Methodology</a:t>
            </a:r>
            <a:endParaRPr lang="en-GB" dirty="0"/>
          </a:p>
        </p:txBody>
      </p:sp>
      <p:sp>
        <p:nvSpPr>
          <p:cNvPr id="3" name="Content Placeholder 2"/>
          <p:cNvSpPr>
            <a:spLocks noGrp="1"/>
          </p:cNvSpPr>
          <p:nvPr>
            <p:ph idx="1"/>
          </p:nvPr>
        </p:nvSpPr>
        <p:spPr/>
        <p:txBody>
          <a:bodyPr>
            <a:normAutofit/>
          </a:bodyPr>
          <a:lstStyle/>
          <a:p>
            <a:r>
              <a:rPr lang="en-GB" dirty="0"/>
              <a:t> </a:t>
            </a:r>
            <a:r>
              <a:rPr lang="en-GB" sz="2200" dirty="0"/>
              <a:t>Intra-examiner reliability: 20 forms were randomly selected and re-examined after 2 weeks. The intra-examiner kappa value (K = 0.95: 95% CI: − 0.85, 0.98) showed excellent agreement.</a:t>
            </a:r>
          </a:p>
          <a:p>
            <a:endParaRPr lang="en-GB" sz="2200" b="1" dirty="0"/>
          </a:p>
          <a:p>
            <a:r>
              <a:rPr lang="en-GB" sz="2200" dirty="0"/>
              <a:t>120 patients had not been logged onto the dental screening database nor had a photocopy of their dental screening </a:t>
            </a:r>
            <a:r>
              <a:rPr lang="en-GB" sz="2200" dirty="0" err="1"/>
              <a:t>proforma</a:t>
            </a:r>
            <a:r>
              <a:rPr lang="en-GB" sz="2200" dirty="0"/>
              <a:t> stored in the audit box, suggesting that they had not underwent dental screening.</a:t>
            </a:r>
          </a:p>
          <a:p>
            <a:pPr marL="0" indent="0">
              <a:buNone/>
            </a:pPr>
            <a:r>
              <a:rPr lang="en-GB" sz="2200" dirty="0"/>
              <a:t> </a:t>
            </a:r>
          </a:p>
          <a:p>
            <a:r>
              <a:rPr lang="en-GB" sz="2200" dirty="0"/>
              <a:t>A random sample of 9 patients was selected and their clinical notes were pulled out to identify the likely reasons for missing dental screening.</a:t>
            </a:r>
          </a:p>
          <a:p>
            <a:endParaRPr lang="en-GB" dirty="0"/>
          </a:p>
        </p:txBody>
      </p:sp>
    </p:spTree>
    <p:extLst>
      <p:ext uri="{BB962C8B-B14F-4D97-AF65-F5344CB8AC3E}">
        <p14:creationId xmlns:p14="http://schemas.microsoft.com/office/powerpoint/2010/main" val="146650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7A3080-1A3F-0446-9E24-FF16D0CB565D}"/>
              </a:ext>
            </a:extLst>
          </p:cNvPr>
          <p:cNvSpPr>
            <a:spLocks noGrp="1"/>
          </p:cNvSpPr>
          <p:nvPr>
            <p:ph type="title"/>
          </p:nvPr>
        </p:nvSpPr>
        <p:spPr>
          <a:xfrm>
            <a:off x="395536" y="2852936"/>
            <a:ext cx="8229600" cy="1143000"/>
          </a:xfrm>
        </p:spPr>
        <p:txBody>
          <a:bodyPr>
            <a:normAutofit/>
          </a:bodyPr>
          <a:lstStyle/>
          <a:p>
            <a:r>
              <a:rPr lang="en-US" sz="5400" b="1" dirty="0"/>
              <a:t>Results</a:t>
            </a:r>
          </a:p>
        </p:txBody>
      </p:sp>
      <p:graphicFrame>
        <p:nvGraphicFramePr>
          <p:cNvPr id="4" name="Content Placeholder 3">
            <a:extLst>
              <a:ext uri="{FF2B5EF4-FFF2-40B4-BE49-F238E27FC236}">
                <a16:creationId xmlns="" xmlns:a16="http://schemas.microsoft.com/office/drawing/2014/main" id="{2A1CE4C6-CA1D-1C4C-ACA8-0CC2DDF50D68}"/>
              </a:ext>
            </a:extLst>
          </p:cNvPr>
          <p:cNvGraphicFramePr>
            <a:graphicFrameLocks noGrp="1"/>
          </p:cNvGraphicFramePr>
          <p:nvPr>
            <p:ph idx="1"/>
            <p:extLst>
              <p:ext uri="{D42A27DB-BD31-4B8C-83A1-F6EECF244321}">
                <p14:modId xmlns:p14="http://schemas.microsoft.com/office/powerpoint/2010/main" val="172804948"/>
              </p:ext>
            </p:extLst>
          </p:nvPr>
        </p:nvGraphicFramePr>
        <p:xfrm>
          <a:off x="323850" y="1600200"/>
          <a:ext cx="8496300" cy="4924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66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FE4819-3BB5-DC43-BF35-448DEF200A6C}"/>
              </a:ext>
            </a:extLst>
          </p:cNvPr>
          <p:cNvSpPr>
            <a:spLocks noGrp="1"/>
          </p:cNvSpPr>
          <p:nvPr>
            <p:ph type="title"/>
          </p:nvPr>
        </p:nvSpPr>
        <p:spPr/>
        <p:txBody>
          <a:bodyPr>
            <a:normAutofit/>
          </a:bodyPr>
          <a:lstStyle/>
          <a:p>
            <a:pPr lvl="1" algn="ctr" rtl="0">
              <a:spcBef>
                <a:spcPct val="0"/>
              </a:spcBef>
            </a:pPr>
            <a:r>
              <a:rPr lang="en-GB" dirty="0"/>
              <a:t>Number of patients who had a dental screen performed and their forms were stored in the Audit box and logged in the Audit book:</a:t>
            </a:r>
            <a:r>
              <a:rPr lang="en-GB" b="1" dirty="0"/>
              <a:t> </a:t>
            </a:r>
            <a:r>
              <a:rPr lang="en-GB" dirty="0"/>
              <a:t>147/267 (55%).</a:t>
            </a:r>
            <a:endParaRPr lang="en-US" dirty="0"/>
          </a:p>
        </p:txBody>
      </p:sp>
      <p:graphicFrame>
        <p:nvGraphicFramePr>
          <p:cNvPr id="4" name="Content Placeholder 3">
            <a:extLst>
              <a:ext uri="{FF2B5EF4-FFF2-40B4-BE49-F238E27FC236}">
                <a16:creationId xmlns="" xmlns:a16="http://schemas.microsoft.com/office/drawing/2014/main" id="{1E8040A2-02BB-154F-8580-510D6E9D073C}"/>
              </a:ext>
            </a:extLst>
          </p:cNvPr>
          <p:cNvGraphicFramePr>
            <a:graphicFrameLocks noGrp="1"/>
          </p:cNvGraphicFramePr>
          <p:nvPr>
            <p:ph idx="1"/>
            <p:extLst>
              <p:ext uri="{D42A27DB-BD31-4B8C-83A1-F6EECF244321}">
                <p14:modId xmlns:p14="http://schemas.microsoft.com/office/powerpoint/2010/main" val="3443888045"/>
              </p:ext>
            </p:extLst>
          </p:nvPr>
        </p:nvGraphicFramePr>
        <p:xfrm>
          <a:off x="323850" y="1600200"/>
          <a:ext cx="8496300" cy="4924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2652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329</TotalTime>
  <Words>691</Words>
  <Application>Microsoft Office PowerPoint</Application>
  <PresentationFormat>On-screen Show (4:3)</PresentationFormat>
  <Paragraphs>131</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Clinical Audit of the quality of dental screening and preventative management of head and neck oncology patients  (DPT, fluoride prescriptions)  Re-Audit (CAID 4831) </vt:lpstr>
      <vt:lpstr>Background</vt:lpstr>
      <vt:lpstr>Audit Aim</vt:lpstr>
      <vt:lpstr>Objectives</vt:lpstr>
      <vt:lpstr>Standards/Criteria</vt:lpstr>
      <vt:lpstr>Methodology</vt:lpstr>
      <vt:lpstr>Methodology</vt:lpstr>
      <vt:lpstr>Results</vt:lpstr>
      <vt:lpstr>Number of patients who had a dental screen performed and their forms were stored in the Audit box and logged in the Audit book: 147/267 (55%).</vt:lpstr>
      <vt:lpstr>Of 9 randomly selected patients who had no record of dental screening in the Audit box/book: 2 were already being treated by the BDH Oncology Lead Restorative Consultant (LMN); one had been dentally screened but a copy of screening had not been stored in the Audit box; 7 had no records of screening. </vt:lpstr>
      <vt:lpstr>PowerPoint Presentation</vt:lpstr>
      <vt:lpstr>PowerPoint Presentation</vt:lpstr>
      <vt:lpstr>Discussions</vt:lpstr>
      <vt:lpstr>Conclusions</vt:lpstr>
      <vt:lpstr>Action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Mojtaba Dorri</dc:creator>
  <cp:lastModifiedBy>Dunderdale, Helen</cp:lastModifiedBy>
  <cp:revision>23</cp:revision>
  <cp:lastPrinted>2013-04-22T09:18:05Z</cp:lastPrinted>
  <dcterms:created xsi:type="dcterms:W3CDTF">2018-05-28T16:54:56Z</dcterms:created>
  <dcterms:modified xsi:type="dcterms:W3CDTF">2018-09-17T12:43:04Z</dcterms:modified>
</cp:coreProperties>
</file>