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0" r:id="rId4"/>
    <p:sldId id="283" r:id="rId5"/>
    <p:sldId id="320" r:id="rId6"/>
    <p:sldId id="314" r:id="rId7"/>
    <p:sldId id="298" r:id="rId8"/>
    <p:sldId id="318" r:id="rId9"/>
    <p:sldId id="296" r:id="rId10"/>
    <p:sldId id="294" r:id="rId11"/>
    <p:sldId id="303" r:id="rId12"/>
    <p:sldId id="322" r:id="rId13"/>
    <p:sldId id="323" r:id="rId14"/>
    <p:sldId id="321" r:id="rId15"/>
    <p:sldId id="26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14" y="-51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bht.nhs.uk\shares\DEV%20Office\CRN%20West%20of%20England\Portfolio%20Facilitators\Jessica\Cancer\Skin\Cancer%20sub%20specialty%20performance%202017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West</a:t>
            </a:r>
            <a:r>
              <a:rPr lang="en-GB" baseline="0"/>
              <a:t> of England recruitment to Cancer per 100,000 population by subspecialty 2017-18 (April-March) against YTD target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2017-18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3.0676967037803431</c:v>
                </c:pt>
                <c:pt idx="1">
                  <c:v>12.761618287726227</c:v>
                </c:pt>
                <c:pt idx="2">
                  <c:v>3.0676967037803431</c:v>
                </c:pt>
                <c:pt idx="3">
                  <c:v>2.7404757220437732</c:v>
                </c:pt>
                <c:pt idx="4">
                  <c:v>1.881520644985277</c:v>
                </c:pt>
                <c:pt idx="5">
                  <c:v>11.207318624477521</c:v>
                </c:pt>
                <c:pt idx="6">
                  <c:v>10.348363547419025</c:v>
                </c:pt>
                <c:pt idx="7">
                  <c:v>3.394917685516913</c:v>
                </c:pt>
                <c:pt idx="8">
                  <c:v>0.24541573630242747</c:v>
                </c:pt>
                <c:pt idx="9">
                  <c:v>0.24541573630242747</c:v>
                </c:pt>
                <c:pt idx="10">
                  <c:v>1.0225655679267811</c:v>
                </c:pt>
                <c:pt idx="11">
                  <c:v>5.5218540668046181</c:v>
                </c:pt>
                <c:pt idx="12">
                  <c:v>6.6671275028826127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77024"/>
        <c:axId val="34178944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2017-18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2017-18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77024"/>
        <c:axId val="34178944"/>
      </c:scatterChart>
      <c:catAx>
        <c:axId val="3417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78944"/>
        <c:crosses val="autoZero"/>
        <c:auto val="1"/>
        <c:lblAlgn val="ctr"/>
        <c:lblOffset val="100"/>
        <c:noMultiLvlLbl val="0"/>
      </c:catAx>
      <c:valAx>
        <c:axId val="3417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77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solidFill>
                  <a:sysClr val="windowText" lastClr="000000"/>
                </a:solidFill>
                <a:effectLst/>
              </a:rPr>
              <a:t>Recruitment to Cancer studies as % of Cancer Incidence by LCRN 2017-18 (April-March)</a:t>
            </a:r>
            <a:endParaRPr lang="en-GB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2017-18 (April-March)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West Midlands</c:v>
                </c:pt>
                <c:pt idx="9">
                  <c:v>West of England</c:v>
                </c:pt>
                <c:pt idx="10">
                  <c:v>Kent, Surrey and Sussex</c:v>
                </c:pt>
                <c:pt idx="11">
                  <c:v>North East and North Cumbria</c:v>
                </c:pt>
                <c:pt idx="12">
                  <c:v>North West Coast</c:v>
                </c:pt>
                <c:pt idx="13">
                  <c:v>South West Peninsula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0.52060977686935783</c:v>
                </c:pt>
                <c:pt idx="1">
                  <c:v>0.41475016364826534</c:v>
                </c:pt>
                <c:pt idx="2">
                  <c:v>0.34311926605504589</c:v>
                </c:pt>
                <c:pt idx="3">
                  <c:v>0.33105486791058564</c:v>
                </c:pt>
                <c:pt idx="4">
                  <c:v>0.30128279883381925</c:v>
                </c:pt>
                <c:pt idx="5">
                  <c:v>0.28303194869720955</c:v>
                </c:pt>
                <c:pt idx="6">
                  <c:v>0.23355286204722203</c:v>
                </c:pt>
                <c:pt idx="7">
                  <c:v>0.16879659211927583</c:v>
                </c:pt>
                <c:pt idx="8">
                  <c:v>0.1681928745170983</c:v>
                </c:pt>
                <c:pt idx="9">
                  <c:v>0.15978625314333614</c:v>
                </c:pt>
                <c:pt idx="10">
                  <c:v>0.15739478429130568</c:v>
                </c:pt>
                <c:pt idx="11">
                  <c:v>0.14145405283359674</c:v>
                </c:pt>
                <c:pt idx="12">
                  <c:v>0.13814422540921301</c:v>
                </c:pt>
                <c:pt idx="13">
                  <c:v>0.13483227299016773</c:v>
                </c:pt>
                <c:pt idx="14">
                  <c:v>0.13302575932333718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299392"/>
        <c:axId val="44300928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0.24193523324592237</c:v>
                </c:pt>
                <c:pt idx="1">
                  <c:v>0.24193523324592237</c:v>
                </c:pt>
                <c:pt idx="2">
                  <c:v>0.24193523324592237</c:v>
                </c:pt>
                <c:pt idx="3">
                  <c:v>0.24193523324592237</c:v>
                </c:pt>
                <c:pt idx="4">
                  <c:v>0.24193523324592237</c:v>
                </c:pt>
                <c:pt idx="5">
                  <c:v>0.24193523324592237</c:v>
                </c:pt>
                <c:pt idx="6">
                  <c:v>0.24193523324592237</c:v>
                </c:pt>
                <c:pt idx="7">
                  <c:v>0.24193523324592237</c:v>
                </c:pt>
                <c:pt idx="8">
                  <c:v>0.241935233245922</c:v>
                </c:pt>
                <c:pt idx="9">
                  <c:v>0.24193523324592237</c:v>
                </c:pt>
                <c:pt idx="10">
                  <c:v>0.24193523324592237</c:v>
                </c:pt>
                <c:pt idx="11">
                  <c:v>0.24193523324592237</c:v>
                </c:pt>
                <c:pt idx="12">
                  <c:v>0.24193523324592237</c:v>
                </c:pt>
                <c:pt idx="13">
                  <c:v>0.24193523324592237</c:v>
                </c:pt>
                <c:pt idx="14">
                  <c:v>0.24193523324592237</c:v>
                </c:pt>
                <c:pt idx="15">
                  <c:v>0.24193523324592237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99392"/>
        <c:axId val="44300928"/>
      </c:lineChart>
      <c:catAx>
        <c:axId val="442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0928"/>
        <c:crosses val="autoZero"/>
        <c:auto val="1"/>
        <c:lblAlgn val="ctr"/>
        <c:lblOffset val="100"/>
        <c:noMultiLvlLbl val="0"/>
      </c:catAx>
      <c:valAx>
        <c:axId val="4430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SWAG cancer RTT by Partner Organisation April 2018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Yeovil District Hospital</c:v>
                </c:pt>
                <c:pt idx="1">
                  <c:v>Taunton and Somerset</c:v>
                </c:pt>
                <c:pt idx="2">
                  <c:v>Gloucestershire Hospitals</c:v>
                </c:pt>
                <c:pt idx="3">
                  <c:v>North Bristol Trust</c:v>
                </c:pt>
                <c:pt idx="4">
                  <c:v>Great Western</c:v>
                </c:pt>
                <c:pt idx="5">
                  <c:v>Weston Area Health</c:v>
                </c:pt>
                <c:pt idx="6">
                  <c:v>Royal United Hospitals Bath</c:v>
                </c:pt>
                <c:pt idx="7">
                  <c:v>University Hospitals Bristol</c:v>
                </c:pt>
              </c:strCache>
            </c:strRef>
          </c:cat>
          <c:val>
            <c:numRef>
              <c:f>'RTT PO.'!$B$2:$B$9</c:f>
              <c:numCache>
                <c:formatCode>0.00%</c:formatCode>
                <c:ptCount val="8"/>
                <c:pt idx="0">
                  <c:v>0.82350000000000001</c:v>
                </c:pt>
                <c:pt idx="1">
                  <c:v>0.79249999999999998</c:v>
                </c:pt>
                <c:pt idx="2">
                  <c:v>0.66669999999999996</c:v>
                </c:pt>
                <c:pt idx="3">
                  <c:v>0.69230000000000003</c:v>
                </c:pt>
                <c:pt idx="4">
                  <c:v>0.625</c:v>
                </c:pt>
                <c:pt idx="5">
                  <c:v>0.6</c:v>
                </c:pt>
                <c:pt idx="6">
                  <c:v>0.59519999999999995</c:v>
                </c:pt>
                <c:pt idx="7">
                  <c:v>0.5806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733184"/>
        <c:axId val="44734720"/>
      </c:barChart>
      <c:catAx>
        <c:axId val="4473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734720"/>
        <c:crosses val="autoZero"/>
        <c:auto val="1"/>
        <c:lblAlgn val="ctr"/>
        <c:lblOffset val="100"/>
        <c:noMultiLvlLbl val="0"/>
      </c:catAx>
      <c:valAx>
        <c:axId val="4473472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44733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Recruitment to Skin </a:t>
            </a:r>
            <a:r>
              <a:rPr lang="en-GB" baseline="0" dirty="0"/>
              <a:t>cancer studies and number of studies by LCRN YTD (April- March) 2017-18 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South London</c:v>
                </c:pt>
                <c:pt idx="1">
                  <c:v>Eastern</c:v>
                </c:pt>
                <c:pt idx="2">
                  <c:v>Yorkshire and Humber</c:v>
                </c:pt>
                <c:pt idx="3">
                  <c:v>Thames Valley and South Midlands</c:v>
                </c:pt>
                <c:pt idx="4">
                  <c:v>North West Coast</c:v>
                </c:pt>
                <c:pt idx="5">
                  <c:v>Greater Manchester</c:v>
                </c:pt>
                <c:pt idx="6">
                  <c:v>North Thames</c:v>
                </c:pt>
                <c:pt idx="7">
                  <c:v>East Midlands</c:v>
                </c:pt>
                <c:pt idx="8">
                  <c:v>Wessex</c:v>
                </c:pt>
                <c:pt idx="9">
                  <c:v>West Midlands</c:v>
                </c:pt>
                <c:pt idx="10">
                  <c:v>South West Peninsula</c:v>
                </c:pt>
                <c:pt idx="11">
                  <c:v>North East and North Cumbria</c:v>
                </c:pt>
                <c:pt idx="12">
                  <c:v>West of England</c:v>
                </c:pt>
                <c:pt idx="13">
                  <c:v>North West London</c:v>
                </c:pt>
                <c:pt idx="14">
                  <c:v>Kent, Surrey and Sussex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11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7</c:v>
                </c:pt>
                <c:pt idx="11">
                  <c:v>5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South London</c:v>
                </c:pt>
                <c:pt idx="1">
                  <c:v>Eastern</c:v>
                </c:pt>
                <c:pt idx="2">
                  <c:v>Yorkshire and Humber</c:v>
                </c:pt>
                <c:pt idx="3">
                  <c:v>Thames Valley and South Midlands</c:v>
                </c:pt>
                <c:pt idx="4">
                  <c:v>North West Coast</c:v>
                </c:pt>
                <c:pt idx="5">
                  <c:v>Greater Manchester</c:v>
                </c:pt>
                <c:pt idx="6">
                  <c:v>North Thames</c:v>
                </c:pt>
                <c:pt idx="7">
                  <c:v>East Midlands</c:v>
                </c:pt>
                <c:pt idx="8">
                  <c:v>Wessex</c:v>
                </c:pt>
                <c:pt idx="9">
                  <c:v>West Midlands</c:v>
                </c:pt>
                <c:pt idx="10">
                  <c:v>South West Peninsula</c:v>
                </c:pt>
                <c:pt idx="11">
                  <c:v>North East and North Cumbria</c:v>
                </c:pt>
                <c:pt idx="12">
                  <c:v>West of England</c:v>
                </c:pt>
                <c:pt idx="13">
                  <c:v>North West London</c:v>
                </c:pt>
                <c:pt idx="14">
                  <c:v>Kent, Surrey and Sussex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170</c:v>
                </c:pt>
                <c:pt idx="1">
                  <c:v>55</c:v>
                </c:pt>
                <c:pt idx="2">
                  <c:v>45</c:v>
                </c:pt>
                <c:pt idx="3">
                  <c:v>30</c:v>
                </c:pt>
                <c:pt idx="4">
                  <c:v>29</c:v>
                </c:pt>
                <c:pt idx="5">
                  <c:v>29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12</c:v>
                </c:pt>
                <c:pt idx="11">
                  <c:v>7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13792"/>
        <c:axId val="44915328"/>
      </c:barChart>
      <c:catAx>
        <c:axId val="4491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915328"/>
        <c:crosses val="autoZero"/>
        <c:auto val="1"/>
        <c:lblAlgn val="ctr"/>
        <c:lblOffset val="100"/>
        <c:noMultiLvlLbl val="0"/>
      </c:catAx>
      <c:valAx>
        <c:axId val="4491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913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Recruitment to</a:t>
            </a:r>
            <a:r>
              <a:rPr lang="en-US" baseline="0"/>
              <a:t> skin cancer studies </a:t>
            </a:r>
            <a:r>
              <a:rPr lang="en-US"/>
              <a:t>as a % of Cancer Incidence by LCRN </a:t>
            </a:r>
            <a:r>
              <a:rPr lang="en-GB" sz="1800" b="1" i="0" baseline="0">
                <a:effectLst/>
              </a:rPr>
              <a:t>2017-18 (April-March)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Skin cancer studies as a % of Cancer Incidence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33223312181874E-3"/>
                  <c:y val="-4.3283233364668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Cancer incidence'!$A$3:$A$17</c:f>
              <c:strCache>
                <c:ptCount val="15"/>
                <c:pt idx="0">
                  <c:v>South London</c:v>
                </c:pt>
                <c:pt idx="1">
                  <c:v>Eastern</c:v>
                </c:pt>
                <c:pt idx="2">
                  <c:v>Thames Valley and South Midlands</c:v>
                </c:pt>
                <c:pt idx="3">
                  <c:v>Greater Manchester</c:v>
                </c:pt>
                <c:pt idx="4">
                  <c:v>Yorkshire and Humber</c:v>
                </c:pt>
                <c:pt idx="5">
                  <c:v>North West Coast</c:v>
                </c:pt>
                <c:pt idx="6">
                  <c:v>South West Peninsula</c:v>
                </c:pt>
                <c:pt idx="7">
                  <c:v>Wessex</c:v>
                </c:pt>
                <c:pt idx="8">
                  <c:v>North Thames</c:v>
                </c:pt>
                <c:pt idx="9">
                  <c:v>West of England</c:v>
                </c:pt>
                <c:pt idx="10">
                  <c:v>East Midlands</c:v>
                </c:pt>
                <c:pt idx="11">
                  <c:v>West Midlands</c:v>
                </c:pt>
                <c:pt idx="12">
                  <c:v>North East and North Cumbria</c:v>
                </c:pt>
                <c:pt idx="13">
                  <c:v>North West London</c:v>
                </c:pt>
                <c:pt idx="14">
                  <c:v>Kent, Surrey and Sussex</c:v>
                </c:pt>
              </c:strCache>
            </c:strRef>
          </c:cat>
          <c:val>
            <c:numRef>
              <c:f>'% Cancer incidence'!$B$3:$B$17</c:f>
              <c:numCache>
                <c:formatCode>0.00%</c:formatCode>
                <c:ptCount val="15"/>
                <c:pt idx="0">
                  <c:v>1.4477942428887754E-2</c:v>
                </c:pt>
                <c:pt idx="1">
                  <c:v>3.1775376971517706E-3</c:v>
                </c:pt>
                <c:pt idx="2">
                  <c:v>2.6624068157614484E-3</c:v>
                </c:pt>
                <c:pt idx="3">
                  <c:v>1.7858242502617155E-3</c:v>
                </c:pt>
                <c:pt idx="4">
                  <c:v>1.5764029986688151E-3</c:v>
                </c:pt>
                <c:pt idx="5">
                  <c:v>1.4696194192469468E-3</c:v>
                </c:pt>
                <c:pt idx="6">
                  <c:v>8.6755349913244649E-4</c:v>
                </c:pt>
                <c:pt idx="7">
                  <c:v>8.1632653061224493E-4</c:v>
                </c:pt>
                <c:pt idx="8">
                  <c:v>6.5459306131355013E-4</c:v>
                </c:pt>
                <c:pt idx="9">
                  <c:v>6.2866722548197821E-4</c:v>
                </c:pt>
                <c:pt idx="10">
                  <c:v>5.9806057499252427E-4</c:v>
                </c:pt>
                <c:pt idx="11">
                  <c:v>5.0078695092287877E-4</c:v>
                </c:pt>
                <c:pt idx="12">
                  <c:v>3.9512305260781214E-4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581952"/>
        <c:axId val="123583488"/>
      </c:barChart>
      <c:catAx>
        <c:axId val="123581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583488"/>
        <c:crosses val="autoZero"/>
        <c:auto val="1"/>
        <c:lblAlgn val="ctr"/>
        <c:lblOffset val="100"/>
        <c:noMultiLvlLbl val="0"/>
      </c:catAx>
      <c:valAx>
        <c:axId val="12358348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23581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0.80396</cdr:x>
      <cdr:y>0.73129</cdr:y>
    </cdr:from>
    <cdr:to>
      <cdr:x>0.85797</cdr:x>
      <cdr:y>0.90476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8772502" y="4531521"/>
          <a:ext cx="1024929" cy="603482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0.61457</cdr:x>
      <cdr:y>0.74053</cdr:y>
    </cdr:from>
    <cdr:to>
      <cdr:x>0.67262</cdr:x>
      <cdr:y>0.91024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6853546" y="4652382"/>
          <a:ext cx="1024929" cy="664331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4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841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4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51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444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96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5180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84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opher.herbert@uhbristol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Skin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Wednesday 23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rd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May</a:t>
            </a: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Research 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902055" cy="7094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Open </a:t>
            </a:r>
            <a:r>
              <a:rPr lang="en-GB" sz="3600" dirty="0" smtClean="0">
                <a:solidFill>
                  <a:srgbClr val="FF0000"/>
                </a:solidFill>
              </a:rPr>
              <a:t>studies – Skin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0" y="1057275"/>
            <a:ext cx="1164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97771"/>
              </p:ext>
            </p:extLst>
          </p:nvPr>
        </p:nvGraphicFramePr>
        <p:xfrm>
          <a:off x="285750" y="974691"/>
          <a:ext cx="11329933" cy="1800411"/>
        </p:xfrm>
        <a:graphic>
          <a:graphicData uri="http://schemas.openxmlformats.org/drawingml/2006/table">
            <a:tbl>
              <a:tblPr/>
              <a:tblGrid>
                <a:gridCol w="1493801"/>
                <a:gridCol w="2219482"/>
                <a:gridCol w="2200589"/>
                <a:gridCol w="1704316"/>
                <a:gridCol w="1284878"/>
                <a:gridCol w="758195"/>
                <a:gridCol w="834336"/>
                <a:gridCol w="834336"/>
              </a:tblGrid>
              <a:tr h="5986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 organisation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Edge recruitment end 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recruitment end 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Recruited (total)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Link to study details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7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 MCC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30/05/2021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http://public-odp.nihr.ac.uk/20444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1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Studies in set-up in West of England – Skin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45"/>
              </p:ext>
            </p:extLst>
          </p:nvPr>
        </p:nvGraphicFramePr>
        <p:xfrm>
          <a:off x="426216" y="783772"/>
          <a:ext cx="11260018" cy="4675727"/>
        </p:xfrm>
        <a:graphic>
          <a:graphicData uri="http://schemas.openxmlformats.org/drawingml/2006/table">
            <a:tbl>
              <a:tblPr/>
              <a:tblGrid>
                <a:gridCol w="1734105"/>
                <a:gridCol w="2209362"/>
                <a:gridCol w="3795746"/>
                <a:gridCol w="3520805"/>
              </a:tblGrid>
              <a:tr h="693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 organisation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 MCC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http://public-odp.nihr.ac.uk/20444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4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EAGLE FM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http://public-odp.nihr.ac.uk/20841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1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DANTE (Duration of Anti-PD1 therapy for melanoma)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http://public-odp.nihr.ac.uk/35180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15520"/>
              </p:ext>
            </p:extLst>
          </p:nvPr>
        </p:nvGraphicFramePr>
        <p:xfrm>
          <a:off x="422031" y="633046"/>
          <a:ext cx="11334541" cy="5928527"/>
        </p:xfrm>
        <a:graphic>
          <a:graphicData uri="http://schemas.openxmlformats.org/drawingml/2006/table">
            <a:tbl>
              <a:tblPr/>
              <a:tblGrid>
                <a:gridCol w="802824"/>
                <a:gridCol w="2168243"/>
                <a:gridCol w="2195916"/>
                <a:gridCol w="1627901"/>
                <a:gridCol w="1807814"/>
                <a:gridCol w="2731843"/>
              </a:tblGrid>
              <a:tr h="5985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LCRN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Recruitment end date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19639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PERM Study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01/09/2019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http://public-odp.nihr.ac.uk/19639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20444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 MCC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Midlands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30/03/2021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http://public-odp.nihr.ac.uk/20444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20841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EAGLE FM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01/01/2026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http://public-odp.nihr.ac.uk/20841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35180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DANTE (Duration of Anti-PD1 therapy for melanoma)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Yorkshire and Humber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Setup, HRA Approval Received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28/02/2023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http://public-odp.nihr.ac.uk/35180</a:t>
                      </a:r>
                      <a:endParaRPr lang="en-GB" sz="1100" b="0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" y="1"/>
            <a:ext cx="7546313" cy="46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Skin cancer studies open to new sites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following Objectives are extracted from the Draft Performance and Operating Framework 2018/19 (v0.9), which is yet to be approved by the Department of Health, and therefore, may be subject to </a:t>
            </a:r>
            <a:r>
              <a:rPr lang="en-GB" sz="2000" dirty="0" smtClean="0"/>
              <a:t>change:</a:t>
            </a:r>
          </a:p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3; </a:t>
            </a:r>
            <a:r>
              <a:rPr lang="en-GB" sz="2600" dirty="0"/>
              <a:t>f) Head &amp; Neck: </a:t>
            </a:r>
            <a:r>
              <a:rPr lang="en-GB" sz="2600" dirty="0" smtClean="0"/>
              <a:t>1.5;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/>
              <a:t>h) Lung: </a:t>
            </a:r>
            <a:r>
              <a:rPr lang="en-GB" sz="2600" dirty="0" smtClean="0"/>
              <a:t>4; </a:t>
            </a:r>
            <a:r>
              <a:rPr lang="en-GB" sz="2600" dirty="0" err="1"/>
              <a:t>i</a:t>
            </a:r>
            <a:r>
              <a:rPr lang="en-GB" sz="2600" dirty="0"/>
              <a:t>) Sarcoma: </a:t>
            </a:r>
            <a:r>
              <a:rPr lang="en-GB" sz="2600" dirty="0" smtClean="0"/>
              <a:t>0.1; </a:t>
            </a:r>
            <a:r>
              <a:rPr lang="en-GB" sz="2600" dirty="0">
                <a:solidFill>
                  <a:srgbClr val="FF0000"/>
                </a:solidFill>
              </a:rPr>
              <a:t>j) Skin: </a:t>
            </a:r>
            <a:r>
              <a:rPr lang="en-GB" sz="2600" dirty="0" smtClean="0">
                <a:solidFill>
                  <a:srgbClr val="FF0000"/>
                </a:solidFill>
              </a:rPr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/>
          </a:p>
          <a:p>
            <a:r>
              <a:rPr lang="en-GB" dirty="0" smtClean="0"/>
              <a:t>Skin cancer </a:t>
            </a:r>
            <a:r>
              <a:rPr lang="en-GB" dirty="0"/>
              <a:t>r</a:t>
            </a:r>
            <a:r>
              <a:rPr lang="en-GB" dirty="0" smtClean="0"/>
              <a:t>esearch lead –  </a:t>
            </a:r>
            <a:r>
              <a:rPr lang="en-GB" dirty="0" smtClean="0">
                <a:hlinkClick r:id="rId4"/>
              </a:rPr>
              <a:t>christopher.herbert@uhbristol.nhs.uk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Clinical Research Network &amp; Cancer Services</a:t>
            </a:r>
          </a:p>
        </p:txBody>
      </p:sp>
      <p:pic>
        <p:nvPicPr>
          <p:cNvPr id="1026" name="Picture 2" descr="SWSCN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1" y="1506160"/>
            <a:ext cx="3655396" cy="42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8386" y="425949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West </a:t>
            </a:r>
            <a:r>
              <a:rPr lang="en-GB" dirty="0" err="1"/>
              <a:t>ofEngland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275860" y="5104660"/>
            <a:ext cx="466267" cy="83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W:\CRN West of England\Communications\Maps\NIHR-Network-Maps-Eng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" y="1421074"/>
            <a:ext cx="6840086" cy="4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4024" y="5820354"/>
            <a:ext cx="497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SWAG - Somerset </a:t>
            </a:r>
            <a:r>
              <a:rPr lang="en-GB" dirty="0" smtClean="0">
                <a:solidFill>
                  <a:srgbClr val="7030A0"/>
                </a:solidFill>
              </a:rPr>
              <a:t>Wiltshire </a:t>
            </a:r>
            <a:r>
              <a:rPr lang="en-GB" dirty="0">
                <a:solidFill>
                  <a:srgbClr val="7030A0"/>
                </a:solidFill>
              </a:rPr>
              <a:t>Avon &amp; Gloucestershire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South West Children’s Cancer &amp; Leukaemia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1907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2017-18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2017-18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Number of LCRNs achieving on-target recruitment into at least 8 of the 13 Cancer subspecialties, where "on-target" means either improving recruitment by 10% from 2016/17 or meeting the following recruitment targets per 100,000 population served: </a:t>
            </a:r>
          </a:p>
          <a:p>
            <a:r>
              <a:rPr lang="en-GB" dirty="0"/>
              <a:t>a) </a:t>
            </a:r>
            <a:r>
              <a:rPr lang="en-GB" dirty="0" smtClean="0"/>
              <a:t>Brain &amp; CNS: </a:t>
            </a:r>
            <a:r>
              <a:rPr lang="en-GB" dirty="0"/>
              <a:t>0.2; b) Breast: 8; c) Colorectal: 3; d) Paediatrics: 3; e) </a:t>
            </a:r>
            <a:r>
              <a:rPr lang="en-GB" dirty="0" err="1"/>
              <a:t>Gynae</a:t>
            </a:r>
            <a:r>
              <a:rPr lang="en-GB" dirty="0"/>
              <a:t>: 3; f) Head &amp; Neck: 1; g) Haematology: 7; h) Lung: 4; </a:t>
            </a:r>
            <a:r>
              <a:rPr lang="en-GB" dirty="0" err="1"/>
              <a:t>i</a:t>
            </a:r>
            <a:r>
              <a:rPr lang="en-GB" dirty="0"/>
              <a:t>) Sarcoma: 0.1; </a:t>
            </a:r>
            <a:r>
              <a:rPr lang="en-GB" dirty="0">
                <a:solidFill>
                  <a:srgbClr val="FF0000"/>
                </a:solidFill>
              </a:rPr>
              <a:t>j) Skin: 0.2; </a:t>
            </a:r>
            <a:r>
              <a:rPr lang="en-GB" dirty="0"/>
              <a:t>k) Supportive &amp; Palliative Care and Psychosocial Oncology &amp; Survivorship: 3; l) Upper GI: 3; m) Urology: 8.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2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2" y="308344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2017/18 Cancer specialty target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464155"/>
              </p:ext>
            </p:extLst>
          </p:nvPr>
        </p:nvGraphicFramePr>
        <p:xfrm>
          <a:off x="425302" y="748015"/>
          <a:ext cx="11411655" cy="557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6300736" y="4628522"/>
            <a:ext cx="1650442" cy="6330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760629"/>
              </p:ext>
            </p:extLst>
          </p:nvPr>
        </p:nvGraphicFramePr>
        <p:xfrm>
          <a:off x="472273" y="331596"/>
          <a:ext cx="11183815" cy="609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899868" y="3941466"/>
            <a:ext cx="743578" cy="1997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6966857" y="4102238"/>
            <a:ext cx="743578" cy="18363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10" name="TextBox 1"/>
          <p:cNvSpPr txBox="1"/>
          <p:nvPr/>
        </p:nvSpPr>
        <p:spPr>
          <a:xfrm rot="5400000">
            <a:off x="6271825" y="4646151"/>
            <a:ext cx="1920471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952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606676"/>
              </p:ext>
            </p:extLst>
          </p:nvPr>
        </p:nvGraphicFramePr>
        <p:xfrm>
          <a:off x="503253" y="306499"/>
          <a:ext cx="11223173" cy="611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71925"/>
              </p:ext>
            </p:extLst>
          </p:nvPr>
        </p:nvGraphicFramePr>
        <p:xfrm>
          <a:off x="482322" y="492369"/>
          <a:ext cx="11173766" cy="590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42374"/>
              </p:ext>
            </p:extLst>
          </p:nvPr>
        </p:nvGraphicFramePr>
        <p:xfrm>
          <a:off x="371790" y="401934"/>
          <a:ext cx="11445072" cy="603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673</Words>
  <Application>Microsoft Office PowerPoint</Application>
  <PresentationFormat>Custom</PresentationFormat>
  <Paragraphs>133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1_Default Design</vt:lpstr>
      <vt:lpstr>  </vt:lpstr>
      <vt:lpstr>Clinical Research Network &amp; Cancer Services</vt:lpstr>
      <vt:lpstr>NIHR CRN High Level Objectives 2017-18</vt:lpstr>
      <vt:lpstr>Cancer specialty objective for 2017-18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studies – Skin</vt:lpstr>
      <vt:lpstr>PowerPoint Presentation</vt:lpstr>
      <vt:lpstr>PowerPoint Presentation</vt:lpstr>
      <vt:lpstr>Cancer specialty objective for 2018-19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Dunderdale, Helen</cp:lastModifiedBy>
  <cp:revision>261</cp:revision>
  <dcterms:created xsi:type="dcterms:W3CDTF">2016-06-28T19:02:41Z</dcterms:created>
  <dcterms:modified xsi:type="dcterms:W3CDTF">2018-07-09T09:37:19Z</dcterms:modified>
</cp:coreProperties>
</file>