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83" r:id="rId4"/>
    <p:sldId id="321" r:id="rId5"/>
    <p:sldId id="328" r:id="rId6"/>
    <p:sldId id="327" r:id="rId7"/>
    <p:sldId id="318" r:id="rId8"/>
    <p:sldId id="333" r:id="rId9"/>
    <p:sldId id="33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08" y="-51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bht.nhs.uk\shares\DEV%20Office\CRN%20West%20of%20England\Portfolio%20Facilitators\Jessica\Cancer\Head%20and%20Neck\20180910\Cancer%20sub%20specialty%20SWAG%20SSG%20workboo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West</a:t>
            </a:r>
            <a:r>
              <a:rPr lang="en-GB" baseline="0"/>
              <a:t> of England recruitment to Cancer per 100,000 population by subspecialty 2018-19 (April-September) against YTD target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2017-18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1.3784983449911046</c:v>
                </c:pt>
                <c:pt idx="1">
                  <c:v>3.9327746901216809</c:v>
                </c:pt>
                <c:pt idx="2">
                  <c:v>1.3379542760207781</c:v>
                </c:pt>
                <c:pt idx="3">
                  <c:v>0.97305765528783861</c:v>
                </c:pt>
                <c:pt idx="4">
                  <c:v>0.60816103455489912</c:v>
                </c:pt>
                <c:pt idx="5">
                  <c:v>2.39210006924927</c:v>
                </c:pt>
                <c:pt idx="6">
                  <c:v>3.2840695865964551</c:v>
                </c:pt>
                <c:pt idx="7">
                  <c:v>1.662306827783391</c:v>
                </c:pt>
                <c:pt idx="8">
                  <c:v>8.1088137940653213E-2</c:v>
                </c:pt>
                <c:pt idx="9">
                  <c:v>0</c:v>
                </c:pt>
                <c:pt idx="10">
                  <c:v>0</c:v>
                </c:pt>
                <c:pt idx="11">
                  <c:v>1.3784983449911046</c:v>
                </c:pt>
                <c:pt idx="12">
                  <c:v>2.4326441382195965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56256"/>
        <c:axId val="55057792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2018-19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0.1</c:v>
                </c:pt>
                <c:pt idx="1">
                  <c:v>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3.5</c:v>
                </c:pt>
                <c:pt idx="6">
                  <c:v>0.75</c:v>
                </c:pt>
                <c:pt idx="7">
                  <c:v>2</c:v>
                </c:pt>
                <c:pt idx="8">
                  <c:v>0.05</c:v>
                </c:pt>
                <c:pt idx="9">
                  <c:v>0.25</c:v>
                </c:pt>
                <c:pt idx="10">
                  <c:v>2</c:v>
                </c:pt>
                <c:pt idx="11">
                  <c:v>1.5</c:v>
                </c:pt>
                <c:pt idx="12">
                  <c:v>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2018-19 target</c:v>
                </c:pt>
              </c:strCache>
            </c:strRef>
          </c:tx>
          <c:spPr>
            <a:ln w="28575">
              <a:noFill/>
            </a:ln>
          </c:spP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1.5</c:v>
                </c:pt>
                <c:pt idx="7">
                  <c:v>4</c:v>
                </c:pt>
                <c:pt idx="8">
                  <c:v>0.1</c:v>
                </c:pt>
                <c:pt idx="9">
                  <c:v>0.5</c:v>
                </c:pt>
                <c:pt idx="10">
                  <c:v>4</c:v>
                </c:pt>
                <c:pt idx="11">
                  <c:v>3</c:v>
                </c:pt>
                <c:pt idx="12">
                  <c:v>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56256"/>
        <c:axId val="55057792"/>
      </c:scatterChart>
      <c:catAx>
        <c:axId val="5505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057792"/>
        <c:crosses val="autoZero"/>
        <c:auto val="1"/>
        <c:lblAlgn val="ctr"/>
        <c:lblOffset val="100"/>
        <c:noMultiLvlLbl val="0"/>
      </c:catAx>
      <c:valAx>
        <c:axId val="5505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056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800" b="1" i="0" baseline="0">
                <a:effectLst/>
              </a:rPr>
              <a:t>Recruitment to Cancer studies as % of Cancer Incidence by LCRN 2018-19 (April - September)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'% Cancer incidence'!$B$41</c:f>
              <c:strCache>
                <c:ptCount val="1"/>
                <c:pt idx="0">
                  <c:v>% Recruitment of Cancer Incidence 2017-18 (April-March)</c:v>
                </c:pt>
              </c:strCache>
            </c:strRef>
          </c:tx>
          <c:invertIfNegative val="0"/>
          <c:cat>
            <c:strRef>
              <c:f>'% Cancer incidence'!$A$42:$A$56</c:f>
              <c:strCache>
                <c:ptCount val="15"/>
                <c:pt idx="0">
                  <c:v>South London</c:v>
                </c:pt>
                <c:pt idx="1">
                  <c:v>North West London</c:v>
                </c:pt>
                <c:pt idx="2">
                  <c:v>North Thames</c:v>
                </c:pt>
                <c:pt idx="3">
                  <c:v>Wessex</c:v>
                </c:pt>
                <c:pt idx="4">
                  <c:v>Greater Manchester</c:v>
                </c:pt>
                <c:pt idx="5">
                  <c:v>Eastern</c:v>
                </c:pt>
                <c:pt idx="6">
                  <c:v>Yorkshire and Humber</c:v>
                </c:pt>
                <c:pt idx="7">
                  <c:v>Thames Valley and South Midlands</c:v>
                </c:pt>
                <c:pt idx="8">
                  <c:v>Kent, Surrey and Sussex</c:v>
                </c:pt>
                <c:pt idx="9">
                  <c:v>North East and North Cumbria</c:v>
                </c:pt>
                <c:pt idx="10">
                  <c:v>South West Peninsula</c:v>
                </c:pt>
                <c:pt idx="11">
                  <c:v>West Midlands</c:v>
                </c:pt>
                <c:pt idx="12">
                  <c:v>West of England</c:v>
                </c:pt>
                <c:pt idx="13">
                  <c:v>East Midlands</c:v>
                </c:pt>
                <c:pt idx="14">
                  <c:v>North West Coast</c:v>
                </c:pt>
              </c:strCache>
            </c:strRef>
          </c:cat>
          <c:val>
            <c:numRef>
              <c:f>'% Cancer incidence'!$B$42:$B$57</c:f>
              <c:numCache>
                <c:formatCode>0.00%</c:formatCode>
                <c:ptCount val="16"/>
                <c:pt idx="0">
                  <c:v>0.16341302917306427</c:v>
                </c:pt>
                <c:pt idx="1">
                  <c:v>0.14921303755112159</c:v>
                </c:pt>
                <c:pt idx="2">
                  <c:v>0.11920140927774515</c:v>
                </c:pt>
                <c:pt idx="3">
                  <c:v>0.11749999999999999</c:v>
                </c:pt>
                <c:pt idx="4">
                  <c:v>8.8588302533815971E-2</c:v>
                </c:pt>
                <c:pt idx="5">
                  <c:v>8.49883700125246E-2</c:v>
                </c:pt>
                <c:pt idx="6">
                  <c:v>5.3048401348299898E-2</c:v>
                </c:pt>
                <c:pt idx="7">
                  <c:v>4.9855680923642086E-2</c:v>
                </c:pt>
                <c:pt idx="8">
                  <c:v>4.8360261766554516E-2</c:v>
                </c:pt>
                <c:pt idx="9">
                  <c:v>4.5024302890764901E-2</c:v>
                </c:pt>
                <c:pt idx="10">
                  <c:v>4.4837135698272454E-2</c:v>
                </c:pt>
                <c:pt idx="11">
                  <c:v>4.3415664192475042E-2</c:v>
                </c:pt>
                <c:pt idx="12">
                  <c:v>4.0915886379730898E-2</c:v>
                </c:pt>
                <c:pt idx="13">
                  <c:v>3.736228644419607E-2</c:v>
                </c:pt>
                <c:pt idx="14">
                  <c:v>3.3090174020038672E-2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5017856"/>
        <c:axId val="55019392"/>
      </c:barChart>
      <c:lineChart>
        <c:grouping val="standard"/>
        <c:varyColors val="0"/>
        <c:ser>
          <c:idx val="2"/>
          <c:order val="1"/>
          <c:tx>
            <c:strRef>
              <c:f>'% Cancer incidence'!$C$41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'% Cancer incidence'!$A$42:$A$56</c:f>
              <c:strCache>
                <c:ptCount val="15"/>
                <c:pt idx="0">
                  <c:v>South London</c:v>
                </c:pt>
                <c:pt idx="1">
                  <c:v>North West London</c:v>
                </c:pt>
                <c:pt idx="2">
                  <c:v>North Thames</c:v>
                </c:pt>
                <c:pt idx="3">
                  <c:v>Wessex</c:v>
                </c:pt>
                <c:pt idx="4">
                  <c:v>Greater Manchester</c:v>
                </c:pt>
                <c:pt idx="5">
                  <c:v>Eastern</c:v>
                </c:pt>
                <c:pt idx="6">
                  <c:v>Yorkshire and Humber</c:v>
                </c:pt>
                <c:pt idx="7">
                  <c:v>Thames Valley and South Midlands</c:v>
                </c:pt>
                <c:pt idx="8">
                  <c:v>Kent, Surrey and Sussex</c:v>
                </c:pt>
                <c:pt idx="9">
                  <c:v>North East and North Cumbria</c:v>
                </c:pt>
                <c:pt idx="10">
                  <c:v>South West Peninsula</c:v>
                </c:pt>
                <c:pt idx="11">
                  <c:v>West Midlands</c:v>
                </c:pt>
                <c:pt idx="12">
                  <c:v>West of England</c:v>
                </c:pt>
                <c:pt idx="13">
                  <c:v>East Midlands</c:v>
                </c:pt>
                <c:pt idx="14">
                  <c:v>North West Coast</c:v>
                </c:pt>
              </c:strCache>
            </c:strRef>
          </c:cat>
          <c:val>
            <c:numRef>
              <c:f>'% Cancer incidence'!$C$42:$C$57</c:f>
              <c:numCache>
                <c:formatCode>0%</c:formatCode>
                <c:ptCount val="16"/>
                <c:pt idx="0">
                  <c:v>7.4587596147483073E-2</c:v>
                </c:pt>
                <c:pt idx="1">
                  <c:v>7.4587596147483073E-2</c:v>
                </c:pt>
                <c:pt idx="2">
                  <c:v>7.4587596147483073E-2</c:v>
                </c:pt>
                <c:pt idx="3">
                  <c:v>7.4587596147483073E-2</c:v>
                </c:pt>
                <c:pt idx="4">
                  <c:v>7.4587596147483073E-2</c:v>
                </c:pt>
                <c:pt idx="5">
                  <c:v>7.4587596147483073E-2</c:v>
                </c:pt>
                <c:pt idx="6">
                  <c:v>7.4587596147483073E-2</c:v>
                </c:pt>
                <c:pt idx="7">
                  <c:v>7.4587596147483073E-2</c:v>
                </c:pt>
                <c:pt idx="8">
                  <c:v>7.4587596147483073E-2</c:v>
                </c:pt>
                <c:pt idx="9">
                  <c:v>7.4587596147483073E-2</c:v>
                </c:pt>
                <c:pt idx="10">
                  <c:v>7.4587596147483073E-2</c:v>
                </c:pt>
                <c:pt idx="11">
                  <c:v>7.4587596147483073E-2</c:v>
                </c:pt>
                <c:pt idx="12">
                  <c:v>7.4587596147483073E-2</c:v>
                </c:pt>
                <c:pt idx="13">
                  <c:v>7.4587596147483073E-2</c:v>
                </c:pt>
                <c:pt idx="14">
                  <c:v>7.4587596147483073E-2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7856"/>
        <c:axId val="55019392"/>
      </c:lineChart>
      <c:catAx>
        <c:axId val="55017856"/>
        <c:scaling>
          <c:orientation val="minMax"/>
        </c:scaling>
        <c:delete val="0"/>
        <c:axPos val="b"/>
        <c:numFmt formatCode="[$-F400]h:mm:ss\ AM/PM" sourceLinked="0"/>
        <c:majorTickMark val="none"/>
        <c:minorTickMark val="none"/>
        <c:tickLblPos val="nextTo"/>
        <c:crossAx val="55019392"/>
        <c:crosses val="autoZero"/>
        <c:auto val="1"/>
        <c:lblAlgn val="ctr"/>
        <c:lblOffset val="100"/>
        <c:noMultiLvlLbl val="0"/>
      </c:catAx>
      <c:valAx>
        <c:axId val="5501939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55017856"/>
        <c:crosses val="autoZero"/>
        <c:crossBetween val="between"/>
      </c:valAx>
      <c:spPr>
        <a:ln w="25400"/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Cancer </a:t>
            </a:r>
            <a:r>
              <a:rPr lang="en-US" sz="1800" b="1" i="0" baseline="0" dirty="0">
                <a:effectLst/>
              </a:rPr>
              <a:t>RTT by Partner </a:t>
            </a:r>
            <a:r>
              <a:rPr lang="en-US" sz="1800" b="1" i="0" baseline="0" dirty="0" err="1">
                <a:effectLst/>
              </a:rPr>
              <a:t>Organisation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smtClean="0">
                <a:effectLst/>
              </a:rPr>
              <a:t>September 2018</a:t>
            </a:r>
            <a:endParaRPr lang="en-GB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028608060440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1430403022001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7145604533002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PO'!$A$2:$A$7</c:f>
              <c:strCache>
                <c:ptCount val="6"/>
                <c:pt idx="0">
                  <c:v>Great Western</c:v>
                </c:pt>
                <c:pt idx="1">
                  <c:v>North Bristol Trust</c:v>
                </c:pt>
                <c:pt idx="2">
                  <c:v>Gloucestershire Hospitals</c:v>
                </c:pt>
                <c:pt idx="3">
                  <c:v>Royal United Hospitals Bath</c:v>
                </c:pt>
                <c:pt idx="4">
                  <c:v>Weston Area Health</c:v>
                </c:pt>
                <c:pt idx="5">
                  <c:v>University Hospitals Bristol</c:v>
                </c:pt>
              </c:strCache>
            </c:strRef>
          </c:cat>
          <c:val>
            <c:numRef>
              <c:f>'RTT PO'!$B$2:$B$7</c:f>
              <c:numCache>
                <c:formatCode>0.00%</c:formatCode>
                <c:ptCount val="6"/>
                <c:pt idx="0">
                  <c:v>0.76919999999999999</c:v>
                </c:pt>
                <c:pt idx="1">
                  <c:v>0.70370370370370405</c:v>
                </c:pt>
                <c:pt idx="2">
                  <c:v>0.66669999999999996</c:v>
                </c:pt>
                <c:pt idx="3">
                  <c:v>0.64100000000000001</c:v>
                </c:pt>
                <c:pt idx="4">
                  <c:v>0.5</c:v>
                </c:pt>
                <c:pt idx="5">
                  <c:v>0.50819999999999999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3372672"/>
        <c:axId val="63571072"/>
      </c:barChart>
      <c:catAx>
        <c:axId val="6337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571072"/>
        <c:crosses val="autoZero"/>
        <c:auto val="1"/>
        <c:lblAlgn val="ctr"/>
        <c:lblOffset val="100"/>
        <c:noMultiLvlLbl val="0"/>
      </c:catAx>
      <c:valAx>
        <c:axId val="6357107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63372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effectLst/>
              </a:rPr>
              <a:t>Recruitment to Head and neck cancer studies as % of Cancer Incidence by LCRN 2018-19 (April - September)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Head and neck cancer studies as a % of Cancer Incidence</c:v>
                </c:pt>
              </c:strCache>
            </c:strRef>
          </c:tx>
          <c:invertIfNegative val="0"/>
          <c:cat>
            <c:strRef>
              <c:f>'% Cancer incidence'!$A$3:$A$18</c:f>
              <c:strCache>
                <c:ptCount val="15"/>
                <c:pt idx="0">
                  <c:v>West of England</c:v>
                </c:pt>
                <c:pt idx="1">
                  <c:v>North West London</c:v>
                </c:pt>
                <c:pt idx="2">
                  <c:v>Eastern</c:v>
                </c:pt>
                <c:pt idx="3">
                  <c:v>Wessex</c:v>
                </c:pt>
                <c:pt idx="4">
                  <c:v>North West Coast</c:v>
                </c:pt>
                <c:pt idx="5">
                  <c:v>Thames Valley and South Midlands</c:v>
                </c:pt>
                <c:pt idx="6">
                  <c:v>Greater Manchester</c:v>
                </c:pt>
                <c:pt idx="7">
                  <c:v>South London</c:v>
                </c:pt>
                <c:pt idx="8">
                  <c:v>Yorkshire and Humber</c:v>
                </c:pt>
                <c:pt idx="9">
                  <c:v>North East and North Cumbria</c:v>
                </c:pt>
                <c:pt idx="10">
                  <c:v>North Thames</c:v>
                </c:pt>
                <c:pt idx="11">
                  <c:v>West Midlands</c:v>
                </c:pt>
                <c:pt idx="12">
                  <c:v>South West Peninsula</c:v>
                </c:pt>
                <c:pt idx="13">
                  <c:v>Kent, Surrey and Sussex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incidence'!$B$3:$B$18</c:f>
              <c:numCache>
                <c:formatCode>0.00%</c:formatCode>
                <c:ptCount val="16"/>
                <c:pt idx="0">
                  <c:v>6.3734361476119284E-3</c:v>
                </c:pt>
                <c:pt idx="1">
                  <c:v>4.7093815838393852E-3</c:v>
                </c:pt>
                <c:pt idx="2">
                  <c:v>4.3388799427446769E-3</c:v>
                </c:pt>
                <c:pt idx="3">
                  <c:v>3.7499999999999999E-3</c:v>
                </c:pt>
                <c:pt idx="4">
                  <c:v>3.0761117946915099E-3</c:v>
                </c:pt>
                <c:pt idx="5">
                  <c:v>2.7114493133910608E-3</c:v>
                </c:pt>
                <c:pt idx="6">
                  <c:v>1.9686289451959103E-3</c:v>
                </c:pt>
                <c:pt idx="7">
                  <c:v>1.9010016816553338E-3</c:v>
                </c:pt>
                <c:pt idx="8">
                  <c:v>1.7017377360342965E-3</c:v>
                </c:pt>
                <c:pt idx="9">
                  <c:v>1.6369383608037932E-3</c:v>
                </c:pt>
                <c:pt idx="10">
                  <c:v>1.5938260213069373E-3</c:v>
                </c:pt>
                <c:pt idx="11">
                  <c:v>1.5676990017916561E-3</c:v>
                </c:pt>
                <c:pt idx="12">
                  <c:v>6.5936964262165373E-4</c:v>
                </c:pt>
                <c:pt idx="13">
                  <c:v>5.9156283506488704E-4</c:v>
                </c:pt>
                <c:pt idx="14">
                  <c:v>2.7941880887753475E-4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4682624"/>
        <c:axId val="64553344"/>
      </c:barChart>
      <c:lineChart>
        <c:grouping val="standard"/>
        <c:varyColors val="0"/>
        <c:ser>
          <c:idx val="1"/>
          <c:order val="1"/>
          <c:tx>
            <c:strRef>
              <c:f>'% Cancer incidence'!$C$2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cat>
            <c:strRef>
              <c:f>'% Cancer incidence'!$A$3:$A$18</c:f>
              <c:strCache>
                <c:ptCount val="15"/>
                <c:pt idx="0">
                  <c:v>West of England</c:v>
                </c:pt>
                <c:pt idx="1">
                  <c:v>North West London</c:v>
                </c:pt>
                <c:pt idx="2">
                  <c:v>Eastern</c:v>
                </c:pt>
                <c:pt idx="3">
                  <c:v>Wessex</c:v>
                </c:pt>
                <c:pt idx="4">
                  <c:v>North West Coast</c:v>
                </c:pt>
                <c:pt idx="5">
                  <c:v>Thames Valley and South Midlands</c:v>
                </c:pt>
                <c:pt idx="6">
                  <c:v>Greater Manchester</c:v>
                </c:pt>
                <c:pt idx="7">
                  <c:v>South London</c:v>
                </c:pt>
                <c:pt idx="8">
                  <c:v>Yorkshire and Humber</c:v>
                </c:pt>
                <c:pt idx="9">
                  <c:v>North East and North Cumbria</c:v>
                </c:pt>
                <c:pt idx="10">
                  <c:v>North Thames</c:v>
                </c:pt>
                <c:pt idx="11">
                  <c:v>West Midlands</c:v>
                </c:pt>
                <c:pt idx="12">
                  <c:v>South West Peninsula</c:v>
                </c:pt>
                <c:pt idx="13">
                  <c:v>Kent, Surrey and Sussex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incidence'!$C$3:$C$18</c:f>
              <c:numCache>
                <c:formatCode>0.00%</c:formatCode>
                <c:ptCount val="16"/>
                <c:pt idx="0">
                  <c:v>2.4572961210420378E-3</c:v>
                </c:pt>
                <c:pt idx="1">
                  <c:v>2.4572961210420378E-3</c:v>
                </c:pt>
                <c:pt idx="2">
                  <c:v>2.4572961210420378E-3</c:v>
                </c:pt>
                <c:pt idx="3">
                  <c:v>2.4572961210420378E-3</c:v>
                </c:pt>
                <c:pt idx="4">
                  <c:v>2.4572961210420378E-3</c:v>
                </c:pt>
                <c:pt idx="5">
                  <c:v>2.4572961210420378E-3</c:v>
                </c:pt>
                <c:pt idx="6">
                  <c:v>2.4572961210420378E-3</c:v>
                </c:pt>
                <c:pt idx="7">
                  <c:v>2.4572961210420378E-3</c:v>
                </c:pt>
                <c:pt idx="8">
                  <c:v>2.4572961210420378E-3</c:v>
                </c:pt>
                <c:pt idx="9">
                  <c:v>2.4572961210420378E-3</c:v>
                </c:pt>
                <c:pt idx="10">
                  <c:v>2.4572961210420378E-3</c:v>
                </c:pt>
                <c:pt idx="11">
                  <c:v>2.4572961210420378E-3</c:v>
                </c:pt>
                <c:pt idx="12">
                  <c:v>2.4572961210420378E-3</c:v>
                </c:pt>
                <c:pt idx="13">
                  <c:v>2.4572961210420378E-3</c:v>
                </c:pt>
                <c:pt idx="14">
                  <c:v>2.4572961210420378E-3</c:v>
                </c:pt>
                <c:pt idx="15">
                  <c:v>2.4572961210420378E-3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82624"/>
        <c:axId val="64553344"/>
      </c:lineChart>
      <c:catAx>
        <c:axId val="64682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64553344"/>
        <c:crosses val="autoZero"/>
        <c:auto val="1"/>
        <c:lblAlgn val="ctr"/>
        <c:lblOffset val="100"/>
        <c:noMultiLvlLbl val="0"/>
      </c:catAx>
      <c:valAx>
        <c:axId val="6455334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64682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effectLst/>
              </a:rPr>
              <a:t>Recruitment to Head and neck cancer studies as % of Cancer Incidence by LCRN 2018-19 (April - September)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Head and neck cancer studies as a % of Cancer Incidence</c:v>
                </c:pt>
              </c:strCache>
            </c:strRef>
          </c:tx>
          <c:invertIfNegative val="0"/>
          <c:cat>
            <c:strRef>
              <c:f>'% Cancer incidence'!$A$3:$A$18</c:f>
              <c:strCache>
                <c:ptCount val="15"/>
                <c:pt idx="0">
                  <c:v>West of England</c:v>
                </c:pt>
                <c:pt idx="1">
                  <c:v>North West London</c:v>
                </c:pt>
                <c:pt idx="2">
                  <c:v>Eastern</c:v>
                </c:pt>
                <c:pt idx="3">
                  <c:v>Wessex</c:v>
                </c:pt>
                <c:pt idx="4">
                  <c:v>North West Coast</c:v>
                </c:pt>
                <c:pt idx="5">
                  <c:v>Thames Valley and South Midlands</c:v>
                </c:pt>
                <c:pt idx="6">
                  <c:v>Greater Manchester</c:v>
                </c:pt>
                <c:pt idx="7">
                  <c:v>South London</c:v>
                </c:pt>
                <c:pt idx="8">
                  <c:v>Yorkshire and Humber</c:v>
                </c:pt>
                <c:pt idx="9">
                  <c:v>North East and North Cumbria</c:v>
                </c:pt>
                <c:pt idx="10">
                  <c:v>North Thames</c:v>
                </c:pt>
                <c:pt idx="11">
                  <c:v>West Midlands</c:v>
                </c:pt>
                <c:pt idx="12">
                  <c:v>South West Peninsula</c:v>
                </c:pt>
                <c:pt idx="13">
                  <c:v>Kent, Surrey and Sussex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incidence'!$B$3:$B$18</c:f>
              <c:numCache>
                <c:formatCode>0.00%</c:formatCode>
                <c:ptCount val="16"/>
                <c:pt idx="0">
                  <c:v>6.3734361476119284E-3</c:v>
                </c:pt>
                <c:pt idx="1">
                  <c:v>4.7093815838393852E-3</c:v>
                </c:pt>
                <c:pt idx="2">
                  <c:v>4.3388799427446769E-3</c:v>
                </c:pt>
                <c:pt idx="3">
                  <c:v>3.7499999999999999E-3</c:v>
                </c:pt>
                <c:pt idx="4">
                  <c:v>3.0761117946915099E-3</c:v>
                </c:pt>
                <c:pt idx="5">
                  <c:v>2.7114493133910608E-3</c:v>
                </c:pt>
                <c:pt idx="6">
                  <c:v>1.9686289451959103E-3</c:v>
                </c:pt>
                <c:pt idx="7">
                  <c:v>1.9010016816553338E-3</c:v>
                </c:pt>
                <c:pt idx="8">
                  <c:v>1.7017377360342965E-3</c:v>
                </c:pt>
                <c:pt idx="9">
                  <c:v>1.6369383608037932E-3</c:v>
                </c:pt>
                <c:pt idx="10">
                  <c:v>1.5938260213069373E-3</c:v>
                </c:pt>
                <c:pt idx="11">
                  <c:v>1.5676990017916561E-3</c:v>
                </c:pt>
                <c:pt idx="12">
                  <c:v>6.5936964262165373E-4</c:v>
                </c:pt>
                <c:pt idx="13">
                  <c:v>5.9156283506488704E-4</c:v>
                </c:pt>
                <c:pt idx="14">
                  <c:v>2.7941880887753475E-4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3022464"/>
        <c:axId val="113024000"/>
      </c:barChart>
      <c:lineChart>
        <c:grouping val="standard"/>
        <c:varyColors val="0"/>
        <c:ser>
          <c:idx val="1"/>
          <c:order val="1"/>
          <c:tx>
            <c:strRef>
              <c:f>'% Cancer incidence'!$C$2</c:f>
              <c:strCache>
                <c:ptCount val="1"/>
                <c:pt idx="0">
                  <c:v>Average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'% Cancer incidence'!$A$3:$A$18</c:f>
              <c:strCache>
                <c:ptCount val="15"/>
                <c:pt idx="0">
                  <c:v>West of England</c:v>
                </c:pt>
                <c:pt idx="1">
                  <c:v>North West London</c:v>
                </c:pt>
                <c:pt idx="2">
                  <c:v>Eastern</c:v>
                </c:pt>
                <c:pt idx="3">
                  <c:v>Wessex</c:v>
                </c:pt>
                <c:pt idx="4">
                  <c:v>North West Coast</c:v>
                </c:pt>
                <c:pt idx="5">
                  <c:v>Thames Valley and South Midlands</c:v>
                </c:pt>
                <c:pt idx="6">
                  <c:v>Greater Manchester</c:v>
                </c:pt>
                <c:pt idx="7">
                  <c:v>South London</c:v>
                </c:pt>
                <c:pt idx="8">
                  <c:v>Yorkshire and Humber</c:v>
                </c:pt>
                <c:pt idx="9">
                  <c:v>North East and North Cumbria</c:v>
                </c:pt>
                <c:pt idx="10">
                  <c:v>North Thames</c:v>
                </c:pt>
                <c:pt idx="11">
                  <c:v>West Midlands</c:v>
                </c:pt>
                <c:pt idx="12">
                  <c:v>South West Peninsula</c:v>
                </c:pt>
                <c:pt idx="13">
                  <c:v>Kent, Surrey and Sussex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incidence'!$C$3:$C$18</c:f>
              <c:numCache>
                <c:formatCode>0.00%</c:formatCode>
                <c:ptCount val="16"/>
                <c:pt idx="0">
                  <c:v>2.4572961210420378E-3</c:v>
                </c:pt>
                <c:pt idx="1">
                  <c:v>2.4572961210420378E-3</c:v>
                </c:pt>
                <c:pt idx="2">
                  <c:v>2.4572961210420378E-3</c:v>
                </c:pt>
                <c:pt idx="3">
                  <c:v>2.4572961210420378E-3</c:v>
                </c:pt>
                <c:pt idx="4">
                  <c:v>2.4572961210420378E-3</c:v>
                </c:pt>
                <c:pt idx="5">
                  <c:v>2.4572961210420378E-3</c:v>
                </c:pt>
                <c:pt idx="6">
                  <c:v>2.4572961210420378E-3</c:v>
                </c:pt>
                <c:pt idx="7">
                  <c:v>2.4572961210420378E-3</c:v>
                </c:pt>
                <c:pt idx="8">
                  <c:v>2.4572961210420378E-3</c:v>
                </c:pt>
                <c:pt idx="9">
                  <c:v>2.4572961210420378E-3</c:v>
                </c:pt>
                <c:pt idx="10">
                  <c:v>2.4572961210420378E-3</c:v>
                </c:pt>
                <c:pt idx="11">
                  <c:v>2.4572961210420378E-3</c:v>
                </c:pt>
                <c:pt idx="12">
                  <c:v>2.4572961210420378E-3</c:v>
                </c:pt>
                <c:pt idx="13">
                  <c:v>2.4572961210420378E-3</c:v>
                </c:pt>
                <c:pt idx="14">
                  <c:v>2.4572961210420378E-3</c:v>
                </c:pt>
                <c:pt idx="15">
                  <c:v>2.4572961210420378E-3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22464"/>
        <c:axId val="113024000"/>
      </c:lineChart>
      <c:catAx>
        <c:axId val="113022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024000"/>
        <c:crosses val="autoZero"/>
        <c:auto val="1"/>
        <c:lblAlgn val="ctr"/>
        <c:lblOffset val="100"/>
        <c:noMultiLvlLbl val="0"/>
      </c:catAx>
      <c:valAx>
        <c:axId val="11302400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13022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ve.thomas@bristol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Head and neck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Tuesday 18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September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Research </a:t>
            </a: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 smtClean="0"/>
          </a:p>
          <a:p>
            <a:r>
              <a:rPr lang="en-GB" dirty="0" smtClean="0"/>
              <a:t>Head and neck cancer research lead – </a:t>
            </a:r>
            <a:r>
              <a:rPr lang="en-GB" dirty="0" smtClean="0">
                <a:hlinkClick r:id="rId4"/>
              </a:rPr>
              <a:t>steve.thomas@bristol.ac.uk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2018-19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c</a:t>
            </a:r>
            <a:r>
              <a:rPr lang="en-GB" sz="2600" dirty="0" smtClean="0"/>
              <a:t>); </a:t>
            </a:r>
            <a:r>
              <a:rPr lang="en-GB" sz="2600" dirty="0"/>
              <a:t>Colorectal: 3 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e</a:t>
            </a:r>
            <a:r>
              <a:rPr lang="en-GB" sz="2600" dirty="0"/>
              <a:t>) </a:t>
            </a:r>
            <a:r>
              <a:rPr lang="en-GB" sz="2600" dirty="0" err="1"/>
              <a:t>Gynae</a:t>
            </a:r>
            <a:r>
              <a:rPr lang="en-GB" sz="2600" dirty="0"/>
              <a:t>: </a:t>
            </a:r>
            <a:r>
              <a:rPr lang="en-GB" sz="2600" dirty="0" smtClean="0"/>
              <a:t>3</a:t>
            </a:r>
            <a:r>
              <a:rPr lang="en-GB" sz="2600" dirty="0" smtClean="0">
                <a:solidFill>
                  <a:srgbClr val="FF0000"/>
                </a:solidFill>
              </a:rPr>
              <a:t>; </a:t>
            </a:r>
            <a:r>
              <a:rPr lang="en-GB" sz="2600" dirty="0">
                <a:solidFill>
                  <a:srgbClr val="FF0000"/>
                </a:solidFill>
              </a:rPr>
              <a:t>f) Head &amp; Neck: </a:t>
            </a:r>
            <a:r>
              <a:rPr lang="en-GB" sz="2600" dirty="0" smtClean="0">
                <a:solidFill>
                  <a:srgbClr val="FF0000"/>
                </a:solidFill>
              </a:rPr>
              <a:t>1.5;</a:t>
            </a:r>
            <a:r>
              <a:rPr lang="en-GB" sz="2600" dirty="0" smtClean="0"/>
              <a:t> </a:t>
            </a:r>
            <a:r>
              <a:rPr lang="en-GB" sz="2600" dirty="0"/>
              <a:t>g) Haematology: </a:t>
            </a:r>
            <a:r>
              <a:rPr lang="en-GB" sz="2600" dirty="0" smtClean="0"/>
              <a:t>7; </a:t>
            </a:r>
            <a:r>
              <a:rPr lang="en-GB" sz="2600" dirty="0"/>
              <a:t>h) Lung: </a:t>
            </a:r>
            <a:r>
              <a:rPr lang="en-GB" sz="2600" dirty="0" smtClean="0"/>
              <a:t>4; </a:t>
            </a:r>
            <a:r>
              <a:rPr lang="en-GB" sz="2600" dirty="0" err="1"/>
              <a:t>i</a:t>
            </a:r>
            <a:r>
              <a:rPr lang="en-GB" sz="2600" dirty="0"/>
              <a:t>) Sarcoma: </a:t>
            </a:r>
            <a:r>
              <a:rPr lang="en-GB" sz="2600" dirty="0" smtClean="0"/>
              <a:t>0.1; </a:t>
            </a:r>
            <a:r>
              <a:rPr lang="en-GB" sz="2600" dirty="0"/>
              <a:t>j) Skin: </a:t>
            </a:r>
            <a:r>
              <a:rPr lang="en-GB" sz="2600" dirty="0" smtClean="0"/>
              <a:t>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/>
              <a:t>l) Upper GI: </a:t>
            </a:r>
            <a:r>
              <a:rPr lang="en-GB" sz="2600" dirty="0" smtClean="0"/>
              <a:t>3; </a:t>
            </a:r>
            <a:r>
              <a:rPr lang="en-GB" sz="2600" dirty="0"/>
              <a:t>m) Urology: </a:t>
            </a:r>
            <a:r>
              <a:rPr lang="en-GB" sz="2600" dirty="0" smtClean="0"/>
              <a:t>12.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0" y="130791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2018/19 Cancer specialty target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14398"/>
              </p:ext>
            </p:extLst>
          </p:nvPr>
        </p:nvGraphicFramePr>
        <p:xfrm>
          <a:off x="425300" y="643094"/>
          <a:ext cx="11371465" cy="568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6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5400000">
            <a:off x="8484162" y="4672487"/>
            <a:ext cx="1758454" cy="63304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622162"/>
              </p:ext>
            </p:extLst>
          </p:nvPr>
        </p:nvGraphicFramePr>
        <p:xfrm>
          <a:off x="221063" y="321547"/>
          <a:ext cx="11627757" cy="610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153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421504"/>
              </p:ext>
            </p:extLst>
          </p:nvPr>
        </p:nvGraphicFramePr>
        <p:xfrm>
          <a:off x="423496" y="387751"/>
          <a:ext cx="11292882" cy="581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 rot="5400000">
            <a:off x="-1052560" y="3238090"/>
            <a:ext cx="4436336" cy="743578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587722"/>
              </p:ext>
            </p:extLst>
          </p:nvPr>
        </p:nvGraphicFramePr>
        <p:xfrm>
          <a:off x="331247" y="374264"/>
          <a:ext cx="11606196" cy="601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5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 rot="5400000">
            <a:off x="-589264" y="3222053"/>
            <a:ext cx="4180113" cy="650031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708314"/>
              </p:ext>
            </p:extLst>
          </p:nvPr>
        </p:nvGraphicFramePr>
        <p:xfrm>
          <a:off x="662843" y="484797"/>
          <a:ext cx="10912858" cy="560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66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9119</TotalTime>
  <Words>414</Words>
  <Application>Microsoft Office PowerPoint</Application>
  <PresentationFormat>Custom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1_Default Design</vt:lpstr>
      <vt:lpstr>  </vt:lpstr>
      <vt:lpstr>NIHR CRN High Level Objectives 2018-19</vt:lpstr>
      <vt:lpstr>Cancer specialty objective for 2018-19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Bartlett, Jessica</cp:lastModifiedBy>
  <cp:revision>366</cp:revision>
  <dcterms:created xsi:type="dcterms:W3CDTF">2016-06-28T19:02:41Z</dcterms:created>
  <dcterms:modified xsi:type="dcterms:W3CDTF">2018-09-17T12:01:55Z</dcterms:modified>
</cp:coreProperties>
</file>