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3"/>
  </p:notesMasterIdLst>
  <p:handoutMasterIdLst>
    <p:handoutMasterId r:id="rId24"/>
  </p:handoutMasterIdLst>
  <p:sldIdLst>
    <p:sldId id="256" r:id="rId2"/>
    <p:sldId id="454" r:id="rId3"/>
    <p:sldId id="391" r:id="rId4"/>
    <p:sldId id="393" r:id="rId5"/>
    <p:sldId id="394" r:id="rId6"/>
    <p:sldId id="448" r:id="rId7"/>
    <p:sldId id="395" r:id="rId8"/>
    <p:sldId id="455" r:id="rId9"/>
    <p:sldId id="403" r:id="rId10"/>
    <p:sldId id="413" r:id="rId11"/>
    <p:sldId id="478" r:id="rId12"/>
    <p:sldId id="476" r:id="rId13"/>
    <p:sldId id="479" r:id="rId14"/>
    <p:sldId id="418" r:id="rId15"/>
    <p:sldId id="469" r:id="rId16"/>
    <p:sldId id="471" r:id="rId17"/>
    <p:sldId id="458" r:id="rId18"/>
    <p:sldId id="430" r:id="rId19"/>
    <p:sldId id="467" r:id="rId20"/>
    <p:sldId id="396" r:id="rId21"/>
    <p:sldId id="468"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56" autoAdjust="0"/>
  </p:normalViewPr>
  <p:slideViewPr>
    <p:cSldViewPr>
      <p:cViewPr>
        <p:scale>
          <a:sx n="95" d="100"/>
          <a:sy n="95" d="100"/>
        </p:scale>
        <p:origin x="-20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A52F01E-85D5-41AD-B540-70C71000BAB0}">
      <dgm:prSet phldrT="[Text]"/>
      <dgm:spPr/>
      <dgm:t>
        <a:bodyPr/>
        <a:lstStyle/>
        <a:p>
          <a:r>
            <a:rPr lang="en-GB" dirty="0" smtClean="0"/>
            <a:t>Genomic Medicine Centres</a:t>
          </a:r>
          <a:endParaRPr lang="en-GB" dirty="0"/>
        </a:p>
      </dgm:t>
    </dgm:pt>
    <dgm:pt modelId="{A8526664-87D8-4506-B805-5871B2978E2C}" type="parTrans" cxnId="{882F5BEE-8625-4E73-830D-8452B3D4E971}">
      <dgm:prSet/>
      <dgm:spPr/>
      <dgm:t>
        <a:bodyPr/>
        <a:lstStyle/>
        <a:p>
          <a:endParaRPr lang="en-GB"/>
        </a:p>
      </dgm:t>
    </dgm:pt>
    <dgm:pt modelId="{750A01C2-9E10-43FB-A76A-82EF5A970A66}" type="sibTrans" cxnId="{882F5BEE-8625-4E73-830D-8452B3D4E971}">
      <dgm:prSet/>
      <dgm:spPr/>
      <dgm:t>
        <a:bodyPr/>
        <a:lstStyle/>
        <a:p>
          <a:endParaRPr lang="en-GB"/>
        </a:p>
      </dgm:t>
    </dgm:pt>
    <dgm:pt modelId="{AF8D8D28-D99F-40B8-AF44-E12FFE12676D}">
      <dgm:prSet phldrT="[Text]"/>
      <dgm:spPr/>
      <dgm:t>
        <a:bodyPr/>
        <a:lstStyle/>
        <a:p>
          <a:r>
            <a:rPr lang="en-GB" smtClean="0"/>
            <a:t>Cancer </a:t>
          </a:r>
          <a:r>
            <a:rPr lang="en-GB" dirty="0" smtClean="0"/>
            <a:t>Services</a:t>
          </a:r>
          <a:endParaRPr lang="en-GB" dirty="0"/>
        </a:p>
      </dgm:t>
    </dgm:pt>
    <dgm:pt modelId="{434C1FF0-95EF-466B-B0BC-1C97B0FE7674}" type="parTrans" cxnId="{2F70F56D-467D-46CE-B643-1117FBBE94C0}">
      <dgm:prSet/>
      <dgm:spPr/>
      <dgm:t>
        <a:bodyPr/>
        <a:lstStyle/>
        <a:p>
          <a:endParaRPr lang="en-GB"/>
        </a:p>
      </dgm:t>
    </dgm:pt>
    <dgm:pt modelId="{F22CAF12-097F-4DBF-95EA-BFA7FB83FB65}" type="sibTrans" cxnId="{2F70F56D-467D-46CE-B643-1117FBBE94C0}">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30BCFD95-32F6-470C-AF30-24E875314489}" type="pres">
      <dgm:prSet presAssocID="{245715C5-22BA-4844-84DC-644D0E564D22}" presName="circ2" presStyleLbl="vennNode1" presStyleIdx="1" presStyleCnt="4"/>
      <dgm:spPr/>
      <dgm:t>
        <a:bodyPr/>
        <a:lstStyle/>
        <a:p>
          <a:endParaRPr lang="en-GB"/>
        </a:p>
      </dgm:t>
    </dgm:pt>
    <dgm:pt modelId="{20474D7A-B1A9-4E08-B4B8-4CE74C16AB37}" type="pres">
      <dgm:prSet presAssocID="{245715C5-22BA-4844-84DC-644D0E564D22}" presName="circ2Tx" presStyleLbl="revTx" presStyleIdx="0" presStyleCnt="0">
        <dgm:presLayoutVars>
          <dgm:chMax val="0"/>
          <dgm:chPref val="0"/>
          <dgm:bulletEnabled val="1"/>
        </dgm:presLayoutVars>
      </dgm:prSet>
      <dgm:spPr/>
      <dgm:t>
        <a:bodyPr/>
        <a:lstStyle/>
        <a:p>
          <a:endParaRPr lang="en-GB"/>
        </a:p>
      </dgm:t>
    </dgm:pt>
    <dgm:pt modelId="{A3852B21-B85D-4652-B9DC-5041FAB2E370}" type="pres">
      <dgm:prSet presAssocID="{3A52F01E-85D5-41AD-B540-70C71000BAB0}" presName="circ3" presStyleLbl="vennNode1" presStyleIdx="2" presStyleCnt="4"/>
      <dgm:spPr/>
      <dgm:t>
        <a:bodyPr/>
        <a:lstStyle/>
        <a:p>
          <a:endParaRPr lang="en-GB"/>
        </a:p>
      </dgm:t>
    </dgm:pt>
    <dgm:pt modelId="{3B53563B-093F-45E4-9F0A-A3668F485D69}" type="pres">
      <dgm:prSet presAssocID="{3A52F01E-85D5-41AD-B540-70C71000BAB0}" presName="circ3Tx" presStyleLbl="revTx" presStyleIdx="0" presStyleCnt="0">
        <dgm:presLayoutVars>
          <dgm:chMax val="0"/>
          <dgm:chPref val="0"/>
          <dgm:bulletEnabled val="1"/>
        </dgm:presLayoutVars>
      </dgm:prSet>
      <dgm:spPr/>
      <dgm:t>
        <a:bodyPr/>
        <a:lstStyle/>
        <a:p>
          <a:endParaRPr lang="en-GB"/>
        </a:p>
      </dgm:t>
    </dgm:pt>
    <dgm:pt modelId="{B4226E65-2F46-4632-83FE-8D9C55C187A3}" type="pres">
      <dgm:prSet presAssocID="{AF8D8D28-D99F-40B8-AF44-E12FFE12676D}" presName="circ4" presStyleLbl="vennNode1" presStyleIdx="3" presStyleCnt="4"/>
      <dgm:spPr/>
      <dgm:t>
        <a:bodyPr/>
        <a:lstStyle/>
        <a:p>
          <a:endParaRPr lang="en-GB"/>
        </a:p>
      </dgm:t>
    </dgm:pt>
    <dgm:pt modelId="{AE13BC88-D0A7-4A47-87D9-37C9B449B782}" type="pres">
      <dgm:prSet presAssocID="{AF8D8D28-D99F-40B8-AF44-E12FFE12676D}" presName="circ4Tx" presStyleLbl="revTx" presStyleIdx="0" presStyleCnt="0">
        <dgm:presLayoutVars>
          <dgm:chMax val="0"/>
          <dgm:chPref val="0"/>
          <dgm:bulletEnabled val="1"/>
        </dgm:presLayoutVars>
      </dgm:prSet>
      <dgm:spPr/>
      <dgm:t>
        <a:bodyPr/>
        <a:lstStyle/>
        <a:p>
          <a:endParaRPr lang="en-GB"/>
        </a:p>
      </dgm:t>
    </dgm:pt>
  </dgm:ptLst>
  <dgm:cxnLst>
    <dgm:cxn modelId="{72D950A7-BE06-4BCD-A1F1-9579A6BD1836}" type="presOf" srcId="{CDFCB317-2EF2-4557-9B2C-033DC9B1DACB}" destId="{ED1FF812-98ED-489C-94EE-424FBD3E13B6}" srcOrd="1" destOrd="0" presId="urn:microsoft.com/office/officeart/2005/8/layout/venn1"/>
    <dgm:cxn modelId="{A7ABE703-C27B-453E-B74E-EA13826DC5F6}" type="presOf" srcId="{AF8D8D28-D99F-40B8-AF44-E12FFE12676D}" destId="{B4226E65-2F46-4632-83FE-8D9C55C187A3}" srcOrd="1" destOrd="0" presId="urn:microsoft.com/office/officeart/2005/8/layout/venn1"/>
    <dgm:cxn modelId="{6FC35723-4A51-4B68-872F-07EDE6E8910F}" type="presOf" srcId="{3A52F01E-85D5-41AD-B540-70C71000BAB0}" destId="{3B53563B-093F-45E4-9F0A-A3668F485D69}" srcOrd="0" destOrd="0" presId="urn:microsoft.com/office/officeart/2005/8/layout/venn1"/>
    <dgm:cxn modelId="{882F5BEE-8625-4E73-830D-8452B3D4E971}" srcId="{CA500053-B920-4C41-B846-D772CA7FD25F}" destId="{3A52F01E-85D5-41AD-B540-70C71000BAB0}" srcOrd="2" destOrd="0" parTransId="{A8526664-87D8-4506-B805-5871B2978E2C}" sibTransId="{750A01C2-9E10-43FB-A76A-82EF5A970A66}"/>
    <dgm:cxn modelId="{C53E7247-95F4-4240-964B-9D95DDC09414}" type="presOf" srcId="{AF8D8D28-D99F-40B8-AF44-E12FFE12676D}" destId="{AE13BC88-D0A7-4A47-87D9-37C9B449B782}" srcOrd="0" destOrd="0" presId="urn:microsoft.com/office/officeart/2005/8/layout/venn1"/>
    <dgm:cxn modelId="{A84DE993-D76F-430B-91FE-B168F93880B8}" type="presOf" srcId="{CA500053-B920-4C41-B846-D772CA7FD25F}" destId="{371E9D66-E9F6-4599-A744-9EC07C08F2BE}" srcOrd="0" destOrd="0" presId="urn:microsoft.com/office/officeart/2005/8/layout/venn1"/>
    <dgm:cxn modelId="{9353DC92-2ABC-4D97-83D6-8B546702EAAC}" type="presOf" srcId="{CDFCB317-2EF2-4557-9B2C-033DC9B1DACB}" destId="{0BB9EC56-D1C2-4004-884D-8B5829B0BAEA}" srcOrd="0" destOrd="0" presId="urn:microsoft.com/office/officeart/2005/8/layout/venn1"/>
    <dgm:cxn modelId="{7D4838F8-5949-490E-82E2-5EDD9010C42D}" type="presOf" srcId="{245715C5-22BA-4844-84DC-644D0E564D22}" destId="{20474D7A-B1A9-4E08-B4B8-4CE74C16AB37}" srcOrd="0" destOrd="0" presId="urn:microsoft.com/office/officeart/2005/8/layout/venn1"/>
    <dgm:cxn modelId="{FDBC5B13-3431-4FB8-AA61-CA8A58EEA90B}" type="presOf" srcId="{245715C5-22BA-4844-84DC-644D0E564D22}" destId="{30BCFD95-32F6-470C-AF30-24E875314489}" srcOrd="1" destOrd="0" presId="urn:microsoft.com/office/officeart/2005/8/layout/venn1"/>
    <dgm:cxn modelId="{DAC88C5C-D2F6-4DAC-9882-E066D9058E9B}" srcId="{CA500053-B920-4C41-B846-D772CA7FD25F}" destId="{245715C5-22BA-4844-84DC-644D0E564D22}" srcOrd="1"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559BC9C3-6E89-430A-A7D0-A9D6A7A501A1}" type="presOf" srcId="{3A52F01E-85D5-41AD-B540-70C71000BAB0}" destId="{A3852B21-B85D-4652-B9DC-5041FAB2E370}" srcOrd="1" destOrd="0" presId="urn:microsoft.com/office/officeart/2005/8/layout/venn1"/>
    <dgm:cxn modelId="{2F70F56D-467D-46CE-B643-1117FBBE94C0}" srcId="{CA500053-B920-4C41-B846-D772CA7FD25F}" destId="{AF8D8D28-D99F-40B8-AF44-E12FFE12676D}" srcOrd="3" destOrd="0" parTransId="{434C1FF0-95EF-466B-B0BC-1C97B0FE7674}" sibTransId="{F22CAF12-097F-4DBF-95EA-BFA7FB83FB65}"/>
    <dgm:cxn modelId="{75BA789C-B8BE-46AF-9231-544C03609F00}" type="presParOf" srcId="{371E9D66-E9F6-4599-A744-9EC07C08F2BE}" destId="{ED1FF812-98ED-489C-94EE-424FBD3E13B6}" srcOrd="0" destOrd="0" presId="urn:microsoft.com/office/officeart/2005/8/layout/venn1"/>
    <dgm:cxn modelId="{F56C2245-72E1-4EA4-B8AC-355D12C59798}" type="presParOf" srcId="{371E9D66-E9F6-4599-A744-9EC07C08F2BE}" destId="{0BB9EC56-D1C2-4004-884D-8B5829B0BAEA}" srcOrd="1" destOrd="0" presId="urn:microsoft.com/office/officeart/2005/8/layout/venn1"/>
    <dgm:cxn modelId="{48A15E6E-9403-4784-8365-04FA06C3D108}" type="presParOf" srcId="{371E9D66-E9F6-4599-A744-9EC07C08F2BE}" destId="{30BCFD95-32F6-470C-AF30-24E875314489}" srcOrd="2" destOrd="0" presId="urn:microsoft.com/office/officeart/2005/8/layout/venn1"/>
    <dgm:cxn modelId="{5FAB784C-EFC2-4BAC-8F80-2B494684F632}" type="presParOf" srcId="{371E9D66-E9F6-4599-A744-9EC07C08F2BE}" destId="{20474D7A-B1A9-4E08-B4B8-4CE74C16AB37}" srcOrd="3" destOrd="0" presId="urn:microsoft.com/office/officeart/2005/8/layout/venn1"/>
    <dgm:cxn modelId="{3CF3C1AE-06EA-4DE8-8037-16E59FE04790}" type="presParOf" srcId="{371E9D66-E9F6-4599-A744-9EC07C08F2BE}" destId="{A3852B21-B85D-4652-B9DC-5041FAB2E370}" srcOrd="4" destOrd="0" presId="urn:microsoft.com/office/officeart/2005/8/layout/venn1"/>
    <dgm:cxn modelId="{C47CA35F-79AC-46E2-9CD4-16E5CAA0398E}" type="presParOf" srcId="{371E9D66-E9F6-4599-A744-9EC07C08F2BE}" destId="{3B53563B-093F-45E4-9F0A-A3668F485D69}" srcOrd="5" destOrd="0" presId="urn:microsoft.com/office/officeart/2005/8/layout/venn1"/>
    <dgm:cxn modelId="{C55144ED-1693-46DA-8681-39AAAC1C0DAB}" type="presParOf" srcId="{371E9D66-E9F6-4599-A744-9EC07C08F2BE}" destId="{B4226E65-2F46-4632-83FE-8D9C55C187A3}" srcOrd="6" destOrd="0" presId="urn:microsoft.com/office/officeart/2005/8/layout/venn1"/>
    <dgm:cxn modelId="{957CD647-7C7B-43CD-A9B3-4752314350CF}" type="presParOf" srcId="{371E9D66-E9F6-4599-A744-9EC07C08F2BE}" destId="{AE13BC88-D0A7-4A47-87D9-37C9B449B7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E4142C-D408-418A-B5BC-88DBD89E0D50}" type="datetimeFigureOut">
              <a:rPr lang="en-GB" smtClean="0"/>
              <a:t>14/06/2018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6F65673-6020-43F6-ACFC-00660444F134}" type="slidenum">
              <a:rPr lang="en-GB" smtClean="0"/>
              <a:t>‹#›</a:t>
            </a:fld>
            <a:endParaRPr lang="en-GB"/>
          </a:p>
        </p:txBody>
      </p:sp>
    </p:spTree>
    <p:extLst>
      <p:ext uri="{BB962C8B-B14F-4D97-AF65-F5344CB8AC3E}">
        <p14:creationId xmlns:p14="http://schemas.microsoft.com/office/powerpoint/2010/main" val="215308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BD1C4-D218-49B2-A774-E732A14BB6C1}" type="datetimeFigureOut">
              <a:rPr lang="en-GB" smtClean="0"/>
              <a:t>14/06/2018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96BBD2-E987-4094-89A8-6D3606617F19}" type="slidenum">
              <a:rPr lang="en-GB" smtClean="0"/>
              <a:t>‹#›</a:t>
            </a:fld>
            <a:endParaRPr lang="en-GB"/>
          </a:p>
        </p:txBody>
      </p:sp>
    </p:spTree>
    <p:extLst>
      <p:ext uri="{BB962C8B-B14F-4D97-AF65-F5344CB8AC3E}">
        <p14:creationId xmlns:p14="http://schemas.microsoft.com/office/powerpoint/2010/main" val="17583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a:t>
            </a:fld>
            <a:endParaRPr lang="en-GB" dirty="0"/>
          </a:p>
        </p:txBody>
      </p:sp>
    </p:spTree>
    <p:extLst>
      <p:ext uri="{BB962C8B-B14F-4D97-AF65-F5344CB8AC3E}">
        <p14:creationId xmlns:p14="http://schemas.microsoft.com/office/powerpoint/2010/main" val="4449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96BBD2-E987-4094-89A8-6D3606617F19}" type="slidenum">
              <a:rPr lang="en-GB" smtClean="0"/>
              <a:t>12</a:t>
            </a:fld>
            <a:endParaRPr lang="en-GB"/>
          </a:p>
        </p:txBody>
      </p:sp>
    </p:spTree>
    <p:extLst>
      <p:ext uri="{BB962C8B-B14F-4D97-AF65-F5344CB8AC3E}">
        <p14:creationId xmlns:p14="http://schemas.microsoft.com/office/powerpoint/2010/main" val="24372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11,000 cancer samples processed and further 5,000 collected</a:t>
            </a:r>
          </a:p>
        </p:txBody>
      </p:sp>
      <p:sp>
        <p:nvSpPr>
          <p:cNvPr id="4" name="Slide Number Placeholder 3"/>
          <p:cNvSpPr>
            <a:spLocks noGrp="1"/>
          </p:cNvSpPr>
          <p:nvPr>
            <p:ph type="sldNum" sz="quarter" idx="10"/>
          </p:nvPr>
        </p:nvSpPr>
        <p:spPr/>
        <p:txBody>
          <a:bodyPr/>
          <a:lstStyle/>
          <a:p>
            <a:fld id="{D596BBD2-E987-4094-89A8-6D3606617F19}" type="slidenum">
              <a:rPr lang="en-GB" smtClean="0"/>
              <a:t>13</a:t>
            </a:fld>
            <a:endParaRPr lang="en-GB"/>
          </a:p>
        </p:txBody>
      </p:sp>
    </p:spTree>
    <p:extLst>
      <p:ext uri="{BB962C8B-B14F-4D97-AF65-F5344CB8AC3E}">
        <p14:creationId xmlns:p14="http://schemas.microsoft.com/office/powerpoint/2010/main" val="140362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on how everyone needs to be on-board in order to</a:t>
            </a:r>
            <a:r>
              <a:rPr lang="en-GB" baseline="0" dirty="0" smtClean="0"/>
              <a:t> get just one pathway going</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14</a:t>
            </a:fld>
            <a:endParaRPr lang="en-GB"/>
          </a:p>
        </p:txBody>
      </p:sp>
    </p:spTree>
    <p:extLst>
      <p:ext uri="{BB962C8B-B14F-4D97-AF65-F5344CB8AC3E}">
        <p14:creationId xmlns:p14="http://schemas.microsoft.com/office/powerpoint/2010/main" val="369686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turning</a:t>
            </a:r>
            <a:r>
              <a:rPr lang="en-GB" baseline="0" dirty="0" smtClean="0"/>
              <a:t> our attention to return of results</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15</a:t>
            </a:fld>
            <a:endParaRPr lang="en-GB"/>
          </a:p>
        </p:txBody>
      </p:sp>
    </p:spTree>
    <p:extLst>
      <p:ext uri="{BB962C8B-B14F-4D97-AF65-F5344CB8AC3E}">
        <p14:creationId xmlns:p14="http://schemas.microsoft.com/office/powerpoint/2010/main" val="146111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Emphasis</a:t>
            </a:r>
            <a:r>
              <a:rPr lang="en-GB" baseline="0" dirty="0" smtClean="0"/>
              <a:t> we tried to map this at the start but this is a pilot/development project and until we get a real result it is very hypothetical.</a:t>
            </a:r>
            <a:endParaRPr lang="en-GB" dirty="0" smtClean="0"/>
          </a:p>
          <a:p>
            <a:pPr marL="514350" indent="-514350">
              <a:buFont typeface="+mj-lt"/>
              <a:buAutoNum type="arabicPeriod"/>
            </a:pPr>
            <a:r>
              <a:rPr lang="en-GB" dirty="0" smtClean="0"/>
              <a:t>Results come back centrally to the Bristol Genetics laboratory </a:t>
            </a:r>
          </a:p>
          <a:p>
            <a:pPr marL="514350" indent="-514350">
              <a:buFont typeface="+mj-lt"/>
              <a:buAutoNum type="arabicPeriod"/>
            </a:pPr>
            <a:r>
              <a:rPr lang="en-GB" dirty="0" smtClean="0"/>
              <a:t>Focus on defined gene panel actionable in cancer </a:t>
            </a:r>
          </a:p>
          <a:p>
            <a:pPr marL="514350" indent="-514350">
              <a:buFont typeface="+mj-lt"/>
              <a:buAutoNum type="arabicPeriod"/>
            </a:pPr>
            <a:r>
              <a:rPr lang="en-GB" dirty="0" smtClean="0"/>
              <a:t>Potential variants are highlighted </a:t>
            </a:r>
          </a:p>
          <a:p>
            <a:pPr marL="514350" indent="-514350">
              <a:buFont typeface="+mj-lt"/>
              <a:buAutoNum type="arabicPeriod"/>
            </a:pPr>
            <a:r>
              <a:rPr lang="en-GB" dirty="0" smtClean="0"/>
              <a:t>Patient clinical situation will be reviewed</a:t>
            </a:r>
          </a:p>
          <a:p>
            <a:pPr marL="0" indent="0">
              <a:buFont typeface="+mj-lt"/>
              <a:buNone/>
            </a:pPr>
            <a:endParaRPr lang="en-GB" dirty="0" smtClean="0"/>
          </a:p>
          <a:p>
            <a:pPr marL="0" indent="0">
              <a:buFont typeface="+mj-lt"/>
              <a:buNone/>
            </a:pPr>
            <a:r>
              <a:rPr lang="en-GB" dirty="0" smtClean="0"/>
              <a:t>Anyone</a:t>
            </a:r>
            <a:r>
              <a:rPr lang="en-GB" baseline="0" dirty="0" smtClean="0"/>
              <a:t> who wants to be involved can be.</a:t>
            </a:r>
            <a:endParaRPr lang="en-GB" dirty="0" smtClean="0"/>
          </a:p>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16</a:t>
            </a:fld>
            <a:endParaRPr lang="en-GB"/>
          </a:p>
        </p:txBody>
      </p:sp>
    </p:spTree>
    <p:extLst>
      <p:ext uri="{BB962C8B-B14F-4D97-AF65-F5344CB8AC3E}">
        <p14:creationId xmlns:p14="http://schemas.microsoft.com/office/powerpoint/2010/main" val="38756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smtClean="0"/>
              <a:t>This is from an Genomics</a:t>
            </a:r>
            <a:r>
              <a:rPr lang="en-GB" baseline="0" dirty="0" smtClean="0"/>
              <a:t> England presentation and will be of interest to see how our local experience compares to this:</a:t>
            </a:r>
            <a:endParaRPr lang="en-GB" dirty="0" smtClean="0"/>
          </a:p>
          <a:p>
            <a:r>
              <a:rPr lang="en-GB" dirty="0" smtClean="0"/>
              <a:t>Early </a:t>
            </a:r>
            <a:r>
              <a:rPr lang="en-GB" dirty="0"/>
              <a:t>analysis shows 65% of reports identify</a:t>
            </a:r>
            <a:br>
              <a:rPr lang="en-GB" dirty="0"/>
            </a:br>
            <a:r>
              <a:rPr lang="en-GB" dirty="0"/>
              <a:t>actionable genes</a:t>
            </a:r>
          </a:p>
          <a:p>
            <a:r>
              <a:rPr lang="en-GB" dirty="0"/>
              <a:t>Tumour disposition genes also found in germline analysis </a:t>
            </a:r>
          </a:p>
          <a:p>
            <a:r>
              <a:rPr lang="en-GB" dirty="0"/>
              <a:t>Findings have opened up eligibility for patients to enter further clinical </a:t>
            </a:r>
            <a:r>
              <a:rPr lang="en-GB" dirty="0" smtClean="0"/>
              <a:t>trials</a:t>
            </a:r>
          </a:p>
          <a:p>
            <a:endParaRPr lang="en-GB" dirty="0"/>
          </a:p>
          <a:p>
            <a:endParaRPr dirty="0"/>
          </a:p>
        </p:txBody>
      </p:sp>
    </p:spTree>
    <p:extLst>
      <p:ext uri="{BB962C8B-B14F-4D97-AF65-F5344CB8AC3E}">
        <p14:creationId xmlns:p14="http://schemas.microsoft.com/office/powerpoint/2010/main" val="1459682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introduction of </a:t>
            </a:r>
            <a:r>
              <a:rPr lang="en-GB" b="1" dirty="0">
                <a:solidFill>
                  <a:srgbClr val="0070C0"/>
                </a:solidFill>
              </a:rPr>
              <a:t>genomics</a:t>
            </a:r>
            <a:r>
              <a:rPr lang="en-GB" dirty="0">
                <a:solidFill>
                  <a:srgbClr val="0070C0"/>
                </a:solidFill>
              </a:rPr>
              <a:t> </a:t>
            </a:r>
            <a:r>
              <a:rPr lang="en-GB" dirty="0"/>
              <a:t>into mainstream healthcare is set to provide </a:t>
            </a:r>
            <a:r>
              <a:rPr lang="en-GB" b="1" dirty="0">
                <a:solidFill>
                  <a:srgbClr val="FFC000"/>
                </a:solidFill>
              </a:rPr>
              <a:t>new diagnoses</a:t>
            </a:r>
            <a:r>
              <a:rPr lang="en-GB" dirty="0"/>
              <a:t>, </a:t>
            </a:r>
            <a:r>
              <a:rPr lang="en-GB" b="1" dirty="0">
                <a:solidFill>
                  <a:schemeClr val="accent6">
                    <a:lumMod val="75000"/>
                  </a:schemeClr>
                </a:solidFill>
              </a:rPr>
              <a:t>prognoses</a:t>
            </a:r>
            <a:r>
              <a:rPr lang="en-GB" dirty="0">
                <a:solidFill>
                  <a:schemeClr val="accent6">
                    <a:lumMod val="75000"/>
                  </a:schemeClr>
                </a:solidFill>
              </a:rPr>
              <a:t> </a:t>
            </a:r>
            <a:r>
              <a:rPr lang="en-GB" dirty="0"/>
              <a:t>and </a:t>
            </a:r>
            <a:r>
              <a:rPr lang="en-GB" b="1" dirty="0">
                <a:solidFill>
                  <a:schemeClr val="accent2">
                    <a:lumMod val="75000"/>
                  </a:schemeClr>
                </a:solidFill>
              </a:rPr>
              <a:t>treatments</a:t>
            </a:r>
            <a:r>
              <a:rPr lang="en-GB" dirty="0"/>
              <a:t>, forming the foundations of </a:t>
            </a:r>
            <a:r>
              <a:rPr lang="en-GB" b="1" dirty="0">
                <a:solidFill>
                  <a:schemeClr val="accent3">
                    <a:lumMod val="75000"/>
                  </a:schemeClr>
                </a:solidFill>
              </a:rPr>
              <a:t>personalised medicine</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genomic revolution is critical to the personalisation of healthcare, to the prediction of disease, and the prevention of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1308D8D-E6EC-4521-96DA-C7F581449794}" type="slidenum">
              <a:rPr lang="en-GB" smtClean="0"/>
              <a:t>18</a:t>
            </a:fld>
            <a:endParaRPr lang="en-GB"/>
          </a:p>
        </p:txBody>
      </p:sp>
    </p:spTree>
    <p:extLst>
      <p:ext uri="{BB962C8B-B14F-4D97-AF65-F5344CB8AC3E}">
        <p14:creationId xmlns:p14="http://schemas.microsoft.com/office/powerpoint/2010/main" val="146362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know is from 1</a:t>
            </a:r>
            <a:r>
              <a:rPr lang="en-GB" baseline="30000" dirty="0" smtClean="0"/>
              <a:t>st</a:t>
            </a:r>
            <a:r>
              <a:rPr lang="en-GB" dirty="0" smtClean="0"/>
              <a:t> October</a:t>
            </a:r>
            <a:r>
              <a:rPr lang="en-GB" baseline="0" dirty="0" smtClean="0"/>
              <a:t> there will be:</a:t>
            </a:r>
          </a:p>
          <a:p>
            <a:pPr marL="171450" indent="-171450">
              <a:buFontTx/>
              <a:buChar char="-"/>
            </a:pPr>
            <a:r>
              <a:rPr lang="en-GB" baseline="0" dirty="0" smtClean="0"/>
              <a:t>Genomic Laboratory Hubs</a:t>
            </a:r>
          </a:p>
          <a:p>
            <a:pPr marL="171450" indent="-171450">
              <a:buFontTx/>
              <a:buChar char="-"/>
            </a:pPr>
            <a:r>
              <a:rPr lang="en-GB" baseline="0" dirty="0" smtClean="0"/>
              <a:t>A national directory of tests dictating which tests will be funded nationally</a:t>
            </a:r>
          </a:p>
          <a:p>
            <a:pPr marL="171450" indent="-171450">
              <a:buFontTx/>
              <a:buChar char="-"/>
            </a:pPr>
            <a:r>
              <a:rPr lang="en-GB" baseline="0" dirty="0" smtClean="0"/>
              <a:t>GMCs will exist with a transformation, governance and potential project based remit</a:t>
            </a:r>
          </a:p>
          <a:p>
            <a:pPr marL="171450" indent="-171450">
              <a:buFontTx/>
              <a:buChar char="-"/>
            </a:pPr>
            <a:r>
              <a:rPr lang="en-GB" baseline="0" dirty="0" smtClean="0"/>
              <a:t>To support this there is a review of clinical genetics services as potential impact on their work will be critical</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19</a:t>
            </a:fld>
            <a:endParaRPr lang="en-GB"/>
          </a:p>
        </p:txBody>
      </p:sp>
    </p:spTree>
    <p:extLst>
      <p:ext uri="{BB962C8B-B14F-4D97-AF65-F5344CB8AC3E}">
        <p14:creationId xmlns:p14="http://schemas.microsoft.com/office/powerpoint/2010/main" val="398079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a:t>
            </a:r>
            <a:r>
              <a:rPr lang="en-GB" dirty="0" err="1"/>
              <a:t>GeCIPS</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20</a:t>
            </a:fld>
            <a:endParaRPr lang="en-GB"/>
          </a:p>
        </p:txBody>
      </p:sp>
    </p:spTree>
    <p:extLst>
      <p:ext uri="{BB962C8B-B14F-4D97-AF65-F5344CB8AC3E}">
        <p14:creationId xmlns:p14="http://schemas.microsoft.com/office/powerpoint/2010/main" val="52445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genome</a:t>
            </a:r>
            <a:r>
              <a:rPr lang="en-GB" baseline="0" dirty="0" smtClean="0"/>
              <a:t> created…..version 38 now causing issues!</a:t>
            </a:r>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3A4D96-40B8-4531-87DB-4CBCED8B8B48}" type="slidenum">
              <a:rPr lang="en-GB" smtClean="0"/>
              <a:t>3</a:t>
            </a:fld>
            <a:endParaRPr lang="en-GB"/>
          </a:p>
        </p:txBody>
      </p:sp>
    </p:spTree>
    <p:extLst>
      <p:ext uri="{BB962C8B-B14F-4D97-AF65-F5344CB8AC3E}">
        <p14:creationId xmlns:p14="http://schemas.microsoft.com/office/powerpoint/2010/main" val="103688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smtClean="0">
                <a:solidFill>
                  <a:schemeClr val="tx1"/>
                </a:solidFill>
                <a:effectLst/>
                <a:latin typeface="+mn-lt"/>
                <a:ea typeface="+mn-ea"/>
                <a:cs typeface="+mn-cs"/>
              </a:rPr>
              <a:t>The </a:t>
            </a:r>
            <a:r>
              <a:rPr lang="en-GB" sz="1200" b="0" i="0" kern="1200" baseline="0" dirty="0">
                <a:solidFill>
                  <a:schemeClr val="tx1"/>
                </a:solidFill>
                <a:effectLst/>
                <a:latin typeface="+mn-lt"/>
                <a:ea typeface="+mn-ea"/>
                <a:cs typeface="+mn-cs"/>
              </a:rPr>
              <a:t>$1000 genome was talked about as the holy grail of genomics – the point at which it became possible to offer WGS at a parallel cost to standard diagnostics. </a:t>
            </a:r>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These </a:t>
            </a:r>
            <a:r>
              <a:rPr lang="en-GB" sz="1200" b="0" i="0" kern="1200" baseline="0" dirty="0">
                <a:solidFill>
                  <a:schemeClr val="tx1"/>
                </a:solidFill>
                <a:effectLst/>
                <a:latin typeface="+mn-lt"/>
                <a:ea typeface="+mn-ea"/>
                <a:cs typeface="+mn-cs"/>
              </a:rPr>
              <a:t>two things made it possible, but the biggest drive for the 100K programme was the potential to bring benefits to current and future patients in the form of personalised medicine – a one size does not fit all model.  Recognising that we are not identical, that tumours are not identical, some drugs work better in some than others (especially so in cancer) and that targeting therapies to individuals is a possibility – that no one alive is </a:t>
            </a:r>
            <a:r>
              <a:rPr lang="en-GB" sz="1200" b="0" i="0" kern="1200" baseline="0" dirty="0" err="1">
                <a:solidFill>
                  <a:schemeClr val="tx1"/>
                </a:solidFill>
                <a:effectLst/>
                <a:latin typeface="+mn-lt"/>
                <a:ea typeface="+mn-ea"/>
                <a:cs typeface="+mn-cs"/>
              </a:rPr>
              <a:t>youer</a:t>
            </a:r>
            <a:r>
              <a:rPr lang="en-GB" sz="1200" b="0" i="0" kern="1200" baseline="0" dirty="0">
                <a:solidFill>
                  <a:schemeClr val="tx1"/>
                </a:solidFill>
                <a:effectLst/>
                <a:latin typeface="+mn-lt"/>
                <a:ea typeface="+mn-ea"/>
                <a:cs typeface="+mn-cs"/>
              </a:rPr>
              <a:t> that you.</a:t>
            </a:r>
          </a:p>
        </p:txBody>
      </p:sp>
      <p:sp>
        <p:nvSpPr>
          <p:cNvPr id="4" name="Slide Number Placeholder 3"/>
          <p:cNvSpPr>
            <a:spLocks noGrp="1"/>
          </p:cNvSpPr>
          <p:nvPr>
            <p:ph type="sldNum" sz="quarter" idx="10"/>
          </p:nvPr>
        </p:nvSpPr>
        <p:spPr/>
        <p:txBody>
          <a:bodyPr/>
          <a:lstStyle/>
          <a:p>
            <a:fld id="{C73A4D96-40B8-4531-87DB-4CBCED8B8B48}" type="slidenum">
              <a:rPr lang="en-GB" smtClean="0"/>
              <a:t>4</a:t>
            </a:fld>
            <a:endParaRPr lang="en-GB"/>
          </a:p>
        </p:txBody>
      </p:sp>
    </p:spTree>
    <p:extLst>
      <p:ext uri="{BB962C8B-B14F-4D97-AF65-F5344CB8AC3E}">
        <p14:creationId xmlns:p14="http://schemas.microsoft.com/office/powerpoint/2010/main" val="216449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73A4D96-40B8-4531-87DB-4CBCED8B8B48}" type="slidenum">
              <a:rPr lang="en-GB" smtClean="0"/>
              <a:t>5</a:t>
            </a:fld>
            <a:endParaRPr lang="en-GB"/>
          </a:p>
        </p:txBody>
      </p:sp>
    </p:spTree>
    <p:extLst>
      <p:ext uri="{BB962C8B-B14F-4D97-AF65-F5344CB8AC3E}">
        <p14:creationId xmlns:p14="http://schemas.microsoft.com/office/powerpoint/2010/main" val="420062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b="1" dirty="0">
                <a:solidFill>
                  <a:srgbClr val="0070C0"/>
                </a:solidFill>
                <a:latin typeface="Arial" panose="020B0604020202020204" pitchFamily="34" charset="0"/>
                <a:cs typeface="Arial" panose="020B0604020202020204" pitchFamily="34" charset="0"/>
              </a:rPr>
              <a:t>Programme legacy will see: </a:t>
            </a:r>
            <a:endParaRPr lang="en-GB" sz="1200" dirty="0">
              <a:solidFill>
                <a:srgbClr val="0070C0"/>
              </a:solidFill>
              <a:latin typeface="Arial" panose="020B0604020202020204" pitchFamily="34" charset="0"/>
              <a:cs typeface="Arial" panose="020B0604020202020204" pitchFamily="34" charset="0"/>
            </a:endParaRP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Improving outcomes for patients and reducing variation in clinical care</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High quality sample preparation and use of high throughput and novel genomic technologies </a:t>
            </a:r>
          </a:p>
          <a:p>
            <a:pPr marL="285750" indent="-285750">
              <a:lnSpc>
                <a:spcPct val="120000"/>
              </a:lnSpc>
              <a:buClr>
                <a:srgbClr val="0070C0"/>
              </a:buClr>
              <a:buFont typeface="Arial" panose="020B0604020202020204" pitchFamily="34" charset="0"/>
              <a:buChar char="•"/>
            </a:pPr>
            <a:r>
              <a:rPr lang="en-GB" sz="1200" dirty="0">
                <a:latin typeface="Arial" panose="020B0604020202020204" pitchFamily="34" charset="0"/>
                <a:cs typeface="Arial" panose="020B0604020202020204" pitchFamily="34" charset="0"/>
              </a:rPr>
              <a:t>Reduction in variation of quality in laboratory processes and access to genomic testing</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Richer phenotypic data linked to genetic abnormalities and markers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A robust informatics infrastructure and interoperability </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Stronger link between clinical practice and applied genomics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New </a:t>
            </a:r>
            <a:r>
              <a:rPr lang="en-GB" sz="1200" dirty="0">
                <a:latin typeface="Arial" panose="020B0604020202020204" pitchFamily="34" charset="0"/>
                <a:cs typeface="Arial" panose="020B0604020202020204" pitchFamily="34" charset="0"/>
              </a:rPr>
              <a:t>genomic</a:t>
            </a:r>
            <a:r>
              <a:rPr lang="en-GB" sz="1200" dirty="0">
                <a:solidFill>
                  <a:srgbClr val="FF0000"/>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multidisciplinary teams – </a:t>
            </a:r>
            <a:r>
              <a:rPr lang="en-GB" sz="1200" dirty="0">
                <a:latin typeface="Arial" panose="020B0604020202020204" pitchFamily="34" charset="0"/>
                <a:cs typeface="Arial" panose="020B0604020202020204" pitchFamily="34" charset="0"/>
              </a:rPr>
              <a:t>bringing together many more clinical scientists and clinicians </a:t>
            </a:r>
            <a:r>
              <a:rPr lang="en-GB" sz="1200" dirty="0">
                <a:solidFill>
                  <a:prstClr val="black"/>
                </a:solidFill>
                <a:latin typeface="Arial" panose="020B0604020202020204" pitchFamily="34" charset="0"/>
                <a:cs typeface="Arial" panose="020B0604020202020204" pitchFamily="34" charset="0"/>
              </a:rPr>
              <a:t>Improved clinical leadership and delivery of the clinical change model</a:t>
            </a:r>
          </a:p>
          <a:p>
            <a:endParaRPr lang="en-GB" dirty="0"/>
          </a:p>
        </p:txBody>
      </p:sp>
      <p:sp>
        <p:nvSpPr>
          <p:cNvPr id="4" name="Slide Number Placeholder 3"/>
          <p:cNvSpPr>
            <a:spLocks noGrp="1"/>
          </p:cNvSpPr>
          <p:nvPr>
            <p:ph type="sldNum" sz="quarter" idx="10"/>
          </p:nvPr>
        </p:nvSpPr>
        <p:spPr/>
        <p:txBody>
          <a:bodyPr/>
          <a:lstStyle/>
          <a:p>
            <a:fld id="{B7D7506E-B444-434B-8D5A-A22CE2A1ED75}" type="slidenum">
              <a:rPr lang="en-US" smtClean="0"/>
              <a:t>6</a:t>
            </a:fld>
            <a:endParaRPr lang="en-US"/>
          </a:p>
        </p:txBody>
      </p:sp>
    </p:spTree>
    <p:extLst>
      <p:ext uri="{BB962C8B-B14F-4D97-AF65-F5344CB8AC3E}">
        <p14:creationId xmlns:p14="http://schemas.microsoft.com/office/powerpoint/2010/main" val="115590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C73A4D96-40B8-4531-87DB-4CBCED8B8B48}" type="slidenum">
              <a:rPr lang="en-GB" smtClean="0"/>
              <a:t>7</a:t>
            </a:fld>
            <a:endParaRPr lang="en-GB"/>
          </a:p>
        </p:txBody>
      </p:sp>
    </p:spTree>
    <p:extLst>
      <p:ext uri="{BB962C8B-B14F-4D97-AF65-F5344CB8AC3E}">
        <p14:creationId xmlns:p14="http://schemas.microsoft.com/office/powerpoint/2010/main" val="85544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national coverage – not all providers contributing</a:t>
            </a:r>
            <a:r>
              <a:rPr lang="en-GB" baseline="0" dirty="0" smtClean="0"/>
              <a:t> but aim was national coverage</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8</a:t>
            </a:fld>
            <a:endParaRPr lang="en-GB"/>
          </a:p>
        </p:txBody>
      </p:sp>
    </p:spTree>
    <p:extLst>
      <p:ext uri="{BB962C8B-B14F-4D97-AF65-F5344CB8AC3E}">
        <p14:creationId xmlns:p14="http://schemas.microsoft.com/office/powerpoint/2010/main" val="210328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62F6-9401-1C49-B2F0-F51A5FAB9BAE}" type="slidenum">
              <a:rPr lang="en-US" sz="1200">
                <a:latin typeface="Calibri" charset="0"/>
              </a:rPr>
              <a:pPr/>
              <a:t>10</a:t>
            </a:fld>
            <a:endParaRPr lang="en-US" sz="1200">
              <a:latin typeface="Calibri" charset="0"/>
            </a:endParaRPr>
          </a:p>
        </p:txBody>
      </p:sp>
    </p:spTree>
    <p:extLst>
      <p:ext uri="{BB962C8B-B14F-4D97-AF65-F5344CB8AC3E}">
        <p14:creationId xmlns:p14="http://schemas.microsoft.com/office/powerpoint/2010/main" val="229308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E00C8-96D9-4EDF-B33D-B5D15EC7C8E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9863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419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927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34590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370B4-6A7F-7B42-9141-7CC94DCAF494}" type="datetimeFigureOut">
              <a:rPr lang="en-US" smtClean="0"/>
              <a:t>6/14/2018</a:t>
            </a:fld>
            <a:endParaRPr lang="en-US"/>
          </a:p>
        </p:txBody>
      </p:sp>
      <p:sp>
        <p:nvSpPr>
          <p:cNvPr id="4" name="Footer Placeholder 3"/>
          <p:cNvSpPr>
            <a:spLocks noGrp="1"/>
          </p:cNvSpPr>
          <p:nvPr>
            <p:ph type="ftr" sz="quarter" idx="11"/>
          </p:nvPr>
        </p:nvSpPr>
        <p:spPr>
          <a:xfrm>
            <a:off x="3124200" y="6504512"/>
            <a:ext cx="2895600" cy="365125"/>
          </a:xfrm>
        </p:spPr>
        <p:txBody>
          <a:bodyPr/>
          <a:lstStyle/>
          <a:p>
            <a:endParaRPr lang="en-US" dirty="0"/>
          </a:p>
        </p:txBody>
      </p:sp>
      <p:sp>
        <p:nvSpPr>
          <p:cNvPr id="5" name="Slide Number Placeholder 4"/>
          <p:cNvSpPr>
            <a:spLocks noGrp="1"/>
          </p:cNvSpPr>
          <p:nvPr>
            <p:ph type="sldNum" sz="quarter" idx="12"/>
          </p:nvPr>
        </p:nvSpPr>
        <p:spPr>
          <a:xfrm>
            <a:off x="6553200" y="6515095"/>
            <a:ext cx="2133600" cy="365125"/>
          </a:xfrm>
        </p:spPr>
        <p:txBody>
          <a:bodyPr/>
          <a:lstStyle/>
          <a:p>
            <a:fld id="{7BA822E9-1B73-AF45-9565-CA9B24DE4831}" type="slidenum">
              <a:rPr lang="en-US" smtClean="0"/>
              <a:t>‹#›</a:t>
            </a:fld>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235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14 June 2018</a:t>
            </a:fld>
            <a:endParaRPr lang="en-GB" dirty="0">
              <a:solidFill>
                <a:prstClr val="white"/>
              </a:solidFill>
            </a:endParaRPr>
          </a:p>
        </p:txBody>
      </p:sp>
    </p:spTree>
    <p:extLst>
      <p:ext uri="{BB962C8B-B14F-4D97-AF65-F5344CB8AC3E}">
        <p14:creationId xmlns:p14="http://schemas.microsoft.com/office/powerpoint/2010/main" val="124870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414999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931025" y="6507166"/>
            <a:ext cx="2057400" cy="365125"/>
          </a:xfrm>
        </p:spPr>
        <p:txBody>
          <a:bodyPr/>
          <a:lstStyle>
            <a:lvl1pPr>
              <a:defRPr>
                <a:solidFill>
                  <a:schemeClr val="bg1"/>
                </a:solidFill>
              </a:defRPr>
            </a:lvl1pPr>
          </a:lstStyle>
          <a:p>
            <a:fld id="{54D1D181-4E93-46C3-B835-E35B2B9C0FA8}" type="slidenum">
              <a:rPr lang="en-GB" smtClean="0">
                <a:solidFill>
                  <a:prstClr val="white"/>
                </a:solidFill>
              </a:rPr>
              <a:pPr/>
              <a:t>‹#›</a:t>
            </a:fld>
            <a:endParaRPr lang="en-GB" dirty="0">
              <a:solidFill>
                <a:prstClr val="white"/>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14 June 2018</a:t>
            </a:fld>
            <a:endParaRPr lang="en-GB" dirty="0">
              <a:solidFill>
                <a:prstClr val="white"/>
              </a:solidFill>
            </a:endParaRPr>
          </a:p>
        </p:txBody>
      </p:sp>
    </p:spTree>
    <p:extLst>
      <p:ext uri="{BB962C8B-B14F-4D97-AF65-F5344CB8AC3E}">
        <p14:creationId xmlns:p14="http://schemas.microsoft.com/office/powerpoint/2010/main" val="267222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pPr/>
              <a:t>‹#›</a:t>
            </a:fld>
            <a:endParaRPr lang="en-GB"/>
          </a:p>
        </p:txBody>
      </p:sp>
    </p:spTree>
    <p:extLst>
      <p:ext uri="{BB962C8B-B14F-4D97-AF65-F5344CB8AC3E}">
        <p14:creationId xmlns:p14="http://schemas.microsoft.com/office/powerpoint/2010/main" val="2531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5968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334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0672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049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40758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9404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8305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t>6/14/2018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WE GMC Quarterly Review – 09/11/2016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t>‹#›</a:t>
            </a:fld>
            <a:endParaRPr lang="en-GB"/>
          </a:p>
        </p:txBody>
      </p:sp>
    </p:spTree>
    <p:extLst>
      <p:ext uri="{BB962C8B-B14F-4D97-AF65-F5344CB8AC3E}">
        <p14:creationId xmlns:p14="http://schemas.microsoft.com/office/powerpoint/2010/main" val="51502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8" r:id="rId14"/>
    <p:sldLayoutId id="2147483749"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Ubh-tr.wegmc@nhs.net" TargetMode="External"/><Relationship Id="rId2" Type="http://schemas.openxmlformats.org/officeDocument/2006/relationships/hyperlink" Target="mailto:Catherine.Carpenter-Clawson@nbt.nhs.uk" TargetMode="External"/><Relationship Id="rId1" Type="http://schemas.openxmlformats.org/officeDocument/2006/relationships/slideLayout" Target="../slideLayouts/slideLayout2.xml"/><Relationship Id="rId4" Type="http://schemas.openxmlformats.org/officeDocument/2006/relationships/hyperlink" Target="mailto:Tracie.Miles@nh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74999"/>
            <a:ext cx="7992888" cy="1470025"/>
          </a:xfrm>
        </p:spPr>
        <p:txBody>
          <a:bodyPr>
            <a:noAutofit/>
          </a:bodyPr>
          <a:lstStyle/>
          <a:p>
            <a:r>
              <a:rPr lang="en-GB" b="1" dirty="0" smtClean="0">
                <a:solidFill>
                  <a:schemeClr val="tx2">
                    <a:lumMod val="60000"/>
                    <a:lumOff val="40000"/>
                  </a:schemeClr>
                </a:solidFill>
              </a:rPr>
              <a:t>100,000 </a:t>
            </a:r>
            <a:r>
              <a:rPr lang="en-GB" b="1" dirty="0">
                <a:solidFill>
                  <a:schemeClr val="tx2">
                    <a:lumMod val="60000"/>
                    <a:lumOff val="40000"/>
                  </a:schemeClr>
                </a:solidFill>
              </a:rPr>
              <a:t>Genomes Project &amp; Mainstreaming </a:t>
            </a:r>
            <a:br>
              <a:rPr lang="en-GB" b="1" dirty="0">
                <a:solidFill>
                  <a:schemeClr val="tx2">
                    <a:lumMod val="60000"/>
                    <a:lumOff val="40000"/>
                  </a:schemeClr>
                </a:solidFill>
              </a:rPr>
            </a:br>
            <a:r>
              <a:rPr lang="en-GB" b="1" dirty="0">
                <a:solidFill>
                  <a:schemeClr val="tx2">
                    <a:lumMod val="60000"/>
                    <a:lumOff val="40000"/>
                  </a:schemeClr>
                </a:solidFill>
              </a:rPr>
              <a:t>Genomic Medicine</a:t>
            </a:r>
          </a:p>
        </p:txBody>
      </p:sp>
      <p:sp>
        <p:nvSpPr>
          <p:cNvPr id="3" name="Subtitle 2"/>
          <p:cNvSpPr>
            <a:spLocks noGrp="1"/>
          </p:cNvSpPr>
          <p:nvPr>
            <p:ph type="subTitle" idx="1"/>
          </p:nvPr>
        </p:nvSpPr>
        <p:spPr>
          <a:xfrm>
            <a:off x="1115616" y="4149080"/>
            <a:ext cx="7088832" cy="1800200"/>
          </a:xfrm>
        </p:spPr>
        <p:txBody>
          <a:bodyPr>
            <a:normAutofit fontScale="92500" lnSpcReduction="20000"/>
          </a:bodyPr>
          <a:lstStyle/>
          <a:p>
            <a:r>
              <a:rPr lang="en-GB" sz="4100" b="1" dirty="0">
                <a:solidFill>
                  <a:schemeClr val="tx1"/>
                </a:solidFill>
              </a:rPr>
              <a:t>Update Session</a:t>
            </a:r>
          </a:p>
          <a:p>
            <a:r>
              <a:rPr lang="en-GB" sz="3000" b="1" dirty="0">
                <a:solidFill>
                  <a:schemeClr val="tx1"/>
                </a:solidFill>
              </a:rPr>
              <a:t>Provided by Catherine Carpenter-Clawson Programme Manager, WE </a:t>
            </a:r>
            <a:r>
              <a:rPr lang="en-GB" sz="3000" b="1" dirty="0" smtClean="0">
                <a:solidFill>
                  <a:schemeClr val="tx1"/>
                </a:solidFill>
              </a:rPr>
              <a:t>GMC with Tracie Miles Genomics Champion RUH, Bath.</a:t>
            </a:r>
          </a:p>
          <a:p>
            <a:endParaRPr lang="en-GB" sz="3000" b="1" dirty="0">
              <a:solidFill>
                <a:schemeClr val="tx1"/>
              </a:solidFill>
            </a:endParaRPr>
          </a:p>
        </p:txBody>
      </p:sp>
      <p:pic>
        <p:nvPicPr>
          <p:cNvPr id="1026" name="Picture 2" descr="Z:\Communications\WEGMC logos\WEGMC updat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6517"/>
            <a:ext cx="4211960" cy="117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0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395288" y="1484313"/>
            <a:ext cx="842486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97725" y="10106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What samples are taken?</a:t>
            </a:r>
          </a:p>
        </p:txBody>
      </p:sp>
      <p:sp>
        <p:nvSpPr>
          <p:cNvPr id="5"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2436678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953" y="3385778"/>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itle 1"/>
          <p:cNvSpPr txBox="1">
            <a:spLocks/>
          </p:cNvSpPr>
          <p:nvPr/>
        </p:nvSpPr>
        <p:spPr bwMode="auto">
          <a:xfrm>
            <a:off x="350246" y="379054"/>
            <a:ext cx="875762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spcBef>
                <a:spcPct val="0"/>
              </a:spcBef>
              <a:buNone/>
              <a:defRPr/>
            </a:pPr>
            <a:r>
              <a:rPr lang="en-GB" altLang="en-US" sz="3600" dirty="0"/>
              <a:t>100,000 Genomes Project: National Update </a:t>
            </a:r>
            <a:br>
              <a:rPr lang="en-GB" altLang="en-US" sz="3600" dirty="0"/>
            </a:br>
            <a:r>
              <a:rPr lang="en-GB" altLang="en-US" sz="3600" dirty="0"/>
              <a:t>– </a:t>
            </a:r>
            <a:r>
              <a:rPr lang="en-GB" altLang="en-US" sz="3600" dirty="0" smtClean="0"/>
              <a:t>March 2018</a:t>
            </a:r>
            <a:endParaRPr lang="en-GB" altLang="en-US" sz="3600" b="1" kern="0" dirty="0">
              <a:solidFill>
                <a:srgbClr val="0070C0"/>
              </a:solidFill>
              <a:latin typeface="+mn-lt"/>
            </a:endParaRPr>
          </a:p>
        </p:txBody>
      </p:sp>
      <p:grpSp>
        <p:nvGrpSpPr>
          <p:cNvPr id="58" name="Group 26"/>
          <p:cNvGrpSpPr>
            <a:grpSpLocks/>
          </p:cNvGrpSpPr>
          <p:nvPr/>
        </p:nvGrpSpPr>
        <p:grpSpPr bwMode="auto">
          <a:xfrm>
            <a:off x="429703" y="1439503"/>
            <a:ext cx="8388350" cy="4398962"/>
            <a:chOff x="395249" y="1169554"/>
            <a:chExt cx="11185684" cy="4956014"/>
          </a:xfrm>
        </p:grpSpPr>
        <p:sp>
          <p:nvSpPr>
            <p:cNvPr id="59" name="Rectangle 58"/>
            <p:cNvSpPr/>
            <p:nvPr/>
          </p:nvSpPr>
          <p:spPr>
            <a:xfrm>
              <a:off x="477809" y="1169554"/>
              <a:ext cx="3334112" cy="588426"/>
            </a:xfrm>
            <a:prstGeom prst="rect">
              <a:avLst/>
            </a:prstGeom>
            <a:solidFill>
              <a:srgbClr val="33B8C8">
                <a:lumMod val="60000"/>
                <a:lumOff val="40000"/>
              </a:srgbClr>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0" name="Picture 48"/>
            <p:cNvPicPr>
              <a:picLocks noChangeAspect="1"/>
            </p:cNvPicPr>
            <p:nvPr/>
          </p:nvPicPr>
          <p:blipFill>
            <a:blip r:embed="rId4">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394424" y="1230364"/>
              <a:ext cx="1668583"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Samples</a:t>
              </a:r>
            </a:p>
          </p:txBody>
        </p:sp>
        <p:sp>
          <p:nvSpPr>
            <p:cNvPr id="62" name="Rectangle 61"/>
            <p:cNvSpPr/>
            <p:nvPr/>
          </p:nvSpPr>
          <p:spPr>
            <a:xfrm>
              <a:off x="477809" y="1169554"/>
              <a:ext cx="3334112" cy="4956014"/>
            </a:xfrm>
            <a:prstGeom prst="rect">
              <a:avLst/>
            </a:prstGeom>
            <a:noFill/>
            <a:ln w="28575" cap="flat" cmpd="sng" algn="ctr">
              <a:solidFill>
                <a:srgbClr val="33B8C8"/>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sp>
          <p:nvSpPr>
            <p:cNvPr id="63" name="Isosceles Triangle 62"/>
            <p:cNvSpPr/>
            <p:nvPr/>
          </p:nvSpPr>
          <p:spPr>
            <a:xfrm rot="5400000">
              <a:off x="3752713" y="3635523"/>
              <a:ext cx="842397" cy="22439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64" name="TextBox 63"/>
            <p:cNvSpPr txBox="1"/>
            <p:nvPr/>
          </p:nvSpPr>
          <p:spPr>
            <a:xfrm>
              <a:off x="1417711" y="1951141"/>
              <a:ext cx="2059740" cy="572139"/>
            </a:xfrm>
            <a:prstGeom prst="rect">
              <a:avLst/>
            </a:prstGeom>
            <a:noFill/>
          </p:spPr>
          <p:txBody>
            <a:bodyPr>
              <a:spAutoFit/>
            </a:bodyPr>
            <a:lstStyle/>
            <a:p>
              <a:pPr defTabSz="685800">
                <a:defRPr/>
              </a:pPr>
              <a:r>
                <a:rPr lang="en-GB" sz="2700" b="1" kern="0" dirty="0" smtClean="0">
                  <a:solidFill>
                    <a:srgbClr val="44546A"/>
                  </a:solidFill>
                  <a:latin typeface="Calibri" panose="020F0502020204030204"/>
                </a:rPr>
                <a:t>79,742 </a:t>
              </a:r>
              <a:endParaRPr lang="en-GB" sz="2700" b="1" kern="0" dirty="0">
                <a:solidFill>
                  <a:srgbClr val="44546A"/>
                </a:solidFill>
                <a:latin typeface="Calibri" panose="020F0502020204030204"/>
              </a:endParaRPr>
            </a:p>
          </p:txBody>
        </p:sp>
        <p:sp>
          <p:nvSpPr>
            <p:cNvPr id="65" name="TextBox 64"/>
            <p:cNvSpPr txBox="1"/>
            <p:nvPr/>
          </p:nvSpPr>
          <p:spPr>
            <a:xfrm>
              <a:off x="1457931" y="2471603"/>
              <a:ext cx="2201573" cy="676064"/>
            </a:xfrm>
            <a:prstGeom prst="rect">
              <a:avLst/>
            </a:prstGeom>
            <a:noFill/>
          </p:spPr>
          <p:txBody>
            <a:bodyPr>
              <a:spAutoFit/>
            </a:bodyPr>
            <a:lstStyle/>
            <a:p>
              <a:pPr defTabSz="685800">
                <a:defRPr/>
              </a:pPr>
              <a:r>
                <a:rPr lang="en-GB" sz="1350" kern="0" dirty="0">
                  <a:solidFill>
                    <a:srgbClr val="354072"/>
                  </a:solidFill>
                  <a:latin typeface="Calibri" panose="020F0502020204030204"/>
                </a:rPr>
                <a:t>Samples collected from NHS GMCs </a:t>
              </a:r>
            </a:p>
          </p:txBody>
        </p:sp>
        <p:sp>
          <p:nvSpPr>
            <p:cNvPr id="66" name="Rectangle 65"/>
            <p:cNvSpPr/>
            <p:nvPr/>
          </p:nvSpPr>
          <p:spPr>
            <a:xfrm>
              <a:off x="4472393" y="1183862"/>
              <a:ext cx="3116072" cy="595580"/>
            </a:xfrm>
            <a:prstGeom prst="rect">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7" name="Picture 1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9"/>
              <a:ext cx="733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5283165" y="1221421"/>
              <a:ext cx="1526750"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Genomes</a:t>
              </a:r>
            </a:p>
          </p:txBody>
        </p:sp>
        <p:sp>
          <p:nvSpPr>
            <p:cNvPr id="69" name="Rectangle 68"/>
            <p:cNvSpPr/>
            <p:nvPr/>
          </p:nvSpPr>
          <p:spPr>
            <a:xfrm>
              <a:off x="4466043" y="1171342"/>
              <a:ext cx="3122422" cy="4954226"/>
            </a:xfrm>
            <a:prstGeom prst="rect">
              <a:avLst/>
            </a:prstGeom>
            <a:noFill/>
            <a:ln w="28575" cap="flat" cmpd="sng" algn="ctr">
              <a:solidFill>
                <a:srgbClr val="33B8C8">
                  <a:lumMod val="75000"/>
                </a:srgbClr>
              </a:solid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0" name="Right Bracket 69"/>
            <p:cNvSpPr/>
            <p:nvPr/>
          </p:nvSpPr>
          <p:spPr>
            <a:xfrm rot="5400000">
              <a:off x="5859922" y="2043942"/>
              <a:ext cx="194949" cy="2216392"/>
            </a:xfrm>
            <a:prstGeom prst="rightBracket">
              <a:avLst/>
            </a:prstGeom>
            <a:noFill/>
            <a:ln w="19050" cap="flat" cmpd="sng" algn="ctr">
              <a:solidFill>
                <a:srgbClr val="44546B"/>
              </a:solidFill>
              <a:prstDash val="solid"/>
              <a:miter lim="800000"/>
            </a:ln>
            <a:effectLst/>
          </p:spPr>
          <p:txBody>
            <a:bodyPr anchor="ctr"/>
            <a:lstStyle/>
            <a:p>
              <a:pPr algn="ctr" defTabSz="685800">
                <a:defRPr/>
              </a:pPr>
              <a:endParaRPr lang="en-GB" sz="1350" kern="0">
                <a:solidFill>
                  <a:prstClr val="black"/>
                </a:solidFill>
                <a:latin typeface="Calibri" panose="020F0502020204030204"/>
              </a:endParaRPr>
            </a:p>
          </p:txBody>
        </p:sp>
        <p:sp>
          <p:nvSpPr>
            <p:cNvPr id="71" name="TextBox 70"/>
            <p:cNvSpPr txBox="1"/>
            <p:nvPr/>
          </p:nvSpPr>
          <p:spPr>
            <a:xfrm>
              <a:off x="5672674" y="5199110"/>
              <a:ext cx="2102078" cy="624152"/>
            </a:xfrm>
            <a:prstGeom prst="rect">
              <a:avLst/>
            </a:prstGeom>
            <a:noFill/>
          </p:spPr>
          <p:txBody>
            <a:bodyPr>
              <a:spAutoFit/>
            </a:bodyPr>
            <a:lstStyle/>
            <a:p>
              <a:pPr defTabSz="685800">
                <a:defRPr/>
              </a:pPr>
              <a:r>
                <a:rPr lang="en-GB" sz="1350" b="1" kern="0" dirty="0" smtClean="0">
                  <a:solidFill>
                    <a:srgbClr val="44546A"/>
                  </a:solidFill>
                  <a:latin typeface="Calibri" panose="020F0502020204030204"/>
                </a:rPr>
                <a:t>+12,151</a:t>
              </a:r>
              <a:r>
                <a:rPr lang="en-GB" sz="1500" kern="0" dirty="0">
                  <a:solidFill>
                    <a:prstClr val="black"/>
                  </a:solidFill>
                  <a:latin typeface="Calibri" panose="020F0502020204030204"/>
                </a:rPr>
                <a:t> </a:t>
              </a:r>
              <a:r>
                <a:rPr lang="en-GB" sz="1500" kern="0" dirty="0">
                  <a:solidFill>
                    <a:srgbClr val="354072"/>
                  </a:solidFill>
                  <a:latin typeface="Calibri" panose="020F0502020204030204"/>
                </a:rPr>
                <a:t>genomes</a:t>
              </a:r>
            </a:p>
            <a:p>
              <a:pPr defTabSz="685800">
                <a:defRPr/>
              </a:pPr>
              <a:r>
                <a:rPr lang="en-GB" sz="1500" kern="0" dirty="0">
                  <a:solidFill>
                    <a:srgbClr val="354072"/>
                  </a:solidFill>
                  <a:latin typeface="Calibri" panose="020F0502020204030204"/>
                </a:rPr>
                <a:t>since </a:t>
              </a:r>
              <a:r>
                <a:rPr lang="en-GB" sz="1500" kern="0" dirty="0" smtClean="0">
                  <a:solidFill>
                    <a:srgbClr val="354072"/>
                  </a:solidFill>
                  <a:latin typeface="Calibri" panose="020F0502020204030204"/>
                </a:rPr>
                <a:t>meeting</a:t>
              </a:r>
              <a:endParaRPr lang="en-GB" sz="1500" kern="0" dirty="0">
                <a:solidFill>
                  <a:srgbClr val="354072"/>
                </a:solidFill>
                <a:latin typeface="Calibri" panose="020F0502020204030204"/>
              </a:endParaRPr>
            </a:p>
          </p:txBody>
        </p:sp>
        <p:grpSp>
          <p:nvGrpSpPr>
            <p:cNvPr id="72" name="Group 2"/>
            <p:cNvGrpSpPr>
              <a:grpSpLocks/>
            </p:cNvGrpSpPr>
            <p:nvPr/>
          </p:nvGrpSpPr>
          <p:grpSpPr bwMode="auto">
            <a:xfrm>
              <a:off x="4768032" y="5219806"/>
              <a:ext cx="812700" cy="708025"/>
              <a:chOff x="4768032" y="5219806"/>
              <a:chExt cx="812700" cy="708025"/>
            </a:xfrm>
          </p:grpSpPr>
          <p:sp>
            <p:nvSpPr>
              <p:cNvPr id="89" name="Right Arrow 88"/>
              <p:cNvSpPr/>
              <p:nvPr/>
            </p:nvSpPr>
            <p:spPr>
              <a:xfrm rot="18978748">
                <a:off x="4842851" y="5454870"/>
                <a:ext cx="738796" cy="182430"/>
              </a:xfrm>
              <a:prstGeom prst="rightArrow">
                <a:avLst>
                  <a:gd name="adj1" fmla="val 35480"/>
                  <a:gd name="adj2" fmla="val 107370"/>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grpSp>
            <p:nvGrpSpPr>
              <p:cNvPr id="90" name="Group 41"/>
              <p:cNvGrpSpPr>
                <a:grpSpLocks/>
              </p:cNvGrpSpPr>
              <p:nvPr/>
            </p:nvGrpSpPr>
            <p:grpSpPr bwMode="auto">
              <a:xfrm>
                <a:off x="4768032" y="5219806"/>
                <a:ext cx="798512" cy="708025"/>
                <a:chOff x="3110612" y="4792079"/>
                <a:chExt cx="799396" cy="708339"/>
              </a:xfrm>
            </p:grpSpPr>
            <p:cxnSp>
              <p:nvCxnSpPr>
                <p:cNvPr id="91" name="Straight Connector 90"/>
                <p:cNvCxnSpPr/>
                <p:nvPr/>
              </p:nvCxnSpPr>
              <p:spPr>
                <a:xfrm>
                  <a:off x="3113459" y="4792845"/>
                  <a:ext cx="8477" cy="701414"/>
                </a:xfrm>
                <a:prstGeom prst="line">
                  <a:avLst/>
                </a:prstGeom>
                <a:noFill/>
                <a:ln w="38100" cap="flat" cmpd="sng" algn="ctr">
                  <a:solidFill>
                    <a:srgbClr val="44546B"/>
                  </a:solidFill>
                  <a:prstDash val="solid"/>
                  <a:miter lim="800000"/>
                </a:ln>
                <a:effectLst/>
              </p:spPr>
            </p:cxnSp>
            <p:cxnSp>
              <p:nvCxnSpPr>
                <p:cNvPr id="92" name="Straight Connector 91"/>
                <p:cNvCxnSpPr/>
                <p:nvPr/>
              </p:nvCxnSpPr>
              <p:spPr>
                <a:xfrm flipH="1">
                  <a:off x="3111340" y="5487102"/>
                  <a:ext cx="798954" cy="12526"/>
                </a:xfrm>
                <a:prstGeom prst="line">
                  <a:avLst/>
                </a:prstGeom>
                <a:noFill/>
                <a:ln w="38100" cap="flat" cmpd="sng" algn="ctr">
                  <a:solidFill>
                    <a:srgbClr val="44546B"/>
                  </a:solidFill>
                  <a:prstDash val="solid"/>
                  <a:miter lim="800000"/>
                </a:ln>
                <a:effectLst/>
              </p:spPr>
            </p:cxnSp>
          </p:grpSp>
        </p:grpSp>
        <p:sp>
          <p:nvSpPr>
            <p:cNvPr id="73" name="Rectangle 72"/>
            <p:cNvSpPr/>
            <p:nvPr/>
          </p:nvSpPr>
          <p:spPr>
            <a:xfrm>
              <a:off x="4633277" y="4828885"/>
              <a:ext cx="1244735" cy="400631"/>
            </a:xfrm>
            <a:prstGeom prst="rect">
              <a:avLst/>
            </a:prstGeom>
          </p:spPr>
          <p:txBody>
            <a:bodyPr wrap="none">
              <a:spAutoFit/>
            </a:bodyPr>
            <a:lstStyle/>
            <a:p>
              <a:pPr defTabSz="685800">
                <a:defRPr/>
              </a:pPr>
              <a:r>
                <a:rPr lang="en-GB" sz="1350" kern="0" dirty="0">
                  <a:solidFill>
                    <a:srgbClr val="354072"/>
                  </a:solidFill>
                  <a:latin typeface="Calibri" panose="020F0502020204030204"/>
                  <a:ea typeface="Calibri" panose="020F0502020204030204" pitchFamily="34" charset="0"/>
                  <a:cs typeface="Times New Roman" panose="02020603050405020304" pitchFamily="18" charset="0"/>
                </a:rPr>
                <a:t>Scaling up </a:t>
              </a:r>
              <a:endParaRPr lang="en-GB" sz="1350" kern="0" dirty="0">
                <a:solidFill>
                  <a:srgbClr val="354072"/>
                </a:solidFill>
                <a:latin typeface="Calibri" panose="020F0502020204030204"/>
              </a:endParaRPr>
            </a:p>
          </p:txBody>
        </p:sp>
        <p:sp>
          <p:nvSpPr>
            <p:cNvPr id="74" name="Isosceles Triangle 73"/>
            <p:cNvSpPr/>
            <p:nvPr/>
          </p:nvSpPr>
          <p:spPr>
            <a:xfrm rot="5400000">
              <a:off x="7425951" y="3665582"/>
              <a:ext cx="754759" cy="25191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5" name="Rectangle 74"/>
            <p:cNvSpPr/>
            <p:nvPr/>
          </p:nvSpPr>
          <p:spPr>
            <a:xfrm>
              <a:off x="8007611" y="1174919"/>
              <a:ext cx="3514049" cy="597369"/>
            </a:xfrm>
            <a:prstGeom prst="rect">
              <a:avLst/>
            </a:prstGeom>
            <a:solidFill>
              <a:srgbClr val="44546A"/>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76" name="Picture 14"/>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16663" y="1706087"/>
              <a:ext cx="86518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8272224" y="1260768"/>
              <a:ext cx="3075851" cy="491846"/>
            </a:xfrm>
            <a:prstGeom prst="rect">
              <a:avLst/>
            </a:prstGeom>
            <a:noFill/>
          </p:spPr>
          <p:txBody>
            <a:bodyPr>
              <a:spAutoFit/>
            </a:bodyPr>
            <a:lstStyle/>
            <a:p>
              <a:pPr algn="ctr" defTabSz="685800">
                <a:defRPr/>
              </a:pPr>
              <a:r>
                <a:rPr lang="en-GB" b="1" kern="0" dirty="0">
                  <a:solidFill>
                    <a:prstClr val="white"/>
                  </a:solidFill>
                  <a:latin typeface="Calibri" panose="020F0502020204030204"/>
                </a:rPr>
                <a:t>Analysis and Reports</a:t>
              </a:r>
            </a:p>
          </p:txBody>
        </p:sp>
        <p:sp>
          <p:nvSpPr>
            <p:cNvPr id="78" name="Rectangle 77"/>
            <p:cNvSpPr/>
            <p:nvPr/>
          </p:nvSpPr>
          <p:spPr>
            <a:xfrm>
              <a:off x="8005495" y="1182073"/>
              <a:ext cx="3516165" cy="4909513"/>
            </a:xfrm>
            <a:prstGeom prst="rect">
              <a:avLst/>
            </a:prstGeom>
            <a:noFill/>
            <a:ln w="28575" cap="flat" cmpd="sng" algn="ctr">
              <a:solidFill>
                <a:srgbClr val="44546A">
                  <a:lumMod val="75000"/>
                </a:srgbClr>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pic>
          <p:nvPicPr>
            <p:cNvPr id="79" name="Picture 22"/>
            <p:cNvPicPr>
              <a:picLocks noChangeAspect="1"/>
            </p:cNvPicPr>
            <p:nvPr/>
          </p:nvPicPr>
          <p:blipFill>
            <a:blip r:embed="rId7" cstate="print">
              <a:extLst>
                <a:ext uri="{28A0092B-C50C-407E-A947-70E740481C1C}">
                  <a14:useLocalDpi xmlns:a14="http://schemas.microsoft.com/office/drawing/2010/main" val="0"/>
                </a:ext>
              </a:extLst>
            </a:blip>
            <a:srcRect l="41644" t="62154" r="43642" b="21529"/>
            <a:stretch>
              <a:fillRect/>
            </a:stretch>
          </p:blipFill>
          <p:spPr bwMode="auto">
            <a:xfrm>
              <a:off x="8300773" y="2746270"/>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10177431" y="1874235"/>
              <a:ext cx="1085968" cy="491845"/>
            </a:xfrm>
            <a:prstGeom prst="rect">
              <a:avLst/>
            </a:prstGeom>
            <a:noFill/>
          </p:spPr>
          <p:txBody>
            <a:bodyPr>
              <a:spAutoFit/>
            </a:bodyPr>
            <a:lstStyle/>
            <a:p>
              <a:pPr defTabSz="685800">
                <a:defRPr/>
              </a:pPr>
              <a:r>
                <a:rPr lang="en-GB" b="1" kern="0" dirty="0">
                  <a:solidFill>
                    <a:srgbClr val="44546A"/>
                  </a:solidFill>
                  <a:latin typeface="Calibri" panose="020F0502020204030204"/>
                </a:rPr>
                <a:t>8,918</a:t>
              </a:r>
            </a:p>
          </p:txBody>
        </p:sp>
        <p:sp>
          <p:nvSpPr>
            <p:cNvPr id="81" name="TextBox 80"/>
            <p:cNvSpPr txBox="1"/>
            <p:nvPr/>
          </p:nvSpPr>
          <p:spPr>
            <a:xfrm>
              <a:off x="8748525" y="2240882"/>
              <a:ext cx="2832408" cy="397053"/>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families sent to GMCs</a:t>
              </a:r>
            </a:p>
          </p:txBody>
        </p:sp>
        <p:sp>
          <p:nvSpPr>
            <p:cNvPr id="82" name="TextBox 81"/>
            <p:cNvSpPr txBox="1"/>
            <p:nvPr/>
          </p:nvSpPr>
          <p:spPr>
            <a:xfrm>
              <a:off x="9138034" y="3181649"/>
              <a:ext cx="1109254" cy="416101"/>
            </a:xfrm>
            <a:prstGeom prst="rect">
              <a:avLst/>
            </a:prstGeom>
            <a:solidFill>
              <a:sysClr val="window" lastClr="FFFFFF"/>
            </a:solidFill>
          </p:spPr>
          <p:txBody>
            <a:bodyPr>
              <a:spAutoFit/>
            </a:bodyPr>
            <a:lstStyle/>
            <a:p>
              <a:pPr defTabSz="685800">
                <a:defRPr/>
              </a:pPr>
              <a:r>
                <a:rPr lang="en-GB" b="1" kern="0" dirty="0" smtClean="0">
                  <a:solidFill>
                    <a:srgbClr val="44546A"/>
                  </a:solidFill>
                  <a:latin typeface="Calibri" panose="020F0502020204030204"/>
                </a:rPr>
                <a:t>18,346</a:t>
              </a:r>
              <a:endParaRPr lang="en-GB" b="1" kern="0" dirty="0">
                <a:solidFill>
                  <a:srgbClr val="44546A"/>
                </a:solidFill>
                <a:latin typeface="Calibri" panose="020F0502020204030204"/>
              </a:endParaRPr>
            </a:p>
          </p:txBody>
        </p:sp>
        <p:sp>
          <p:nvSpPr>
            <p:cNvPr id="83" name="TextBox 82"/>
            <p:cNvSpPr txBox="1"/>
            <p:nvPr/>
          </p:nvSpPr>
          <p:spPr>
            <a:xfrm>
              <a:off x="8212950" y="4574914"/>
              <a:ext cx="3217684" cy="1491633"/>
            </a:xfrm>
            <a:prstGeom prst="rect">
              <a:avLst/>
            </a:prstGeom>
            <a:noFill/>
          </p:spPr>
          <p:txBody>
            <a:bodyPr>
              <a:spAutoFit/>
            </a:bodyPr>
            <a:lstStyle/>
            <a:p>
              <a:pPr defTabSz="685800">
                <a:defRPr/>
              </a:pPr>
              <a:r>
                <a:rPr lang="en-GB" sz="2000" b="1" kern="0" dirty="0">
                  <a:solidFill>
                    <a:srgbClr val="44546A"/>
                  </a:solidFill>
                  <a:latin typeface="Calibri" panose="020F0502020204030204"/>
                </a:rPr>
                <a:t>Research</a:t>
              </a:r>
            </a:p>
            <a:p>
              <a:pPr defTabSz="685800">
                <a:defRPr/>
              </a:pPr>
              <a:r>
                <a:rPr lang="en-GB" sz="2000" b="1" kern="0" dirty="0">
                  <a:solidFill>
                    <a:srgbClr val="44546A"/>
                  </a:solidFill>
                  <a:latin typeface="Calibri" panose="020F0502020204030204"/>
                </a:rPr>
                <a:t>Clinical data on 53,150 People</a:t>
              </a:r>
            </a:p>
            <a:p>
              <a:pPr defTabSz="685800">
                <a:defRPr/>
              </a:pPr>
              <a:r>
                <a:rPr lang="en-GB" sz="2000" b="1" kern="0" dirty="0">
                  <a:solidFill>
                    <a:srgbClr val="44546A"/>
                  </a:solidFill>
                  <a:latin typeface="Calibri" panose="020F0502020204030204"/>
                </a:rPr>
                <a:t>33,025 Genomes</a:t>
              </a:r>
            </a:p>
          </p:txBody>
        </p:sp>
        <p:sp>
          <p:nvSpPr>
            <p:cNvPr id="84" name="TextBox 83"/>
            <p:cNvSpPr txBox="1"/>
            <p:nvPr/>
          </p:nvSpPr>
          <p:spPr>
            <a:xfrm>
              <a:off x="8339964" y="3684226"/>
              <a:ext cx="2817589" cy="398841"/>
            </a:xfrm>
            <a:prstGeom prst="rect">
              <a:avLst/>
            </a:prstGeom>
            <a:solidFill>
              <a:srgbClr val="D4922D"/>
            </a:solidFill>
          </p:spPr>
          <p:txBody>
            <a:bodyPr>
              <a:spAutoFit/>
            </a:bodyPr>
            <a:lstStyle/>
            <a:p>
              <a:pPr defTabSz="685800">
                <a:defRPr/>
              </a:pPr>
              <a:r>
                <a:rPr lang="en-GB" sz="1350" kern="0" dirty="0">
                  <a:solidFill>
                    <a:prstClr val="white"/>
                  </a:solidFill>
                  <a:latin typeface="Calibri" panose="020F0502020204030204"/>
                </a:rPr>
                <a:t>20-25% actionable findings</a:t>
              </a:r>
            </a:p>
          </p:txBody>
        </p:sp>
        <p:pic>
          <p:nvPicPr>
            <p:cNvPr id="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319" y="3364665"/>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9000436" y="1933255"/>
              <a:ext cx="1301891"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Reports for</a:t>
              </a:r>
            </a:p>
          </p:txBody>
        </p:sp>
        <p:sp>
          <p:nvSpPr>
            <p:cNvPr id="87" name="TextBox 86"/>
            <p:cNvSpPr txBox="1"/>
            <p:nvPr/>
          </p:nvSpPr>
          <p:spPr>
            <a:xfrm>
              <a:off x="9165554" y="2848982"/>
              <a:ext cx="1500879"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Equivalent to </a:t>
              </a:r>
            </a:p>
          </p:txBody>
        </p:sp>
        <p:sp>
          <p:nvSpPr>
            <p:cNvPr id="88" name="TextBox 87"/>
            <p:cNvSpPr txBox="1"/>
            <p:nvPr/>
          </p:nvSpPr>
          <p:spPr>
            <a:xfrm>
              <a:off x="10054651" y="3163764"/>
              <a:ext cx="1223566"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genomes</a:t>
              </a:r>
            </a:p>
          </p:txBody>
        </p:sp>
      </p:grpSp>
      <p:sp>
        <p:nvSpPr>
          <p:cNvPr id="93" name="TextBox 92"/>
          <p:cNvSpPr txBox="1"/>
          <p:nvPr/>
        </p:nvSpPr>
        <p:spPr>
          <a:xfrm>
            <a:off x="4042059" y="2173158"/>
            <a:ext cx="1374005" cy="584775"/>
          </a:xfrm>
          <a:prstGeom prst="rect">
            <a:avLst/>
          </a:prstGeom>
          <a:noFill/>
        </p:spPr>
        <p:txBody>
          <a:bodyPr wrap="square">
            <a:spAutoFit/>
          </a:bodyPr>
          <a:lstStyle/>
          <a:p>
            <a:pPr defTabSz="685800">
              <a:defRPr/>
            </a:pPr>
            <a:r>
              <a:rPr lang="en-GB" sz="3200" b="1" dirty="0" smtClean="0">
                <a:solidFill>
                  <a:srgbClr val="354072"/>
                </a:solidFill>
                <a:latin typeface="Calibri" panose="020F0502020204030204"/>
              </a:rPr>
              <a:t>52,881</a:t>
            </a:r>
            <a:endParaRPr lang="en-GB" sz="3200" b="1" dirty="0">
              <a:solidFill>
                <a:srgbClr val="354072"/>
              </a:solidFill>
              <a:latin typeface="Calibri" panose="020F0502020204030204"/>
            </a:endParaRPr>
          </a:p>
        </p:txBody>
      </p:sp>
      <p:sp>
        <p:nvSpPr>
          <p:cNvPr id="94" name="TextBox 93"/>
          <p:cNvSpPr txBox="1"/>
          <p:nvPr/>
        </p:nvSpPr>
        <p:spPr>
          <a:xfrm>
            <a:off x="4375593" y="2633314"/>
            <a:ext cx="1238250" cy="261610"/>
          </a:xfrm>
          <a:prstGeom prst="rect">
            <a:avLst/>
          </a:prstGeom>
          <a:noFill/>
        </p:spPr>
        <p:txBody>
          <a:bodyPr>
            <a:spAutoFit/>
          </a:bodyPr>
          <a:lstStyle/>
          <a:p>
            <a:pPr defTabSz="685800">
              <a:defRPr/>
            </a:pPr>
            <a:r>
              <a:rPr lang="en-GB" sz="1100" dirty="0">
                <a:solidFill>
                  <a:srgbClr val="354072"/>
                </a:solidFill>
                <a:latin typeface="Calibri" panose="020F0502020204030204"/>
              </a:rPr>
              <a:t>genomes</a:t>
            </a:r>
          </a:p>
        </p:txBody>
      </p:sp>
      <p:sp>
        <p:nvSpPr>
          <p:cNvPr id="95" name="TextBox 94"/>
          <p:cNvSpPr txBox="1"/>
          <p:nvPr/>
        </p:nvSpPr>
        <p:spPr>
          <a:xfrm>
            <a:off x="4561172" y="3848534"/>
            <a:ext cx="828675" cy="369332"/>
          </a:xfrm>
          <a:prstGeom prst="rect">
            <a:avLst/>
          </a:prstGeom>
          <a:noFill/>
        </p:spPr>
        <p:txBody>
          <a:bodyPr>
            <a:spAutoFit/>
          </a:bodyPr>
          <a:lstStyle/>
          <a:p>
            <a:pPr defTabSz="685800">
              <a:defRPr/>
            </a:pPr>
            <a:r>
              <a:rPr lang="en-GB" b="1" dirty="0" smtClean="0">
                <a:solidFill>
                  <a:srgbClr val="44546A"/>
                </a:solidFill>
                <a:latin typeface="Calibri" panose="020F0502020204030204"/>
              </a:rPr>
              <a:t>48,870</a:t>
            </a:r>
            <a:endParaRPr lang="en-GB" b="1" dirty="0">
              <a:solidFill>
                <a:srgbClr val="44546A"/>
              </a:solidFill>
              <a:latin typeface="Calibri" panose="020F0502020204030204"/>
            </a:endParaRPr>
          </a:p>
        </p:txBody>
      </p:sp>
      <p:sp>
        <p:nvSpPr>
          <p:cNvPr id="96" name="TextBox 95"/>
          <p:cNvSpPr txBox="1"/>
          <p:nvPr/>
        </p:nvSpPr>
        <p:spPr>
          <a:xfrm>
            <a:off x="3535165" y="3409394"/>
            <a:ext cx="741363" cy="369332"/>
          </a:xfrm>
          <a:prstGeom prst="rect">
            <a:avLst/>
          </a:prstGeom>
          <a:noFill/>
        </p:spPr>
        <p:txBody>
          <a:bodyPr>
            <a:spAutoFit/>
          </a:bodyPr>
          <a:lstStyle/>
          <a:p>
            <a:pPr defTabSz="685800">
              <a:defRPr/>
            </a:pPr>
            <a:r>
              <a:rPr lang="en-GB" b="1" dirty="0" smtClean="0">
                <a:solidFill>
                  <a:srgbClr val="44546A"/>
                </a:solidFill>
                <a:latin typeface="Calibri" panose="020F0502020204030204"/>
              </a:rPr>
              <a:t>8,705 </a:t>
            </a:r>
            <a:endParaRPr lang="en-GB" b="1" dirty="0">
              <a:solidFill>
                <a:srgbClr val="44546A"/>
              </a:solidFill>
              <a:latin typeface="Calibri" panose="020F0502020204030204"/>
            </a:endParaRPr>
          </a:p>
        </p:txBody>
      </p:sp>
      <p:sp>
        <p:nvSpPr>
          <p:cNvPr id="97" name="TextBox 96"/>
          <p:cNvSpPr txBox="1"/>
          <p:nvPr/>
        </p:nvSpPr>
        <p:spPr>
          <a:xfrm>
            <a:off x="464628" y="3341328"/>
            <a:ext cx="1098550" cy="784830"/>
          </a:xfrm>
          <a:prstGeom prst="rect">
            <a:avLst/>
          </a:prstGeom>
          <a:noFill/>
        </p:spPr>
        <p:txBody>
          <a:bodyPr>
            <a:spAutoFit/>
          </a:bodyPr>
          <a:lstStyle/>
          <a:p>
            <a:pPr defTabSz="685800">
              <a:defRPr/>
            </a:pPr>
            <a:r>
              <a:rPr lang="en-GB" b="1" dirty="0" smtClean="0">
                <a:solidFill>
                  <a:srgbClr val="44546A"/>
                </a:solidFill>
                <a:latin typeface="Calibri" panose="020F0502020204030204"/>
              </a:rPr>
              <a:t>17,083</a:t>
            </a:r>
            <a:endParaRPr lang="en-GB" b="1" dirty="0">
              <a:solidFill>
                <a:srgbClr val="44546A"/>
              </a:solidFill>
              <a:latin typeface="Calibri" panose="020F0502020204030204"/>
            </a:endParaRPr>
          </a:p>
          <a:p>
            <a:pPr defTabSz="685800">
              <a:defRPr/>
            </a:pPr>
            <a:endParaRPr lang="en-GB" sz="1350" b="1" dirty="0">
              <a:solidFill>
                <a:srgbClr val="44546A"/>
              </a:solidFill>
              <a:latin typeface="Calibri" panose="020F0502020204030204"/>
            </a:endParaRPr>
          </a:p>
          <a:p>
            <a:pPr defTabSz="685800">
              <a:defRPr/>
            </a:pPr>
            <a:endParaRPr lang="en-GB" sz="1350" b="1" dirty="0">
              <a:solidFill>
                <a:srgbClr val="44546A"/>
              </a:solidFill>
              <a:latin typeface="Calibri" panose="020F0502020204030204"/>
            </a:endParaRPr>
          </a:p>
        </p:txBody>
      </p:sp>
      <p:sp>
        <p:nvSpPr>
          <p:cNvPr id="98" name="TextBox 97"/>
          <p:cNvSpPr txBox="1"/>
          <p:nvPr/>
        </p:nvSpPr>
        <p:spPr>
          <a:xfrm>
            <a:off x="1698210" y="3771322"/>
            <a:ext cx="901700" cy="646331"/>
          </a:xfrm>
          <a:prstGeom prst="rect">
            <a:avLst/>
          </a:prstGeom>
          <a:noFill/>
        </p:spPr>
        <p:txBody>
          <a:bodyPr>
            <a:spAutoFit/>
          </a:bodyPr>
          <a:lstStyle/>
          <a:p>
            <a:pPr defTabSz="685800">
              <a:defRPr/>
            </a:pPr>
            <a:r>
              <a:rPr lang="en-GB" b="1" dirty="0" smtClean="0">
                <a:solidFill>
                  <a:srgbClr val="44546A"/>
                </a:solidFill>
                <a:latin typeface="Calibri" panose="020F0502020204030204"/>
              </a:rPr>
              <a:t>62,659</a:t>
            </a:r>
            <a:endParaRPr lang="en-GB" b="1" dirty="0">
              <a:solidFill>
                <a:srgbClr val="44546A"/>
              </a:solidFill>
              <a:latin typeface="Calibri" panose="020F0502020204030204"/>
            </a:endParaRPr>
          </a:p>
          <a:p>
            <a:pPr defTabSz="685800">
              <a:defRPr/>
            </a:pPr>
            <a:endParaRPr lang="en-GB" b="1" dirty="0">
              <a:solidFill>
                <a:srgbClr val="44546A"/>
              </a:solidFill>
              <a:latin typeface="Calibri" panose="020F0502020204030204"/>
            </a:endParaRPr>
          </a:p>
        </p:txBody>
      </p:sp>
      <p:sp>
        <p:nvSpPr>
          <p:cNvPr id="99" name="TextBox 53"/>
          <p:cNvSpPr txBox="1">
            <a:spLocks noChangeArrowheads="1"/>
          </p:cNvSpPr>
          <p:nvPr/>
        </p:nvSpPr>
        <p:spPr bwMode="auto">
          <a:xfrm>
            <a:off x="6387591" y="4030303"/>
            <a:ext cx="2139950" cy="339725"/>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kern="0">
                <a:solidFill>
                  <a:prstClr val="black"/>
                </a:solidFill>
              </a:rPr>
              <a:t>Over 1000 cancers</a:t>
            </a:r>
          </a:p>
        </p:txBody>
      </p:sp>
      <p:grpSp>
        <p:nvGrpSpPr>
          <p:cNvPr id="100" name="Group 99"/>
          <p:cNvGrpSpPr/>
          <p:nvPr/>
        </p:nvGrpSpPr>
        <p:grpSpPr>
          <a:xfrm>
            <a:off x="778953" y="5001333"/>
            <a:ext cx="962819" cy="894962"/>
            <a:chOff x="199630" y="2337250"/>
            <a:chExt cx="1282977" cy="735663"/>
          </a:xfrm>
          <a:noFill/>
        </p:grpSpPr>
        <p:sp>
          <p:nvSpPr>
            <p:cNvPr id="101" name="Rounded Rectangle 100"/>
            <p:cNvSpPr/>
            <p:nvPr/>
          </p:nvSpPr>
          <p:spPr>
            <a:xfrm>
              <a:off x="485374" y="2337250"/>
              <a:ext cx="815826" cy="735663"/>
            </a:xfrm>
            <a:prstGeom prst="roundRect">
              <a:avLst/>
            </a:prstGeom>
            <a:grpFill/>
            <a:ln w="6350" cap="flat" cmpd="sng" algn="ctr">
              <a:noFill/>
              <a:prstDash val="solid"/>
              <a:miter lim="800000"/>
            </a:ln>
            <a:effectLst/>
          </p:spPr>
          <p:txBody>
            <a:bodyPr anchor="ctr"/>
            <a:lstStyle/>
            <a:p>
              <a:pPr algn="ctr">
                <a:defRPr/>
              </a:pPr>
              <a:endParaRPr lang="en-GB" kern="0">
                <a:solidFill>
                  <a:prstClr val="black"/>
                </a:solidFill>
                <a:latin typeface="Calibri" panose="020F0502020204030204"/>
              </a:endParaRPr>
            </a:p>
          </p:txBody>
        </p:sp>
        <p:sp>
          <p:nvSpPr>
            <p:cNvPr id="102" name="Rectangle 101"/>
            <p:cNvSpPr/>
            <p:nvPr/>
          </p:nvSpPr>
          <p:spPr>
            <a:xfrm>
              <a:off x="199630" y="2340002"/>
              <a:ext cx="667581" cy="366892"/>
            </a:xfrm>
            <a:prstGeom prst="rect">
              <a:avLst/>
            </a:prstGeom>
            <a:grpFill/>
            <a:ln>
              <a:noFill/>
            </a:ln>
          </p:spPr>
          <p:txBody>
            <a:bodyPr wrap="none">
              <a:spAutoFit/>
            </a:bodyPr>
            <a:lstStyle/>
            <a:p>
              <a:pPr>
                <a:defRPr/>
              </a:pPr>
              <a:r>
                <a:rPr lang="en-GB" sz="2400" kern="0" dirty="0">
                  <a:solidFill>
                    <a:prstClr val="black"/>
                  </a:solidFill>
                  <a:latin typeface="Calibri" panose="020F0502020204030204"/>
                </a:rPr>
                <a:t>759</a:t>
              </a:r>
              <a:endParaRPr lang="en-GB" kern="0" dirty="0">
                <a:solidFill>
                  <a:prstClr val="black"/>
                </a:solidFill>
                <a:latin typeface="Calibri" panose="020F0502020204030204"/>
              </a:endParaRPr>
            </a:p>
          </p:txBody>
        </p:sp>
        <p:sp>
          <p:nvSpPr>
            <p:cNvPr id="103" name="Rectangle 102"/>
            <p:cNvSpPr/>
            <p:nvPr/>
          </p:nvSpPr>
          <p:spPr>
            <a:xfrm>
              <a:off x="815026" y="2630244"/>
              <a:ext cx="667581" cy="366892"/>
            </a:xfrm>
            <a:prstGeom prst="rect">
              <a:avLst/>
            </a:prstGeom>
            <a:grpFill/>
            <a:ln>
              <a:noFill/>
            </a:ln>
          </p:spPr>
          <p:txBody>
            <a:bodyPr wrap="none">
              <a:spAutoFit/>
            </a:bodyPr>
            <a:lstStyle/>
            <a:p>
              <a:pPr>
                <a:defRPr/>
              </a:pPr>
              <a:r>
                <a:rPr lang="en-GB" sz="2400" kern="0" dirty="0">
                  <a:solidFill>
                    <a:prstClr val="black"/>
                  </a:solidFill>
                  <a:latin typeface="Calibri" panose="020F0502020204030204"/>
                </a:rPr>
                <a:t>847</a:t>
              </a:r>
              <a:endParaRPr lang="en-GB" kern="0" dirty="0">
                <a:solidFill>
                  <a:prstClr val="black"/>
                </a:solidFill>
                <a:latin typeface="Calibri" panose="020F0502020204030204"/>
              </a:endParaRPr>
            </a:p>
          </p:txBody>
        </p:sp>
        <p:cxnSp>
          <p:nvCxnSpPr>
            <p:cNvPr id="104" name="Straight Connector 103"/>
            <p:cNvCxnSpPr>
              <a:endCxn id="103" idx="0"/>
            </p:cNvCxnSpPr>
            <p:nvPr/>
          </p:nvCxnSpPr>
          <p:spPr>
            <a:xfrm flipV="1">
              <a:off x="696377" y="2630244"/>
              <a:ext cx="452440" cy="97182"/>
            </a:xfrm>
            <a:prstGeom prst="line">
              <a:avLst/>
            </a:prstGeom>
            <a:grpFill/>
            <a:ln w="19050" cap="flat" cmpd="sng" algn="ctr">
              <a:solidFill>
                <a:srgbClr val="33B8C8"/>
              </a:solidFill>
              <a:prstDash val="solid"/>
              <a:miter lim="800000"/>
            </a:ln>
            <a:effectLst/>
          </p:spPr>
        </p:cxnSp>
      </p:grpSp>
      <p:sp>
        <p:nvSpPr>
          <p:cNvPr id="105" name="TextBox 4"/>
          <p:cNvSpPr txBox="1">
            <a:spLocks noChangeArrowheads="1"/>
          </p:cNvSpPr>
          <p:nvPr/>
        </p:nvSpPr>
        <p:spPr bwMode="auto">
          <a:xfrm>
            <a:off x="604328" y="4420828"/>
            <a:ext cx="2273300" cy="338137"/>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kern="0">
                <a:solidFill>
                  <a:prstClr val="black"/>
                </a:solidFill>
              </a:rPr>
              <a:t>Fast Turnaround Time</a:t>
            </a:r>
          </a:p>
        </p:txBody>
      </p:sp>
      <p:pic>
        <p:nvPicPr>
          <p:cNvPr id="106" name="Picture 105"/>
          <p:cNvPicPr>
            <a:picLocks noChangeAspect="1"/>
          </p:cNvPicPr>
          <p:nvPr/>
        </p:nvPicPr>
        <p:blipFill rotWithShape="1">
          <a:blip r:embed="rId8">
            <a:duotone>
              <a:srgbClr val="44546B">
                <a:shade val="45000"/>
                <a:satMod val="135000"/>
              </a:srgbClr>
              <a:prstClr val="white"/>
            </a:duotone>
          </a:blip>
          <a:srcRect r="9081" b="9543"/>
          <a:stretch/>
        </p:blipFill>
        <p:spPr>
          <a:xfrm>
            <a:off x="1949869" y="4842621"/>
            <a:ext cx="943209" cy="943804"/>
          </a:xfrm>
          <a:prstGeom prst="rect">
            <a:avLst/>
          </a:prstGeom>
        </p:spPr>
      </p:pic>
      <p:sp>
        <p:nvSpPr>
          <p:cNvPr id="107" name="Rectangle 64"/>
          <p:cNvSpPr>
            <a:spLocks noChangeArrowheads="1"/>
          </p:cNvSpPr>
          <p:nvPr/>
        </p:nvSpPr>
        <p:spPr bwMode="auto">
          <a:xfrm>
            <a:off x="2077528" y="5077036"/>
            <a:ext cx="781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2100" b="1" kern="0" dirty="0">
                <a:solidFill>
                  <a:srgbClr val="44546B"/>
                </a:solidFill>
              </a:rPr>
              <a:t>12.9 </a:t>
            </a:r>
          </a:p>
        </p:txBody>
      </p:sp>
      <p:sp>
        <p:nvSpPr>
          <p:cNvPr id="108" name="Rectangle 107"/>
          <p:cNvSpPr/>
          <p:nvPr/>
        </p:nvSpPr>
        <p:spPr>
          <a:xfrm>
            <a:off x="3686356" y="5920217"/>
            <a:ext cx="4512902" cy="646331"/>
          </a:xfrm>
          <a:prstGeom prst="rect">
            <a:avLst/>
          </a:prstGeom>
        </p:spPr>
        <p:txBody>
          <a:bodyPr wrap="none">
            <a:spAutoFit/>
          </a:bodyPr>
          <a:lstStyle/>
          <a:p>
            <a:r>
              <a:rPr lang="en-GB" dirty="0" smtClean="0">
                <a:solidFill>
                  <a:prstClr val="black"/>
                </a:solidFill>
                <a:latin typeface="Calibri" panose="020F0502020204030204"/>
              </a:rPr>
              <a:t>As of 09/03/2018</a:t>
            </a:r>
          </a:p>
          <a:p>
            <a:r>
              <a:rPr lang="en-GB" dirty="0" smtClean="0">
                <a:solidFill>
                  <a:prstClr val="black"/>
                </a:solidFill>
                <a:latin typeface="Calibri" panose="020F0502020204030204"/>
              </a:rPr>
              <a:t>Courtesy of Genomics England &amp; NHS England</a:t>
            </a:r>
            <a:endParaRPr lang="en-GB" dirty="0">
              <a:solidFill>
                <a:prstClr val="black"/>
              </a:solidFill>
              <a:latin typeface="Calibri" panose="020F0502020204030204"/>
            </a:endParaRPr>
          </a:p>
        </p:txBody>
      </p:sp>
      <p:sp>
        <p:nvSpPr>
          <p:cNvPr id="2" name="Rectangle 1"/>
          <p:cNvSpPr/>
          <p:nvPr/>
        </p:nvSpPr>
        <p:spPr>
          <a:xfrm>
            <a:off x="0" y="-17327"/>
            <a:ext cx="1240781" cy="136537"/>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3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07504"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331640"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835696"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619672" y="3415594"/>
            <a:ext cx="0" cy="1584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496" y="4999770"/>
            <a:ext cx="9001000" cy="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520" y="4999770"/>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91880" y="5022890"/>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496" y="5431818"/>
            <a:ext cx="792088" cy="307777"/>
          </a:xfrm>
          <a:prstGeom prst="rect">
            <a:avLst/>
          </a:prstGeom>
          <a:noFill/>
        </p:spPr>
        <p:txBody>
          <a:bodyPr wrap="square" rtlCol="0">
            <a:spAutoFit/>
          </a:bodyPr>
          <a:lstStyle/>
          <a:p>
            <a:r>
              <a:rPr lang="en-US" sz="1400" b="1" dirty="0"/>
              <a:t>Jan 16</a:t>
            </a:r>
          </a:p>
        </p:txBody>
      </p:sp>
      <p:sp>
        <p:nvSpPr>
          <p:cNvPr id="13" name="TextBox 12"/>
          <p:cNvSpPr txBox="1"/>
          <p:nvPr/>
        </p:nvSpPr>
        <p:spPr>
          <a:xfrm>
            <a:off x="3203848" y="5431818"/>
            <a:ext cx="792088" cy="307777"/>
          </a:xfrm>
          <a:prstGeom prst="rect">
            <a:avLst/>
          </a:prstGeom>
          <a:noFill/>
        </p:spPr>
        <p:txBody>
          <a:bodyPr wrap="square" rtlCol="0">
            <a:spAutoFit/>
          </a:bodyPr>
          <a:lstStyle/>
          <a:p>
            <a:r>
              <a:rPr lang="en-US" sz="1400" b="1" dirty="0"/>
              <a:t>Jan 17</a:t>
            </a:r>
          </a:p>
        </p:txBody>
      </p:sp>
      <p:cxnSp>
        <p:nvCxnSpPr>
          <p:cNvPr id="14" name="Straight Connector 13"/>
          <p:cNvCxnSpPr/>
          <p:nvPr/>
        </p:nvCxnSpPr>
        <p:spPr>
          <a:xfrm>
            <a:off x="1848849" y="4999770"/>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512" y="3705367"/>
            <a:ext cx="1008112" cy="646331"/>
          </a:xfrm>
          <a:prstGeom prst="rect">
            <a:avLst/>
          </a:prstGeom>
          <a:noFill/>
        </p:spPr>
        <p:txBody>
          <a:bodyPr wrap="square" rtlCol="0">
            <a:spAutoFit/>
          </a:bodyPr>
          <a:lstStyle/>
          <a:p>
            <a:r>
              <a:rPr lang="en-US" sz="1200" b="1" dirty="0"/>
              <a:t>Designation as GMC</a:t>
            </a:r>
          </a:p>
          <a:p>
            <a:r>
              <a:rPr lang="en-US" sz="1200" b="1" dirty="0"/>
              <a:t>23</a:t>
            </a:r>
            <a:r>
              <a:rPr lang="en-US" sz="1200" b="1" baseline="30000" dirty="0"/>
              <a:t>rd</a:t>
            </a:r>
            <a:r>
              <a:rPr lang="en-US" sz="1200" b="1" dirty="0"/>
              <a:t> Dec </a:t>
            </a:r>
          </a:p>
        </p:txBody>
      </p:sp>
      <p:sp>
        <p:nvSpPr>
          <p:cNvPr id="16" name="TextBox 15"/>
          <p:cNvSpPr txBox="1"/>
          <p:nvPr/>
        </p:nvSpPr>
        <p:spPr>
          <a:xfrm>
            <a:off x="755576" y="3427247"/>
            <a:ext cx="864096" cy="1015663"/>
          </a:xfrm>
          <a:prstGeom prst="rect">
            <a:avLst/>
          </a:prstGeom>
          <a:noFill/>
        </p:spPr>
        <p:txBody>
          <a:bodyPr wrap="square" rtlCol="0">
            <a:spAutoFit/>
          </a:bodyPr>
          <a:lstStyle/>
          <a:p>
            <a:r>
              <a:rPr lang="en-US" sz="1200" b="1" dirty="0"/>
              <a:t>“Go-live” of cancer &amp; RD pathways</a:t>
            </a:r>
          </a:p>
          <a:p>
            <a:r>
              <a:rPr lang="en-US" sz="1200" b="1" dirty="0"/>
              <a:t>27</a:t>
            </a:r>
            <a:r>
              <a:rPr lang="en-US" sz="1200" b="1" baseline="30000" dirty="0"/>
              <a:t>th</a:t>
            </a:r>
            <a:r>
              <a:rPr lang="en-US" sz="1200" b="1" dirty="0"/>
              <a:t> May</a:t>
            </a:r>
          </a:p>
        </p:txBody>
      </p:sp>
      <p:sp>
        <p:nvSpPr>
          <p:cNvPr id="17" name="TextBox 16"/>
          <p:cNvSpPr txBox="1"/>
          <p:nvPr/>
        </p:nvSpPr>
        <p:spPr>
          <a:xfrm>
            <a:off x="1398837" y="2635159"/>
            <a:ext cx="724891" cy="830997"/>
          </a:xfrm>
          <a:prstGeom prst="rect">
            <a:avLst/>
          </a:prstGeom>
          <a:noFill/>
        </p:spPr>
        <p:txBody>
          <a:bodyPr wrap="square" rtlCol="0">
            <a:spAutoFit/>
          </a:bodyPr>
          <a:lstStyle/>
          <a:p>
            <a:r>
              <a:rPr lang="en-US" sz="1200" b="1" dirty="0"/>
              <a:t>First RD consent UHB</a:t>
            </a:r>
          </a:p>
          <a:p>
            <a:r>
              <a:rPr lang="en-US" sz="1200" b="1" dirty="0"/>
              <a:t>10</a:t>
            </a:r>
            <a:r>
              <a:rPr lang="en-US" sz="1200" b="1" baseline="30000" dirty="0"/>
              <a:t>th</a:t>
            </a:r>
            <a:r>
              <a:rPr lang="en-US" sz="1200" b="1" dirty="0"/>
              <a:t> Jun</a:t>
            </a:r>
          </a:p>
        </p:txBody>
      </p:sp>
      <p:sp>
        <p:nvSpPr>
          <p:cNvPr id="18" name="TextBox 17"/>
          <p:cNvSpPr txBox="1"/>
          <p:nvPr/>
        </p:nvSpPr>
        <p:spPr>
          <a:xfrm>
            <a:off x="1763688" y="3427247"/>
            <a:ext cx="760540" cy="1015663"/>
          </a:xfrm>
          <a:prstGeom prst="rect">
            <a:avLst/>
          </a:prstGeom>
          <a:noFill/>
        </p:spPr>
        <p:txBody>
          <a:bodyPr wrap="square" rtlCol="0">
            <a:spAutoFit/>
          </a:bodyPr>
          <a:lstStyle/>
          <a:p>
            <a:r>
              <a:rPr lang="en-US" sz="1200" b="1" dirty="0"/>
              <a:t>First cancer consent NBT</a:t>
            </a:r>
          </a:p>
          <a:p>
            <a:r>
              <a:rPr lang="en-US" sz="1200" b="1" dirty="0"/>
              <a:t>27</a:t>
            </a:r>
            <a:r>
              <a:rPr lang="en-US" sz="1200" b="1" baseline="30000" dirty="0"/>
              <a:t>th</a:t>
            </a:r>
            <a:r>
              <a:rPr lang="en-US" sz="1200" b="1" dirty="0"/>
              <a:t> Jun</a:t>
            </a:r>
          </a:p>
        </p:txBody>
      </p:sp>
      <p:cxnSp>
        <p:nvCxnSpPr>
          <p:cNvPr id="19" name="Straight Arrow Connector 18"/>
          <p:cNvCxnSpPr/>
          <p:nvPr/>
        </p:nvCxnSpPr>
        <p:spPr>
          <a:xfrm flipV="1">
            <a:off x="2334399" y="4985067"/>
            <a:ext cx="0" cy="96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35696" y="5965315"/>
            <a:ext cx="1080120" cy="461665"/>
          </a:xfrm>
          <a:prstGeom prst="rect">
            <a:avLst/>
          </a:prstGeom>
          <a:noFill/>
        </p:spPr>
        <p:txBody>
          <a:bodyPr wrap="square" rtlCol="0">
            <a:spAutoFit/>
          </a:bodyPr>
          <a:lstStyle/>
          <a:p>
            <a:r>
              <a:rPr lang="en-US" sz="1200" b="1" dirty="0"/>
              <a:t>Launch event </a:t>
            </a:r>
          </a:p>
          <a:p>
            <a:r>
              <a:rPr lang="en-US" sz="1200" b="1" dirty="0"/>
              <a:t>26</a:t>
            </a:r>
            <a:r>
              <a:rPr lang="en-US" sz="1200" b="1" baseline="30000" dirty="0"/>
              <a:t>th</a:t>
            </a:r>
            <a:r>
              <a:rPr lang="en-US" sz="1200" b="1" dirty="0"/>
              <a:t> Sep</a:t>
            </a:r>
          </a:p>
        </p:txBody>
      </p:sp>
      <p:cxnSp>
        <p:nvCxnSpPr>
          <p:cNvPr id="21" name="Straight Connector 20"/>
          <p:cNvCxnSpPr/>
          <p:nvPr/>
        </p:nvCxnSpPr>
        <p:spPr>
          <a:xfrm>
            <a:off x="5621302" y="5011423"/>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52320" y="5009819"/>
            <a:ext cx="0" cy="288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75856" y="3235030"/>
            <a:ext cx="936104" cy="1200329"/>
          </a:xfrm>
          <a:prstGeom prst="rect">
            <a:avLst/>
          </a:prstGeom>
          <a:noFill/>
        </p:spPr>
        <p:txBody>
          <a:bodyPr wrap="square" rtlCol="0">
            <a:spAutoFit/>
          </a:bodyPr>
          <a:lstStyle/>
          <a:p>
            <a:r>
              <a:rPr lang="en-US" sz="1200" b="1" dirty="0"/>
              <a:t> </a:t>
            </a:r>
          </a:p>
          <a:p>
            <a:r>
              <a:rPr lang="en-US" sz="1200" b="1" dirty="0"/>
              <a:t>First </a:t>
            </a:r>
            <a:br>
              <a:rPr lang="en-US" sz="1200" b="1" dirty="0"/>
            </a:br>
            <a:r>
              <a:rPr lang="en-US" sz="1200" b="1" dirty="0"/>
              <a:t>cancer </a:t>
            </a:r>
            <a:br>
              <a:rPr lang="en-US" sz="1200" b="1" dirty="0"/>
            </a:br>
            <a:r>
              <a:rPr lang="en-US" sz="1200" b="1" dirty="0"/>
              <a:t>consent GHNFT</a:t>
            </a:r>
          </a:p>
          <a:p>
            <a:r>
              <a:rPr lang="en-US" sz="1200" b="1" dirty="0"/>
              <a:t>11</a:t>
            </a:r>
            <a:r>
              <a:rPr lang="en-US" sz="1200" b="1" baseline="30000" dirty="0"/>
              <a:t>th</a:t>
            </a:r>
            <a:r>
              <a:rPr lang="en-US" sz="1200" b="1" dirty="0"/>
              <a:t> Jan </a:t>
            </a:r>
          </a:p>
        </p:txBody>
      </p:sp>
      <p:cxnSp>
        <p:nvCxnSpPr>
          <p:cNvPr id="27" name="Straight Arrow Connector 26"/>
          <p:cNvCxnSpPr/>
          <p:nvPr/>
        </p:nvCxnSpPr>
        <p:spPr>
          <a:xfrm>
            <a:off x="3779912" y="4364127"/>
            <a:ext cx="0" cy="58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283968" y="3441728"/>
            <a:ext cx="0" cy="1486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923928" y="2491143"/>
            <a:ext cx="1440160" cy="1015663"/>
          </a:xfrm>
          <a:prstGeom prst="rect">
            <a:avLst/>
          </a:prstGeom>
          <a:noFill/>
        </p:spPr>
        <p:txBody>
          <a:bodyPr wrap="square" rtlCol="0">
            <a:spAutoFit/>
          </a:bodyPr>
          <a:lstStyle/>
          <a:p>
            <a:r>
              <a:rPr lang="en-US" sz="1200" b="1" dirty="0"/>
              <a:t>First </a:t>
            </a:r>
          </a:p>
          <a:p>
            <a:r>
              <a:rPr lang="en-US" sz="1200" b="1" dirty="0"/>
              <a:t>RD </a:t>
            </a:r>
            <a:br>
              <a:rPr lang="en-US" sz="1200" b="1" dirty="0"/>
            </a:br>
            <a:r>
              <a:rPr lang="en-US" sz="1200" b="1" dirty="0"/>
              <a:t>consent </a:t>
            </a:r>
            <a:br>
              <a:rPr lang="en-US" sz="1200" b="1" dirty="0"/>
            </a:br>
            <a:r>
              <a:rPr lang="en-US" sz="1200" b="1" dirty="0"/>
              <a:t>GHNFT</a:t>
            </a:r>
          </a:p>
          <a:p>
            <a:r>
              <a:rPr lang="en-US" sz="1200" b="1" dirty="0"/>
              <a:t>28</a:t>
            </a:r>
            <a:r>
              <a:rPr lang="en-US" sz="1200" b="1" baseline="30000" dirty="0"/>
              <a:t>th</a:t>
            </a:r>
            <a:r>
              <a:rPr lang="en-US" sz="1200" b="1" dirty="0"/>
              <a:t> Mar </a:t>
            </a:r>
          </a:p>
        </p:txBody>
      </p:sp>
      <p:cxnSp>
        <p:nvCxnSpPr>
          <p:cNvPr id="30" name="Straight Arrow Connector 29"/>
          <p:cNvCxnSpPr/>
          <p:nvPr/>
        </p:nvCxnSpPr>
        <p:spPr>
          <a:xfrm>
            <a:off x="4932040" y="4364127"/>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23380" y="3419696"/>
            <a:ext cx="1003233" cy="1015663"/>
          </a:xfrm>
          <a:prstGeom prst="rect">
            <a:avLst/>
          </a:prstGeom>
          <a:noFill/>
        </p:spPr>
        <p:txBody>
          <a:bodyPr wrap="square" rtlCol="0">
            <a:spAutoFit/>
          </a:bodyPr>
          <a:lstStyle/>
          <a:p>
            <a:r>
              <a:rPr lang="en-US" sz="1200" b="1" dirty="0"/>
              <a:t>First </a:t>
            </a:r>
          </a:p>
          <a:p>
            <a:r>
              <a:rPr lang="en-US" sz="1200" b="1" dirty="0"/>
              <a:t>cancer consent</a:t>
            </a:r>
          </a:p>
          <a:p>
            <a:r>
              <a:rPr lang="en-US" sz="1200" b="1" dirty="0"/>
              <a:t>RUH</a:t>
            </a:r>
          </a:p>
          <a:p>
            <a:r>
              <a:rPr lang="en-US" sz="1200" b="1" dirty="0"/>
              <a:t>19</a:t>
            </a:r>
            <a:r>
              <a:rPr lang="en-US" sz="1200" b="1" baseline="30000" dirty="0"/>
              <a:t>th</a:t>
            </a:r>
            <a:r>
              <a:rPr lang="en-US" sz="1200" b="1" dirty="0"/>
              <a:t> May</a:t>
            </a:r>
          </a:p>
        </p:txBody>
      </p:sp>
      <p:cxnSp>
        <p:nvCxnSpPr>
          <p:cNvPr id="44" name="Straight Arrow Connector 43"/>
          <p:cNvCxnSpPr/>
          <p:nvPr/>
        </p:nvCxnSpPr>
        <p:spPr>
          <a:xfrm>
            <a:off x="5508104" y="3538895"/>
            <a:ext cx="0" cy="1418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148064" y="2388224"/>
            <a:ext cx="1064312" cy="1200329"/>
          </a:xfrm>
          <a:prstGeom prst="rect">
            <a:avLst/>
          </a:prstGeom>
          <a:noFill/>
        </p:spPr>
        <p:txBody>
          <a:bodyPr wrap="square" rtlCol="0">
            <a:spAutoFit/>
          </a:bodyPr>
          <a:lstStyle/>
          <a:p>
            <a:endParaRPr lang="en-US" sz="1200" b="1" dirty="0"/>
          </a:p>
          <a:p>
            <a:r>
              <a:rPr lang="en-US" sz="1200" b="1" dirty="0"/>
              <a:t>First</a:t>
            </a:r>
          </a:p>
          <a:p>
            <a:r>
              <a:rPr lang="en-US" sz="1200" b="1" dirty="0"/>
              <a:t>RD </a:t>
            </a:r>
            <a:br>
              <a:rPr lang="en-US" sz="1200" b="1" dirty="0"/>
            </a:br>
            <a:r>
              <a:rPr lang="en-US" sz="1200" b="1" dirty="0"/>
              <a:t>consent </a:t>
            </a:r>
          </a:p>
          <a:p>
            <a:r>
              <a:rPr lang="en-US" sz="1200" b="1" dirty="0"/>
              <a:t>RUH</a:t>
            </a:r>
            <a:br>
              <a:rPr lang="en-US" sz="1200" b="1" dirty="0"/>
            </a:br>
            <a:r>
              <a:rPr lang="en-US" sz="1200" b="1" dirty="0"/>
              <a:t>22</a:t>
            </a:r>
            <a:r>
              <a:rPr lang="en-US" sz="1200" b="1" baseline="30000" dirty="0"/>
              <a:t>nd</a:t>
            </a:r>
            <a:r>
              <a:rPr lang="en-US" sz="1200" b="1" dirty="0"/>
              <a:t> June</a:t>
            </a:r>
          </a:p>
        </p:txBody>
      </p:sp>
      <p:cxnSp>
        <p:nvCxnSpPr>
          <p:cNvPr id="46" name="Straight Arrow Connector 45"/>
          <p:cNvCxnSpPr/>
          <p:nvPr/>
        </p:nvCxnSpPr>
        <p:spPr>
          <a:xfrm flipH="1">
            <a:off x="6035164" y="3224423"/>
            <a:ext cx="4879" cy="1749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960411" y="2749558"/>
            <a:ext cx="1275885" cy="461665"/>
          </a:xfrm>
          <a:prstGeom prst="rect">
            <a:avLst/>
          </a:prstGeom>
          <a:noFill/>
          <a:ln>
            <a:solidFill>
              <a:schemeClr val="tx1"/>
            </a:solidFill>
          </a:ln>
        </p:spPr>
        <p:txBody>
          <a:bodyPr wrap="square" rtlCol="0">
            <a:spAutoFit/>
          </a:bodyPr>
          <a:lstStyle/>
          <a:p>
            <a:r>
              <a:rPr lang="en-US" sz="1200" b="1" dirty="0"/>
              <a:t>1,000 individuals </a:t>
            </a:r>
            <a:r>
              <a:rPr lang="en-US" sz="1200" b="1"/>
              <a:t>enrolled 19</a:t>
            </a:r>
            <a:r>
              <a:rPr lang="en-US" sz="1200" b="1" baseline="30000"/>
              <a:t>th</a:t>
            </a:r>
            <a:r>
              <a:rPr lang="en-US" sz="1200" b="1"/>
              <a:t> </a:t>
            </a:r>
            <a:r>
              <a:rPr lang="en-US" sz="1200" b="1" dirty="0"/>
              <a:t>July</a:t>
            </a:r>
          </a:p>
        </p:txBody>
      </p:sp>
      <p:sp>
        <p:nvSpPr>
          <p:cNvPr id="52" name="TextBox 51"/>
          <p:cNvSpPr txBox="1"/>
          <p:nvPr/>
        </p:nvSpPr>
        <p:spPr>
          <a:xfrm>
            <a:off x="7020272" y="5351718"/>
            <a:ext cx="792088" cy="307777"/>
          </a:xfrm>
          <a:prstGeom prst="rect">
            <a:avLst/>
          </a:prstGeom>
          <a:noFill/>
        </p:spPr>
        <p:txBody>
          <a:bodyPr wrap="square" rtlCol="0">
            <a:spAutoFit/>
          </a:bodyPr>
          <a:lstStyle/>
          <a:p>
            <a:r>
              <a:rPr lang="en-US" sz="1400" b="1" dirty="0"/>
              <a:t>Jan 18</a:t>
            </a:r>
          </a:p>
        </p:txBody>
      </p:sp>
      <p:cxnSp>
        <p:nvCxnSpPr>
          <p:cNvPr id="53" name="Straight Arrow Connector 52"/>
          <p:cNvCxnSpPr/>
          <p:nvPr/>
        </p:nvCxnSpPr>
        <p:spPr>
          <a:xfrm flipV="1">
            <a:off x="6222831" y="5011423"/>
            <a:ext cx="0" cy="96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24128" y="5991671"/>
            <a:ext cx="1440160" cy="461665"/>
          </a:xfrm>
          <a:prstGeom prst="rect">
            <a:avLst/>
          </a:prstGeom>
          <a:noFill/>
        </p:spPr>
        <p:txBody>
          <a:bodyPr wrap="square" rtlCol="0">
            <a:spAutoFit/>
          </a:bodyPr>
          <a:lstStyle/>
          <a:p>
            <a:r>
              <a:rPr lang="en-US" sz="1200" b="1" dirty="0"/>
              <a:t>Conference</a:t>
            </a:r>
          </a:p>
          <a:p>
            <a:r>
              <a:rPr lang="en-US" sz="1200" b="1" dirty="0"/>
              <a:t>1</a:t>
            </a:r>
            <a:r>
              <a:rPr lang="en-US" sz="1200" b="1" baseline="30000" dirty="0"/>
              <a:t>st</a:t>
            </a:r>
            <a:r>
              <a:rPr lang="en-US" sz="1200" b="1" dirty="0"/>
              <a:t> Sep</a:t>
            </a:r>
          </a:p>
        </p:txBody>
      </p:sp>
      <p:sp>
        <p:nvSpPr>
          <p:cNvPr id="55" name="Rectangle 54"/>
          <p:cNvSpPr/>
          <p:nvPr/>
        </p:nvSpPr>
        <p:spPr>
          <a:xfrm>
            <a:off x="179512" y="1691376"/>
            <a:ext cx="1944217"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1. Contracting &amp; pathway mapping</a:t>
            </a:r>
          </a:p>
        </p:txBody>
      </p:sp>
      <p:sp>
        <p:nvSpPr>
          <p:cNvPr id="56" name="Rectangle 55"/>
          <p:cNvSpPr/>
          <p:nvPr/>
        </p:nvSpPr>
        <p:spPr>
          <a:xfrm>
            <a:off x="2411760" y="1691376"/>
            <a:ext cx="1656184"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2. Informatics &amp;  piloting</a:t>
            </a:r>
          </a:p>
        </p:txBody>
      </p:sp>
      <p:sp>
        <p:nvSpPr>
          <p:cNvPr id="57" name="Rectangle 56"/>
          <p:cNvSpPr/>
          <p:nvPr/>
        </p:nvSpPr>
        <p:spPr>
          <a:xfrm>
            <a:off x="4211961" y="1691376"/>
            <a:ext cx="3024336"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3. Engagement &amp; Expansion</a:t>
            </a:r>
          </a:p>
        </p:txBody>
      </p:sp>
      <p:sp>
        <p:nvSpPr>
          <p:cNvPr id="2" name="Slide Number Placeholder 1"/>
          <p:cNvSpPr>
            <a:spLocks noGrp="1"/>
          </p:cNvSpPr>
          <p:nvPr>
            <p:ph type="sldNum" sz="quarter" idx="10"/>
          </p:nvPr>
        </p:nvSpPr>
        <p:spPr>
          <a:xfrm>
            <a:off x="206152" y="6376243"/>
            <a:ext cx="2133600" cy="365125"/>
          </a:xfrm>
        </p:spPr>
        <p:txBody>
          <a:bodyPr/>
          <a:lstStyle/>
          <a:p>
            <a:fld id="{E43404FB-3CE2-4016-8942-914DCCAC1594}" type="slidenum">
              <a:rPr lang="en-GB" smtClean="0"/>
              <a:pPr/>
              <a:t>12</a:t>
            </a:fld>
            <a:endParaRPr lang="en-GB" dirty="0"/>
          </a:p>
        </p:txBody>
      </p:sp>
      <p:cxnSp>
        <p:nvCxnSpPr>
          <p:cNvPr id="38" name="Straight Arrow Connector 37"/>
          <p:cNvCxnSpPr/>
          <p:nvPr/>
        </p:nvCxnSpPr>
        <p:spPr>
          <a:xfrm>
            <a:off x="6763929" y="4435359"/>
            <a:ext cx="0" cy="534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427331" y="3419696"/>
            <a:ext cx="832407" cy="1015663"/>
          </a:xfrm>
          <a:prstGeom prst="rect">
            <a:avLst/>
          </a:prstGeom>
          <a:noFill/>
        </p:spPr>
        <p:txBody>
          <a:bodyPr wrap="square" rtlCol="0">
            <a:spAutoFit/>
          </a:bodyPr>
          <a:lstStyle/>
          <a:p>
            <a:r>
              <a:rPr lang="en-US" sz="1200" b="1" dirty="0"/>
              <a:t>First cancer consent UHB</a:t>
            </a:r>
          </a:p>
          <a:p>
            <a:r>
              <a:rPr lang="en-US" sz="1200" b="1" dirty="0"/>
              <a:t>8</a:t>
            </a:r>
            <a:r>
              <a:rPr lang="en-US" sz="1200" b="1" baseline="30000" dirty="0"/>
              <a:t>th</a:t>
            </a:r>
            <a:r>
              <a:rPr lang="en-US" sz="1200" b="1" dirty="0"/>
              <a:t> Nov</a:t>
            </a:r>
          </a:p>
        </p:txBody>
      </p:sp>
      <p:pic>
        <p:nvPicPr>
          <p:cNvPr id="42" name="Picture 2" descr="Z:\Communications\WEGMC logos\WEGMC updat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0648"/>
            <a:ext cx="3643432" cy="101277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xmlns="" id="{5DF6F037-0EC1-4D80-BBDC-C789C06F28FF}"/>
              </a:ext>
            </a:extLst>
          </p:cNvPr>
          <p:cNvSpPr/>
          <p:nvPr/>
        </p:nvSpPr>
        <p:spPr>
          <a:xfrm>
            <a:off x="7380314" y="1697693"/>
            <a:ext cx="1659743"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4. Transition &amp; mainstreaming</a:t>
            </a:r>
          </a:p>
        </p:txBody>
      </p:sp>
      <p:sp>
        <p:nvSpPr>
          <p:cNvPr id="43" name="TextBox 42">
            <a:extLst>
              <a:ext uri="{FF2B5EF4-FFF2-40B4-BE49-F238E27FC236}">
                <a16:creationId xmlns:a16="http://schemas.microsoft.com/office/drawing/2014/main" xmlns="" id="{DF72E8EF-EAD2-4551-9C2D-19641F2B0EC6}"/>
              </a:ext>
            </a:extLst>
          </p:cNvPr>
          <p:cNvSpPr txBox="1"/>
          <p:nvPr/>
        </p:nvSpPr>
        <p:spPr>
          <a:xfrm>
            <a:off x="7740352" y="3759423"/>
            <a:ext cx="1398769" cy="461665"/>
          </a:xfrm>
          <a:prstGeom prst="rect">
            <a:avLst/>
          </a:prstGeom>
          <a:noFill/>
          <a:ln>
            <a:solidFill>
              <a:schemeClr val="tx1"/>
            </a:solidFill>
          </a:ln>
        </p:spPr>
        <p:txBody>
          <a:bodyPr wrap="square" rtlCol="0">
            <a:spAutoFit/>
          </a:bodyPr>
          <a:lstStyle/>
          <a:p>
            <a:r>
              <a:rPr lang="en-US" sz="1200" b="1" dirty="0"/>
              <a:t>2,000 individuals enrolled March 18</a:t>
            </a:r>
          </a:p>
        </p:txBody>
      </p:sp>
      <p:cxnSp>
        <p:nvCxnSpPr>
          <p:cNvPr id="48" name="Straight Arrow Connector 47">
            <a:extLst>
              <a:ext uri="{FF2B5EF4-FFF2-40B4-BE49-F238E27FC236}">
                <a16:creationId xmlns:a16="http://schemas.microsoft.com/office/drawing/2014/main" xmlns="" id="{7683B5ED-9F36-4209-A985-D150E7007043}"/>
              </a:ext>
            </a:extLst>
          </p:cNvPr>
          <p:cNvCxnSpPr>
            <a:cxnSpLocks/>
          </p:cNvCxnSpPr>
          <p:nvPr/>
        </p:nvCxnSpPr>
        <p:spPr>
          <a:xfrm>
            <a:off x="7951498" y="4228639"/>
            <a:ext cx="0" cy="733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xmlns="" id="{4857A0FD-E413-4A93-B4AE-7C3324ED41C8}"/>
              </a:ext>
            </a:extLst>
          </p:cNvPr>
          <p:cNvCxnSpPr>
            <a:cxnSpLocks/>
          </p:cNvCxnSpPr>
          <p:nvPr/>
        </p:nvCxnSpPr>
        <p:spPr>
          <a:xfrm>
            <a:off x="7596336" y="3466156"/>
            <a:ext cx="0" cy="1505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xmlns="" id="{E0BFD97E-0020-4CEC-AC26-4A422E9D4F31}"/>
              </a:ext>
            </a:extLst>
          </p:cNvPr>
          <p:cNvSpPr txBox="1"/>
          <p:nvPr/>
        </p:nvSpPr>
        <p:spPr>
          <a:xfrm>
            <a:off x="7409296" y="2780928"/>
            <a:ext cx="1699208" cy="646331"/>
          </a:xfrm>
          <a:prstGeom prst="rect">
            <a:avLst/>
          </a:prstGeom>
          <a:noFill/>
        </p:spPr>
        <p:txBody>
          <a:bodyPr wrap="square" rtlCol="0">
            <a:spAutoFit/>
          </a:bodyPr>
          <a:lstStyle/>
          <a:p>
            <a:r>
              <a:rPr lang="en-US" sz="1200" b="1" dirty="0"/>
              <a:t>All providers operational – 4 RD &amp; </a:t>
            </a:r>
            <a:br>
              <a:rPr lang="en-US" sz="1200" b="1" dirty="0"/>
            </a:br>
            <a:r>
              <a:rPr lang="en-US" sz="1200" b="1" dirty="0"/>
              <a:t>16 cancer pathways live</a:t>
            </a:r>
          </a:p>
        </p:txBody>
      </p:sp>
    </p:spTree>
    <p:extLst>
      <p:ext uri="{BB962C8B-B14F-4D97-AF65-F5344CB8AC3E}">
        <p14:creationId xmlns:p14="http://schemas.microsoft.com/office/powerpoint/2010/main" val="313617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52" y="260648"/>
            <a:ext cx="7705106" cy="620549"/>
          </a:xfrm>
        </p:spPr>
        <p:txBody>
          <a:bodyPr/>
          <a:lstStyle/>
          <a:p>
            <a:r>
              <a:rPr lang="en-GB" altLang="en-US" dirty="0"/>
              <a:t>100,000 Genomes Project: </a:t>
            </a:r>
            <a:r>
              <a:rPr lang="en-GB" altLang="en-US" dirty="0" smtClean="0"/>
              <a:t>WE GMC Summary</a:t>
            </a:r>
            <a:r>
              <a:rPr lang="en-GB" altLang="en-US" dirty="0"/>
              <a:t/>
            </a:r>
            <a:br>
              <a:rPr lang="en-GB" altLang="en-US" dirty="0"/>
            </a:br>
            <a:endParaRPr lang="en-GB" altLang="en-US" dirty="0"/>
          </a:p>
        </p:txBody>
      </p:sp>
      <p:sp>
        <p:nvSpPr>
          <p:cNvPr id="4" name="Slide Number Placeholder 3"/>
          <p:cNvSpPr>
            <a:spLocks noGrp="1"/>
          </p:cNvSpPr>
          <p:nvPr>
            <p:ph type="sldNum" sz="quarter" idx="12"/>
          </p:nvPr>
        </p:nvSpPr>
        <p:spPr/>
        <p:txBody>
          <a:bodyPr/>
          <a:lstStyle/>
          <a:p>
            <a:fld id="{54D1D181-4E93-46C3-B835-E35B2B9C0FA8}" type="slidenum">
              <a:rPr lang="en-GB" smtClean="0">
                <a:solidFill>
                  <a:prstClr val="white"/>
                </a:solidFill>
              </a:rPr>
              <a:pPr/>
              <a:t>13</a:t>
            </a:fld>
            <a:endParaRPr lang="en-GB" dirty="0">
              <a:solidFill>
                <a:prstClr val="white"/>
              </a:solidFill>
            </a:endParaRPr>
          </a:p>
        </p:txBody>
      </p:sp>
      <p:sp>
        <p:nvSpPr>
          <p:cNvPr id="6" name="Date Placeholder 5"/>
          <p:cNvSpPr>
            <a:spLocks noGrp="1"/>
          </p:cNvSpPr>
          <p:nvPr>
            <p:ph type="dt" sz="half" idx="2"/>
          </p:nvPr>
        </p:nvSpPr>
        <p:spPr/>
        <p:txBody>
          <a:bodyPr/>
          <a:lstStyle/>
          <a:p>
            <a:fld id="{D496C1E9-2609-4E37-A6E2-96BDF5BD2BC5}" type="datetime4">
              <a:rPr lang="en-GB" smtClean="0">
                <a:solidFill>
                  <a:prstClr val="white"/>
                </a:solidFill>
              </a:rPr>
              <a:pPr/>
              <a:t>14 June 2018</a:t>
            </a:fld>
            <a:endParaRPr lang="en-GB" dirty="0">
              <a:solidFill>
                <a:prstClr val="white"/>
              </a:solidFill>
            </a:endParaRPr>
          </a:p>
        </p:txBody>
      </p:sp>
      <p:sp>
        <p:nvSpPr>
          <p:cNvPr id="7" name="Title 1"/>
          <p:cNvSpPr txBox="1">
            <a:spLocks/>
          </p:cNvSpPr>
          <p:nvPr/>
        </p:nvSpPr>
        <p:spPr>
          <a:xfrm>
            <a:off x="-7429909" y="3055832"/>
            <a:ext cx="6389146" cy="4655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2100" b="1" dirty="0">
              <a:solidFill>
                <a:srgbClr val="002060"/>
              </a:solidFill>
            </a:endParaRPr>
          </a:p>
        </p:txBody>
      </p:sp>
      <p:sp>
        <p:nvSpPr>
          <p:cNvPr id="8" name="Slide Number Placeholder 4"/>
          <p:cNvSpPr txBox="1">
            <a:spLocks/>
          </p:cNvSpPr>
          <p:nvPr/>
        </p:nvSpPr>
        <p:spPr bwMode="auto">
          <a:xfrm>
            <a:off x="8050289" y="7080548"/>
            <a:ext cx="3512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a:lnSpc>
                <a:spcPct val="100000"/>
              </a:lnSpc>
              <a:spcBef>
                <a:spcPct val="0"/>
              </a:spcBef>
              <a:buFontTx/>
              <a:buNone/>
            </a:pPr>
            <a:r>
              <a:rPr lang="en-GB" altLang="en-US" sz="900" b="1">
                <a:solidFill>
                  <a:srgbClr val="FFFFFF"/>
                </a:solidFill>
                <a:latin typeface="Arial Black" pitchFamily="34" charset="0"/>
              </a:rPr>
              <a:t>S</a:t>
            </a:r>
          </a:p>
        </p:txBody>
      </p:sp>
      <p:grpSp>
        <p:nvGrpSpPr>
          <p:cNvPr id="9" name="Group 8"/>
          <p:cNvGrpSpPr/>
          <p:nvPr/>
        </p:nvGrpSpPr>
        <p:grpSpPr>
          <a:xfrm>
            <a:off x="367935" y="1581482"/>
            <a:ext cx="8575027" cy="4449685"/>
            <a:chOff x="395249" y="1169554"/>
            <a:chExt cx="11126031" cy="4956014"/>
          </a:xfrm>
        </p:grpSpPr>
        <p:sp>
          <p:nvSpPr>
            <p:cNvPr id="10" name="Rectangle 9"/>
            <p:cNvSpPr/>
            <p:nvPr/>
          </p:nvSpPr>
          <p:spPr>
            <a:xfrm>
              <a:off x="476755" y="1169555"/>
              <a:ext cx="3334834" cy="495601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11" name="Rectangle 10"/>
            <p:cNvSpPr/>
            <p:nvPr/>
          </p:nvSpPr>
          <p:spPr>
            <a:xfrm>
              <a:off x="476753" y="1169554"/>
              <a:ext cx="3334835" cy="588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12" name="Picture 48"/>
            <p:cNvPicPr>
              <a:picLocks noChangeAspect="1"/>
            </p:cNvPicPr>
            <p:nvPr/>
          </p:nvPicPr>
          <p:blipFill>
            <a:blip r:embed="rId3">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310071" y="1230850"/>
              <a:ext cx="1326769" cy="411358"/>
            </a:xfrm>
            <a:prstGeom prst="rect">
              <a:avLst/>
            </a:prstGeom>
            <a:noFill/>
          </p:spPr>
          <p:txBody>
            <a:bodyPr wrap="square">
              <a:spAutoFit/>
            </a:bodyPr>
            <a:lstStyle/>
            <a:p>
              <a:pPr>
                <a:defRPr/>
              </a:pPr>
              <a:r>
                <a:rPr lang="en-GB" b="1" dirty="0">
                  <a:solidFill>
                    <a:prstClr val="white"/>
                  </a:solidFill>
                </a:rPr>
                <a:t>Samples</a:t>
              </a:r>
            </a:p>
          </p:txBody>
        </p:sp>
        <p:sp>
          <p:nvSpPr>
            <p:cNvPr id="14" name="Isosceles Triangle 13"/>
            <p:cNvSpPr/>
            <p:nvPr/>
          </p:nvSpPr>
          <p:spPr>
            <a:xfrm rot="5400000">
              <a:off x="3751843" y="3634582"/>
              <a:ext cx="842963" cy="2254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5" name="TextBox 14"/>
            <p:cNvSpPr txBox="1"/>
            <p:nvPr/>
          </p:nvSpPr>
          <p:spPr>
            <a:xfrm>
              <a:off x="1416654" y="1950634"/>
              <a:ext cx="2060575" cy="565617"/>
            </a:xfrm>
            <a:prstGeom prst="rect">
              <a:avLst/>
            </a:prstGeom>
            <a:noFill/>
          </p:spPr>
          <p:txBody>
            <a:bodyPr>
              <a:spAutoFit/>
            </a:bodyPr>
            <a:lstStyle/>
            <a:p>
              <a:pPr>
                <a:defRPr/>
              </a:pPr>
              <a:r>
                <a:rPr lang="en-GB" sz="2700" b="1" dirty="0" smtClean="0">
                  <a:solidFill>
                    <a:srgbClr val="354072"/>
                  </a:solidFill>
                </a:rPr>
                <a:t>2,983</a:t>
              </a:r>
              <a:endParaRPr lang="en-GB" sz="2700" b="1" dirty="0">
                <a:solidFill>
                  <a:srgbClr val="354072"/>
                </a:solidFill>
              </a:endParaRPr>
            </a:p>
          </p:txBody>
        </p:sp>
        <p:sp>
          <p:nvSpPr>
            <p:cNvPr id="16" name="TextBox 15"/>
            <p:cNvSpPr txBox="1"/>
            <p:nvPr/>
          </p:nvSpPr>
          <p:spPr>
            <a:xfrm>
              <a:off x="1458944" y="2471122"/>
              <a:ext cx="2200274" cy="565617"/>
            </a:xfrm>
            <a:prstGeom prst="rect">
              <a:avLst/>
            </a:prstGeom>
            <a:noFill/>
          </p:spPr>
          <p:txBody>
            <a:bodyPr>
              <a:spAutoFit/>
            </a:bodyPr>
            <a:lstStyle/>
            <a:p>
              <a:pPr>
                <a:defRPr/>
              </a:pPr>
              <a:r>
                <a:rPr lang="en-GB" sz="1350" dirty="0">
                  <a:solidFill>
                    <a:srgbClr val="354072"/>
                  </a:solidFill>
                </a:rPr>
                <a:t>Samples collected </a:t>
              </a:r>
              <a:r>
                <a:rPr lang="en-GB" sz="1350" dirty="0" smtClean="0">
                  <a:solidFill>
                    <a:srgbClr val="354072"/>
                  </a:solidFill>
                </a:rPr>
                <a:t>across WE GMC </a:t>
              </a:r>
              <a:endParaRPr lang="en-GB" sz="1350" dirty="0">
                <a:solidFill>
                  <a:srgbClr val="354072"/>
                </a:solidFill>
              </a:endParaRPr>
            </a:p>
          </p:txBody>
        </p:sp>
        <p:sp>
          <p:nvSpPr>
            <p:cNvPr id="17" name="Rectangle 16"/>
            <p:cNvSpPr/>
            <p:nvPr/>
          </p:nvSpPr>
          <p:spPr>
            <a:xfrm>
              <a:off x="545562" y="4991740"/>
              <a:ext cx="2561344" cy="797007"/>
            </a:xfrm>
            <a:prstGeom prst="rect">
              <a:avLst/>
            </a:prstGeom>
          </p:spPr>
          <p:txBody>
            <a:bodyPr wrap="square">
              <a:spAutoFit/>
            </a:bodyPr>
            <a:lstStyle/>
            <a:p>
              <a:pPr>
                <a:defRPr/>
              </a:pPr>
              <a:r>
                <a:rPr lang="en-GB" sz="1350" dirty="0" smtClean="0">
                  <a:solidFill>
                    <a:srgbClr val="354072"/>
                  </a:solidFill>
                  <a:ea typeface="Calibri" panose="020F0502020204030204" pitchFamily="34" charset="0"/>
                  <a:cs typeface="Times New Roman" panose="02020603050405020304" pitchFamily="18" charset="0"/>
                </a:rPr>
                <a:t>Developing processes to speed up consent to sample dispatch</a:t>
              </a:r>
              <a:endParaRPr lang="en-GB" sz="1350" dirty="0">
                <a:solidFill>
                  <a:srgbClr val="354072"/>
                </a:solidFill>
              </a:endParaRPr>
            </a:p>
          </p:txBody>
        </p:sp>
        <p:pic>
          <p:nvPicPr>
            <p:cNvPr id="18" name="Picture 2" descr="Image result for fast track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2704" y="5085266"/>
              <a:ext cx="829865" cy="8298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6977" y="3440619"/>
              <a:ext cx="3028872" cy="1393803"/>
            </a:xfrm>
            <a:prstGeom prst="wedgeRoundRectCallout">
              <a:avLst>
                <a:gd name="adj1" fmla="val 2165"/>
                <a:gd name="adj2" fmla="val -64280"/>
                <a:gd name="adj3" fmla="val 16667"/>
              </a:avLst>
            </a:prstGeom>
            <a:solidFill>
              <a:schemeClr val="accent5">
                <a:lumMod val="20000"/>
                <a:lumOff val="80000"/>
              </a:schemeClr>
            </a:solidFill>
          </p:spPr>
          <p:txBody>
            <a:bodyPr wrap="square">
              <a:spAutoFit/>
            </a:bodyPr>
            <a:lstStyle/>
            <a:p>
              <a:pPr>
                <a:defRPr/>
              </a:pPr>
              <a:r>
                <a:rPr lang="en-GB" sz="1350" dirty="0" smtClean="0">
                  <a:solidFill>
                    <a:prstClr val="black"/>
                  </a:solidFill>
                </a:rPr>
                <a:t>Samples collected from all provider organisations in both rare disease and cancer</a:t>
              </a:r>
            </a:p>
            <a:p>
              <a:pPr>
                <a:defRPr/>
              </a:pPr>
              <a:r>
                <a:rPr lang="en-GB" sz="1350" dirty="0" smtClean="0">
                  <a:solidFill>
                    <a:prstClr val="black"/>
                  </a:solidFill>
                </a:rPr>
                <a:t>17 cancer pathways actively consenting patients</a:t>
              </a:r>
            </a:p>
          </p:txBody>
        </p:sp>
        <p:sp>
          <p:nvSpPr>
            <p:cNvPr id="20" name="Rectangle 19"/>
            <p:cNvSpPr/>
            <p:nvPr/>
          </p:nvSpPr>
          <p:spPr>
            <a:xfrm>
              <a:off x="4464874" y="1171688"/>
              <a:ext cx="3026539" cy="495388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1" name="Rectangle 20"/>
            <p:cNvSpPr/>
            <p:nvPr/>
          </p:nvSpPr>
          <p:spPr>
            <a:xfrm>
              <a:off x="4471224" y="1184388"/>
              <a:ext cx="3039239"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9"/>
              <a:ext cx="733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189815" y="1221693"/>
              <a:ext cx="1479271" cy="411358"/>
            </a:xfrm>
            <a:prstGeom prst="rect">
              <a:avLst/>
            </a:prstGeom>
            <a:noFill/>
          </p:spPr>
          <p:txBody>
            <a:bodyPr wrap="square">
              <a:spAutoFit/>
            </a:bodyPr>
            <a:lstStyle/>
            <a:p>
              <a:pPr>
                <a:defRPr/>
              </a:pPr>
              <a:r>
                <a:rPr lang="en-GB" b="1" dirty="0">
                  <a:solidFill>
                    <a:prstClr val="white"/>
                  </a:solidFill>
                </a:rPr>
                <a:t>Genomes</a:t>
              </a:r>
            </a:p>
          </p:txBody>
        </p:sp>
        <p:sp>
          <p:nvSpPr>
            <p:cNvPr id="24" name="Right Bracket 23"/>
            <p:cNvSpPr/>
            <p:nvPr/>
          </p:nvSpPr>
          <p:spPr>
            <a:xfrm rot="5400000">
              <a:off x="5859206" y="2262703"/>
              <a:ext cx="195048" cy="2215356"/>
            </a:xfrm>
            <a:prstGeom prst="rightBracket">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n-GB" sz="1350">
                <a:solidFill>
                  <a:prstClr val="black"/>
                </a:solidFill>
              </a:endParaRPr>
            </a:p>
          </p:txBody>
        </p:sp>
        <p:sp>
          <p:nvSpPr>
            <p:cNvPr id="25" name="TextBox 24"/>
            <p:cNvSpPr txBox="1"/>
            <p:nvPr/>
          </p:nvSpPr>
          <p:spPr>
            <a:xfrm>
              <a:off x="5569701" y="5198628"/>
              <a:ext cx="2101849" cy="617037"/>
            </a:xfrm>
            <a:prstGeom prst="rect">
              <a:avLst/>
            </a:prstGeom>
            <a:noFill/>
          </p:spPr>
          <p:txBody>
            <a:bodyPr>
              <a:spAutoFit/>
            </a:bodyPr>
            <a:lstStyle/>
            <a:p>
              <a:pPr>
                <a:defRPr/>
              </a:pPr>
              <a:r>
                <a:rPr lang="en-GB" sz="1500" b="1" dirty="0" smtClean="0">
                  <a:solidFill>
                    <a:srgbClr val="354072"/>
                  </a:solidFill>
                </a:rPr>
                <a:t>175 </a:t>
              </a:r>
              <a:r>
                <a:rPr lang="en-GB" sz="1500" dirty="0" smtClean="0">
                  <a:solidFill>
                    <a:srgbClr val="354072"/>
                  </a:solidFill>
                </a:rPr>
                <a:t>samples</a:t>
              </a:r>
              <a:endParaRPr lang="en-GB" sz="1500" dirty="0">
                <a:solidFill>
                  <a:srgbClr val="354072"/>
                </a:solidFill>
              </a:endParaRPr>
            </a:p>
            <a:p>
              <a:pPr>
                <a:defRPr/>
              </a:pPr>
              <a:r>
                <a:rPr lang="en-GB" sz="1500" dirty="0">
                  <a:solidFill>
                    <a:srgbClr val="354072"/>
                  </a:solidFill>
                </a:rPr>
                <a:t>s</a:t>
              </a:r>
              <a:r>
                <a:rPr lang="en-GB" sz="1500" dirty="0" smtClean="0">
                  <a:solidFill>
                    <a:srgbClr val="354072"/>
                  </a:solidFill>
                </a:rPr>
                <a:t>ent last 4 weeks</a:t>
              </a:r>
              <a:endParaRPr lang="en-GB" sz="1500" dirty="0">
                <a:solidFill>
                  <a:srgbClr val="354072"/>
                </a:solidFill>
              </a:endParaRPr>
            </a:p>
          </p:txBody>
        </p:sp>
        <p:grpSp>
          <p:nvGrpSpPr>
            <p:cNvPr id="26" name="Group 25"/>
            <p:cNvGrpSpPr/>
            <p:nvPr/>
          </p:nvGrpSpPr>
          <p:grpSpPr>
            <a:xfrm>
              <a:off x="4768032" y="5219806"/>
              <a:ext cx="812700" cy="708025"/>
              <a:chOff x="4768032" y="5219806"/>
              <a:chExt cx="812700" cy="708025"/>
            </a:xfrm>
          </p:grpSpPr>
          <p:sp>
            <p:nvSpPr>
              <p:cNvPr id="47" name="Right Arrow 46"/>
              <p:cNvSpPr/>
              <p:nvPr/>
            </p:nvSpPr>
            <p:spPr>
              <a:xfrm rot="18978748">
                <a:off x="4842545" y="5454532"/>
                <a:ext cx="738187" cy="182562"/>
              </a:xfrm>
              <a:prstGeom prst="rightArrow">
                <a:avLst>
                  <a:gd name="adj1" fmla="val 35480"/>
                  <a:gd name="adj2" fmla="val 1073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grpSp>
            <p:nvGrpSpPr>
              <p:cNvPr id="48" name="Group 47"/>
              <p:cNvGrpSpPr>
                <a:grpSpLocks/>
              </p:cNvGrpSpPr>
              <p:nvPr/>
            </p:nvGrpSpPr>
            <p:grpSpPr bwMode="auto">
              <a:xfrm>
                <a:off x="4768032" y="5219806"/>
                <a:ext cx="798512" cy="708025"/>
                <a:chOff x="3110612" y="4792079"/>
                <a:chExt cx="799396" cy="708339"/>
              </a:xfrm>
            </p:grpSpPr>
            <p:cxnSp>
              <p:nvCxnSpPr>
                <p:cNvPr id="49" name="Straight Connector 48"/>
                <p:cNvCxnSpPr/>
                <p:nvPr/>
              </p:nvCxnSpPr>
              <p:spPr>
                <a:xfrm>
                  <a:off x="3113791" y="4792079"/>
                  <a:ext cx="7946" cy="703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110612" y="5487712"/>
                  <a:ext cx="799396" cy="1270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7" name="Rectangle 26"/>
            <p:cNvSpPr/>
            <p:nvPr/>
          </p:nvSpPr>
          <p:spPr>
            <a:xfrm>
              <a:off x="4634146" y="4829296"/>
              <a:ext cx="1244615" cy="400109"/>
            </a:xfrm>
            <a:prstGeom prst="rect">
              <a:avLst/>
            </a:prstGeom>
          </p:spPr>
          <p:txBody>
            <a:bodyPr wrap="none">
              <a:spAutoFit/>
            </a:bodyPr>
            <a:lstStyle/>
            <a:p>
              <a:pPr>
                <a:defRPr/>
              </a:pPr>
              <a:r>
                <a:rPr lang="en-GB" sz="1350" dirty="0">
                  <a:solidFill>
                    <a:srgbClr val="354072"/>
                  </a:solidFill>
                  <a:ea typeface="Calibri" panose="020F0502020204030204" pitchFamily="34" charset="0"/>
                  <a:cs typeface="Times New Roman" panose="02020603050405020304" pitchFamily="18" charset="0"/>
                </a:rPr>
                <a:t>Scaling up </a:t>
              </a:r>
              <a:endParaRPr lang="en-GB" sz="1350" dirty="0">
                <a:solidFill>
                  <a:srgbClr val="354072"/>
                </a:solidFill>
              </a:endParaRPr>
            </a:p>
          </p:txBody>
        </p:sp>
        <p:sp>
          <p:nvSpPr>
            <p:cNvPr id="28" name="Isosceles Triangle 27"/>
            <p:cNvSpPr/>
            <p:nvPr/>
          </p:nvSpPr>
          <p:spPr>
            <a:xfrm rot="5400000">
              <a:off x="7396983" y="3666936"/>
              <a:ext cx="754062" cy="25241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9" name="Rectangle 28"/>
            <p:cNvSpPr/>
            <p:nvPr/>
          </p:nvSpPr>
          <p:spPr>
            <a:xfrm>
              <a:off x="8005764" y="1182688"/>
              <a:ext cx="3515516" cy="4908550"/>
            </a:xfrm>
            <a:prstGeom prst="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30" name="Rectangle 29"/>
            <p:cNvSpPr/>
            <p:nvPr/>
          </p:nvSpPr>
          <p:spPr>
            <a:xfrm>
              <a:off x="8006522" y="1174948"/>
              <a:ext cx="3514758" cy="596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88961" y="2018470"/>
              <a:ext cx="8651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8272319" y="1260807"/>
              <a:ext cx="3074415" cy="492443"/>
            </a:xfrm>
            <a:prstGeom prst="rect">
              <a:avLst/>
            </a:prstGeom>
            <a:noFill/>
          </p:spPr>
          <p:txBody>
            <a:bodyPr wrap="square">
              <a:spAutoFit/>
            </a:bodyPr>
            <a:lstStyle/>
            <a:p>
              <a:pPr algn="ctr">
                <a:defRPr/>
              </a:pPr>
              <a:r>
                <a:rPr lang="en-GB" b="1" dirty="0">
                  <a:solidFill>
                    <a:prstClr val="white"/>
                  </a:solidFill>
                </a:rPr>
                <a:t>Analysis and Reports</a:t>
              </a:r>
            </a:p>
          </p:txBody>
        </p:sp>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41644" t="62154" r="43642" b="21529"/>
            <a:stretch/>
          </p:blipFill>
          <p:spPr bwMode="auto">
            <a:xfrm>
              <a:off x="8329793" y="3069055"/>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10252972" y="2392296"/>
              <a:ext cx="1087165" cy="514198"/>
            </a:xfrm>
            <a:prstGeom prst="rect">
              <a:avLst/>
            </a:prstGeom>
            <a:noFill/>
          </p:spPr>
          <p:txBody>
            <a:bodyPr wrap="square">
              <a:spAutoFit/>
            </a:bodyPr>
            <a:lstStyle/>
            <a:p>
              <a:pPr>
                <a:defRPr/>
              </a:pPr>
              <a:r>
                <a:rPr lang="en-GB" sz="2400" b="1" dirty="0" smtClean="0">
                  <a:solidFill>
                    <a:srgbClr val="354072"/>
                  </a:solidFill>
                </a:rPr>
                <a:t>~135</a:t>
              </a:r>
              <a:endParaRPr lang="en-GB" sz="2400" b="1" dirty="0">
                <a:solidFill>
                  <a:srgbClr val="354072"/>
                </a:solidFill>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rcRect l="-2534" r="72467" b="-17096"/>
            <a:stretch>
              <a:fillRect/>
            </a:stretch>
          </p:blipFill>
          <p:spPr bwMode="auto">
            <a:xfrm>
              <a:off x="10818767" y="4772035"/>
              <a:ext cx="5413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9493754" y="5071942"/>
              <a:ext cx="1199120" cy="514198"/>
            </a:xfrm>
            <a:prstGeom prst="rect">
              <a:avLst/>
            </a:prstGeom>
            <a:noFill/>
          </p:spPr>
          <p:txBody>
            <a:bodyPr wrap="square">
              <a:spAutoFit/>
            </a:bodyPr>
            <a:lstStyle/>
            <a:p>
              <a:pPr>
                <a:defRPr/>
              </a:pPr>
              <a:r>
                <a:rPr lang="en-GB" sz="2400" b="1" dirty="0" smtClean="0">
                  <a:solidFill>
                    <a:srgbClr val="354072"/>
                  </a:solidFill>
                </a:rPr>
                <a:t>~71%</a:t>
              </a:r>
              <a:endParaRPr lang="en-GB" sz="2400" b="1" dirty="0">
                <a:solidFill>
                  <a:srgbClr val="354072"/>
                </a:solidFill>
              </a:endParaRPr>
            </a:p>
          </p:txBody>
        </p:sp>
        <p:sp>
          <p:nvSpPr>
            <p:cNvPr id="39" name="TextBox 38"/>
            <p:cNvSpPr txBox="1"/>
            <p:nvPr/>
          </p:nvSpPr>
          <p:spPr>
            <a:xfrm>
              <a:off x="8114752" y="5636453"/>
              <a:ext cx="3231982" cy="291379"/>
            </a:xfrm>
            <a:prstGeom prst="rect">
              <a:avLst/>
            </a:prstGeom>
            <a:noFill/>
          </p:spPr>
          <p:txBody>
            <a:bodyPr wrap="square">
              <a:spAutoFit/>
            </a:bodyPr>
            <a:lstStyle/>
            <a:p>
              <a:pPr>
                <a:defRPr/>
              </a:pPr>
              <a:r>
                <a:rPr lang="en-GB" sz="1100" b="1" dirty="0" smtClean="0">
                  <a:solidFill>
                    <a:srgbClr val="354072"/>
                  </a:solidFill>
                </a:rPr>
                <a:t>Cancer diagnosis data being submitted</a:t>
              </a:r>
              <a:endParaRPr lang="en-GB" sz="1100" b="1" dirty="0">
                <a:solidFill>
                  <a:srgbClr val="354072"/>
                </a:solidFill>
              </a:endParaRPr>
            </a:p>
          </p:txBody>
        </p:sp>
        <p:sp>
          <p:nvSpPr>
            <p:cNvPr id="40" name="TextBox 39"/>
            <p:cNvSpPr txBox="1"/>
            <p:nvPr/>
          </p:nvSpPr>
          <p:spPr>
            <a:xfrm>
              <a:off x="8355004" y="4351026"/>
              <a:ext cx="2985134" cy="334228"/>
            </a:xfrm>
            <a:prstGeom prst="rect">
              <a:avLst/>
            </a:prstGeom>
            <a:solidFill>
              <a:schemeClr val="accent6"/>
            </a:solidFill>
          </p:spPr>
          <p:txBody>
            <a:bodyPr wrap="square" rtlCol="0">
              <a:spAutoFit/>
            </a:bodyPr>
            <a:lstStyle/>
            <a:p>
              <a:r>
                <a:rPr lang="en-GB" sz="1350" dirty="0" smtClean="0">
                  <a:solidFill>
                    <a:prstClr val="white"/>
                  </a:solidFill>
                </a:rPr>
                <a:t>Identifying actionable </a:t>
              </a:r>
              <a:r>
                <a:rPr lang="en-GB" sz="1350" dirty="0">
                  <a:solidFill>
                    <a:prstClr val="white"/>
                  </a:solidFill>
                </a:rPr>
                <a:t>findings</a:t>
              </a:r>
            </a:p>
          </p:txBody>
        </p:sp>
        <p:pic>
          <p:nvPicPr>
            <p:cNvPr id="41" name="Picture 40"/>
            <p:cNvPicPr>
              <a:picLocks noChangeAspect="1"/>
            </p:cNvPicPr>
            <p:nvPr/>
          </p:nvPicPr>
          <p:blipFill>
            <a:blip r:embed="rId8"/>
            <a:stretch>
              <a:fillRect/>
            </a:stretch>
          </p:blipFill>
          <p:spPr>
            <a:xfrm>
              <a:off x="4722319" y="3539938"/>
              <a:ext cx="2438401" cy="1371600"/>
            </a:xfrm>
            <a:prstGeom prst="rect">
              <a:avLst/>
            </a:prstGeom>
          </p:spPr>
        </p:pic>
        <p:sp>
          <p:nvSpPr>
            <p:cNvPr id="42" name="TextBox 41"/>
            <p:cNvSpPr txBox="1"/>
            <p:nvPr/>
          </p:nvSpPr>
          <p:spPr>
            <a:xfrm>
              <a:off x="5941020" y="4070390"/>
              <a:ext cx="1270704" cy="359938"/>
            </a:xfrm>
            <a:prstGeom prst="rect">
              <a:avLst/>
            </a:prstGeom>
            <a:noFill/>
          </p:spPr>
          <p:txBody>
            <a:bodyPr wrap="square">
              <a:spAutoFit/>
            </a:bodyPr>
            <a:lstStyle/>
            <a:p>
              <a:pPr>
                <a:defRPr/>
              </a:pPr>
              <a:r>
                <a:rPr lang="en-GB" sz="1500" b="1" dirty="0" smtClean="0">
                  <a:solidFill>
                    <a:srgbClr val="354072"/>
                  </a:solidFill>
                </a:rPr>
                <a:t>1,645 </a:t>
              </a:r>
              <a:endParaRPr lang="en-GB" sz="1500" b="1" dirty="0">
                <a:solidFill>
                  <a:srgbClr val="354072"/>
                </a:solidFill>
              </a:endParaRPr>
            </a:p>
          </p:txBody>
        </p:sp>
        <p:sp>
          <p:nvSpPr>
            <p:cNvPr id="43" name="TextBox 42"/>
            <p:cNvSpPr txBox="1"/>
            <p:nvPr/>
          </p:nvSpPr>
          <p:spPr>
            <a:xfrm>
              <a:off x="4616774" y="3598431"/>
              <a:ext cx="1270704" cy="359938"/>
            </a:xfrm>
            <a:prstGeom prst="rect">
              <a:avLst/>
            </a:prstGeom>
            <a:noFill/>
          </p:spPr>
          <p:txBody>
            <a:bodyPr wrap="square">
              <a:spAutoFit/>
            </a:bodyPr>
            <a:lstStyle/>
            <a:p>
              <a:pPr>
                <a:defRPr/>
              </a:pPr>
              <a:r>
                <a:rPr lang="en-GB" sz="1500" b="1" dirty="0" smtClean="0">
                  <a:solidFill>
                    <a:srgbClr val="354072"/>
                  </a:solidFill>
                </a:rPr>
                <a:t>445 </a:t>
              </a:r>
              <a:endParaRPr lang="en-GB" sz="1500" b="1" dirty="0">
                <a:solidFill>
                  <a:srgbClr val="354072"/>
                </a:solidFill>
              </a:endParaRPr>
            </a:p>
          </p:txBody>
        </p:sp>
        <p:sp>
          <p:nvSpPr>
            <p:cNvPr id="44" name="TextBox 43"/>
            <p:cNvSpPr txBox="1"/>
            <p:nvPr/>
          </p:nvSpPr>
          <p:spPr>
            <a:xfrm>
              <a:off x="8952117" y="2100271"/>
              <a:ext cx="1638790" cy="797007"/>
            </a:xfrm>
            <a:prstGeom prst="rect">
              <a:avLst/>
            </a:prstGeom>
            <a:noFill/>
          </p:spPr>
          <p:txBody>
            <a:bodyPr wrap="square">
              <a:spAutoFit/>
            </a:bodyPr>
            <a:lstStyle/>
            <a:p>
              <a:pPr>
                <a:defRPr/>
              </a:pPr>
              <a:r>
                <a:rPr lang="en-GB" sz="1350" dirty="0" smtClean="0">
                  <a:solidFill>
                    <a:srgbClr val="354072"/>
                  </a:solidFill>
                </a:rPr>
                <a:t>Reports received for patients</a:t>
              </a:r>
              <a:endParaRPr lang="en-GB" sz="1350" dirty="0">
                <a:solidFill>
                  <a:srgbClr val="354072"/>
                </a:solidFill>
              </a:endParaRPr>
            </a:p>
          </p:txBody>
        </p:sp>
        <p:sp>
          <p:nvSpPr>
            <p:cNvPr id="45" name="TextBox 44"/>
            <p:cNvSpPr txBox="1"/>
            <p:nvPr/>
          </p:nvSpPr>
          <p:spPr>
            <a:xfrm>
              <a:off x="9313235" y="3140381"/>
              <a:ext cx="1669571" cy="1028396"/>
            </a:xfrm>
            <a:prstGeom prst="rect">
              <a:avLst/>
            </a:prstGeom>
            <a:noFill/>
          </p:spPr>
          <p:txBody>
            <a:bodyPr wrap="square">
              <a:spAutoFit/>
            </a:bodyPr>
            <a:lstStyle/>
            <a:p>
              <a:pPr>
                <a:defRPr/>
              </a:pPr>
              <a:r>
                <a:rPr lang="en-GB" sz="1350" dirty="0" smtClean="0">
                  <a:solidFill>
                    <a:srgbClr val="354072"/>
                  </a:solidFill>
                </a:rPr>
                <a:t>First reports being issued to families across the region</a:t>
              </a:r>
              <a:endParaRPr lang="en-GB" sz="1350" dirty="0">
                <a:solidFill>
                  <a:srgbClr val="354072"/>
                </a:solidFill>
              </a:endParaRPr>
            </a:p>
          </p:txBody>
        </p:sp>
      </p:grpSp>
      <p:sp>
        <p:nvSpPr>
          <p:cNvPr id="51" name="TextBox 50"/>
          <p:cNvSpPr txBox="1"/>
          <p:nvPr/>
        </p:nvSpPr>
        <p:spPr>
          <a:xfrm>
            <a:off x="4080064" y="2420888"/>
            <a:ext cx="1502882" cy="553998"/>
          </a:xfrm>
          <a:prstGeom prst="rect">
            <a:avLst/>
          </a:prstGeom>
          <a:noFill/>
        </p:spPr>
        <p:txBody>
          <a:bodyPr wrap="square">
            <a:spAutoFit/>
          </a:bodyPr>
          <a:lstStyle/>
          <a:p>
            <a:pPr>
              <a:defRPr/>
            </a:pPr>
            <a:r>
              <a:rPr lang="en-GB" sz="3000" b="1" dirty="0" smtClean="0">
                <a:solidFill>
                  <a:srgbClr val="354072"/>
                </a:solidFill>
              </a:rPr>
              <a:t>2,090</a:t>
            </a:r>
            <a:endParaRPr lang="en-GB" sz="3000" b="1" dirty="0">
              <a:solidFill>
                <a:srgbClr val="354072"/>
              </a:solidFill>
            </a:endParaRPr>
          </a:p>
        </p:txBody>
      </p:sp>
      <p:sp>
        <p:nvSpPr>
          <p:cNvPr id="52" name="TextBox 51"/>
          <p:cNvSpPr txBox="1"/>
          <p:nvPr/>
        </p:nvSpPr>
        <p:spPr>
          <a:xfrm>
            <a:off x="4045828" y="2826719"/>
            <a:ext cx="1791245" cy="507831"/>
          </a:xfrm>
          <a:prstGeom prst="rect">
            <a:avLst/>
          </a:prstGeom>
          <a:noFill/>
        </p:spPr>
        <p:txBody>
          <a:bodyPr wrap="square">
            <a:spAutoFit/>
          </a:bodyPr>
          <a:lstStyle/>
          <a:p>
            <a:pPr>
              <a:defRPr/>
            </a:pPr>
            <a:r>
              <a:rPr lang="en-GB" sz="1350" dirty="0" smtClean="0">
                <a:solidFill>
                  <a:srgbClr val="354072"/>
                </a:solidFill>
              </a:rPr>
              <a:t>Samples sent to national biorepository</a:t>
            </a:r>
            <a:endParaRPr lang="en-GB" sz="1350" dirty="0">
              <a:solidFill>
                <a:srgbClr val="354072"/>
              </a:solidFill>
            </a:endParaRPr>
          </a:p>
        </p:txBody>
      </p:sp>
      <p:sp>
        <p:nvSpPr>
          <p:cNvPr id="53" name="TextBox 52"/>
          <p:cNvSpPr txBox="1"/>
          <p:nvPr/>
        </p:nvSpPr>
        <p:spPr>
          <a:xfrm>
            <a:off x="6546455" y="4798017"/>
            <a:ext cx="1290836" cy="769441"/>
          </a:xfrm>
          <a:prstGeom prst="rect">
            <a:avLst/>
          </a:prstGeom>
          <a:noFill/>
        </p:spPr>
        <p:txBody>
          <a:bodyPr wrap="square">
            <a:spAutoFit/>
          </a:bodyPr>
          <a:lstStyle/>
          <a:p>
            <a:pPr>
              <a:defRPr/>
            </a:pPr>
            <a:r>
              <a:rPr lang="en-GB" sz="1100" dirty="0" smtClean="0">
                <a:solidFill>
                  <a:srgbClr val="354072"/>
                </a:solidFill>
              </a:rPr>
              <a:t>Human Phenotypic Ontology Data completed in </a:t>
            </a:r>
            <a:br>
              <a:rPr lang="en-GB" sz="1100" dirty="0" smtClean="0">
                <a:solidFill>
                  <a:srgbClr val="354072"/>
                </a:solidFill>
              </a:rPr>
            </a:br>
            <a:r>
              <a:rPr lang="en-GB" sz="1100" dirty="0" smtClean="0">
                <a:solidFill>
                  <a:srgbClr val="354072"/>
                </a:solidFill>
              </a:rPr>
              <a:t>of cases</a:t>
            </a:r>
          </a:p>
        </p:txBody>
      </p:sp>
    </p:spTree>
    <p:extLst>
      <p:ext uri="{BB962C8B-B14F-4D97-AF65-F5344CB8AC3E}">
        <p14:creationId xmlns:p14="http://schemas.microsoft.com/office/powerpoint/2010/main" val="1828399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14</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How do you develop a pathway?</a:t>
            </a:r>
          </a:p>
        </p:txBody>
      </p:sp>
    </p:spTree>
    <p:extLst>
      <p:ext uri="{BB962C8B-B14F-4D97-AF65-F5344CB8AC3E}">
        <p14:creationId xmlns:p14="http://schemas.microsoft.com/office/powerpoint/2010/main" val="917047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15</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How do you develop a pathway?</a:t>
            </a:r>
          </a:p>
        </p:txBody>
      </p:sp>
      <p:sp>
        <p:nvSpPr>
          <p:cNvPr id="5" name="Rectangle 4">
            <a:extLst>
              <a:ext uri="{FF2B5EF4-FFF2-40B4-BE49-F238E27FC236}">
                <a16:creationId xmlns="" xmlns:a16="http://schemas.microsoft.com/office/drawing/2014/main" id="{F4BE8BCE-F4FE-4849-B9ED-B01280D43A3B}"/>
              </a:ext>
            </a:extLst>
          </p:cNvPr>
          <p:cNvSpPr/>
          <p:nvPr/>
        </p:nvSpPr>
        <p:spPr>
          <a:xfrm>
            <a:off x="6948264" y="980728"/>
            <a:ext cx="2060115" cy="1296144"/>
          </a:xfrm>
          <a:prstGeom prst="rect">
            <a:avLst/>
          </a:prstGeom>
          <a:noFill/>
          <a:ln w="952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764692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Developing the return of results pathway</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16</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6" y="2324298"/>
            <a:ext cx="9126066" cy="448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1458719"/>
            <a:ext cx="8064896" cy="646331"/>
          </a:xfrm>
          <a:prstGeom prst="rect">
            <a:avLst/>
          </a:prstGeom>
          <a:noFill/>
        </p:spPr>
        <p:txBody>
          <a:bodyPr wrap="square" rtlCol="0">
            <a:spAutoFit/>
          </a:bodyPr>
          <a:lstStyle/>
          <a:p>
            <a:r>
              <a:rPr lang="en-GB" dirty="0" smtClean="0"/>
              <a:t>WE GMC Cancer Clinical Oversight Group is starting to work through practical steps:</a:t>
            </a:r>
          </a:p>
          <a:p>
            <a:r>
              <a:rPr lang="en-GB" dirty="0" smtClean="0"/>
              <a:t>- Welcome comments/feedback/advice from anyone interested.</a:t>
            </a:r>
            <a:endParaRPr lang="en-GB" dirty="0"/>
          </a:p>
        </p:txBody>
      </p:sp>
      <p:sp>
        <p:nvSpPr>
          <p:cNvPr id="7" name="Rectangle 6"/>
          <p:cNvSpPr/>
          <p:nvPr/>
        </p:nvSpPr>
        <p:spPr>
          <a:xfrm rot="19289786">
            <a:off x="1913747" y="2967335"/>
            <a:ext cx="5316519" cy="1754326"/>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Draft for internal </a:t>
            </a:r>
          </a:p>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discussion only</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TextBox 2"/>
          <p:cNvSpPr txBox="1"/>
          <p:nvPr/>
        </p:nvSpPr>
        <p:spPr>
          <a:xfrm>
            <a:off x="1835696" y="6095037"/>
            <a:ext cx="612068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First meeting 16</a:t>
            </a:r>
            <a:r>
              <a:rPr lang="en-GB" b="1" baseline="30000" dirty="0" smtClean="0"/>
              <a:t>th</a:t>
            </a:r>
            <a:r>
              <a:rPr lang="en-GB" b="1" dirty="0" smtClean="0"/>
              <a:t> February 2018 to discuss first result</a:t>
            </a:r>
          </a:p>
          <a:p>
            <a:pPr marL="285750" indent="-285750">
              <a:buFont typeface="Arial" panose="020B0604020202020204" pitchFamily="34" charset="0"/>
              <a:buChar char="•"/>
            </a:pPr>
            <a:r>
              <a:rPr lang="en-GB" b="1" dirty="0" smtClean="0"/>
              <a:t>Future meetings 3</a:t>
            </a:r>
            <a:r>
              <a:rPr lang="en-GB" b="1" baseline="30000" dirty="0" smtClean="0"/>
              <a:t>rd</a:t>
            </a:r>
            <a:r>
              <a:rPr lang="en-GB" b="1" dirty="0" smtClean="0"/>
              <a:t> Friday of every month </a:t>
            </a:r>
            <a:endParaRPr lang="en-GB" b="1" dirty="0"/>
          </a:p>
        </p:txBody>
      </p:sp>
    </p:spTree>
    <p:extLst>
      <p:ext uri="{BB962C8B-B14F-4D97-AF65-F5344CB8AC3E}">
        <p14:creationId xmlns:p14="http://schemas.microsoft.com/office/powerpoint/2010/main" val="9754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GB" spc="-5" dirty="0">
                <a:solidFill>
                  <a:schemeClr val="tx1"/>
                </a:solidFill>
                <a:latin typeface="Arial" panose="020B0604020202020204" pitchFamily="34" charset="0"/>
                <a:cs typeface="Arial" panose="020B0604020202020204" pitchFamily="34" charset="0"/>
              </a:rPr>
              <a:t>Providing actionable information </a:t>
            </a:r>
            <a:br>
              <a:rPr lang="en-GB" spc="-5" dirty="0">
                <a:solidFill>
                  <a:schemeClr val="tx1"/>
                </a:solidFill>
                <a:latin typeface="Arial" panose="020B0604020202020204" pitchFamily="34" charset="0"/>
                <a:cs typeface="Arial" panose="020B0604020202020204" pitchFamily="34" charset="0"/>
              </a:rPr>
            </a:br>
            <a:r>
              <a:rPr lang="en-GB" spc="-5" dirty="0">
                <a:solidFill>
                  <a:schemeClr val="tx1"/>
                </a:solidFill>
                <a:latin typeface="Arial" panose="020B0604020202020204" pitchFamily="34" charset="0"/>
                <a:cs typeface="Arial" panose="020B0604020202020204" pitchFamily="34" charset="0"/>
              </a:rPr>
              <a:t>for cancer patients</a:t>
            </a:r>
            <a:endParaRPr lang="en-GB" dirty="0">
              <a:solidFill>
                <a:schemeClr val="tx1"/>
              </a:solidFill>
              <a:latin typeface="Arial" panose="020B0604020202020204" pitchFamily="34" charset="0"/>
              <a:cs typeface="Arial" panose="020B0604020202020204" pitchFamily="34" charset="0"/>
            </a:endParaRPr>
          </a:p>
        </p:txBody>
      </p:sp>
      <p:grpSp>
        <p:nvGrpSpPr>
          <p:cNvPr id="30" name="Group 29"/>
          <p:cNvGrpSpPr/>
          <p:nvPr/>
        </p:nvGrpSpPr>
        <p:grpSpPr>
          <a:xfrm>
            <a:off x="347268" y="4541971"/>
            <a:ext cx="2489126" cy="1812736"/>
            <a:chOff x="489256" y="4286219"/>
            <a:chExt cx="2489126" cy="1812736"/>
          </a:xfrm>
        </p:grpSpPr>
        <p:sp>
          <p:nvSpPr>
            <p:cNvPr id="2" name="object 2"/>
            <p:cNvSpPr/>
            <p:nvPr/>
          </p:nvSpPr>
          <p:spPr>
            <a:xfrm>
              <a:off x="507328" y="4304209"/>
              <a:ext cx="2452982" cy="177675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 name="object 3"/>
            <p:cNvSpPr/>
            <p:nvPr/>
          </p:nvSpPr>
          <p:spPr>
            <a:xfrm>
              <a:off x="489256" y="4286219"/>
              <a:ext cx="2489126" cy="1812736"/>
            </a:xfrm>
            <a:custGeom>
              <a:avLst/>
              <a:gdLst/>
              <a:ahLst/>
              <a:cxnLst/>
              <a:rect l="l" t="t" r="r" b="b"/>
              <a:pathLst>
                <a:path w="2623820" h="1919604">
                  <a:moveTo>
                    <a:pt x="0" y="1919605"/>
                  </a:moveTo>
                  <a:lnTo>
                    <a:pt x="2623820" y="1919605"/>
                  </a:lnTo>
                  <a:lnTo>
                    <a:pt x="2623820" y="0"/>
                  </a:lnTo>
                  <a:lnTo>
                    <a:pt x="0" y="0"/>
                  </a:lnTo>
                  <a:lnTo>
                    <a:pt x="0" y="1919605"/>
                  </a:lnTo>
                  <a:close/>
                </a:path>
              </a:pathLst>
            </a:custGeom>
            <a:ln w="38100">
              <a:solidFill>
                <a:srgbClr val="1F487C"/>
              </a:solidFill>
            </a:ln>
          </p:spPr>
          <p:txBody>
            <a:bodyPr wrap="square" lIns="0" tIns="0" rIns="0" bIns="0" rtlCol="0"/>
            <a:lstStyle/>
            <a:p>
              <a:endParaRPr/>
            </a:p>
          </p:txBody>
        </p:sp>
      </p:grpSp>
      <p:sp>
        <p:nvSpPr>
          <p:cNvPr id="4" name="object 4"/>
          <p:cNvSpPr txBox="1"/>
          <p:nvPr/>
        </p:nvSpPr>
        <p:spPr>
          <a:xfrm>
            <a:off x="528743" y="3283515"/>
            <a:ext cx="113974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Diagnosis</a:t>
            </a:r>
            <a:endParaRPr sz="2000" b="1" dirty="0">
              <a:latin typeface="Arial Narrow" panose="020B0606020202030204" pitchFamily="34" charset="0"/>
              <a:cs typeface="Calibri"/>
            </a:endParaRPr>
          </a:p>
        </p:txBody>
      </p:sp>
      <p:sp>
        <p:nvSpPr>
          <p:cNvPr id="5" name="object 5"/>
          <p:cNvSpPr txBox="1"/>
          <p:nvPr/>
        </p:nvSpPr>
        <p:spPr>
          <a:xfrm>
            <a:off x="3908057" y="3134947"/>
            <a:ext cx="1155408" cy="307777"/>
          </a:xfrm>
          <a:prstGeom prst="rect">
            <a:avLst/>
          </a:prstGeom>
        </p:spPr>
        <p:txBody>
          <a:bodyPr vert="horz" wrap="square" lIns="0" tIns="0" rIns="0" bIns="0" rtlCol="0">
            <a:spAutoFit/>
          </a:bodyPr>
          <a:lstStyle/>
          <a:p>
            <a:pPr marL="12700">
              <a:lnSpc>
                <a:spcPct val="100000"/>
              </a:lnSpc>
            </a:pPr>
            <a:r>
              <a:rPr sz="2000" b="1" spc="-15" dirty="0">
                <a:latin typeface="Arial Narrow" panose="020B0606020202030204" pitchFamily="34" charset="0"/>
                <a:cs typeface="Calibri"/>
              </a:rPr>
              <a:t>P</a:t>
            </a:r>
            <a:r>
              <a:rPr sz="2000" b="1" spc="-50" dirty="0">
                <a:latin typeface="Arial Narrow" panose="020B0606020202030204" pitchFamily="34" charset="0"/>
                <a:cs typeface="Calibri"/>
              </a:rPr>
              <a:t>r</a:t>
            </a:r>
            <a:r>
              <a:rPr sz="2000" b="1" spc="-5" dirty="0">
                <a:latin typeface="Arial Narrow" panose="020B0606020202030204" pitchFamily="34" charset="0"/>
                <a:cs typeface="Calibri"/>
              </a:rPr>
              <a:t>ognosis</a:t>
            </a:r>
            <a:endParaRPr sz="2000" b="1" dirty="0">
              <a:latin typeface="Arial Narrow" panose="020B0606020202030204" pitchFamily="34" charset="0"/>
              <a:cs typeface="Calibri"/>
            </a:endParaRPr>
          </a:p>
        </p:txBody>
      </p:sp>
      <p:grpSp>
        <p:nvGrpSpPr>
          <p:cNvPr id="32" name="Group 31"/>
          <p:cNvGrpSpPr/>
          <p:nvPr/>
        </p:nvGrpSpPr>
        <p:grpSpPr>
          <a:xfrm>
            <a:off x="2961474" y="4427438"/>
            <a:ext cx="404814" cy="347796"/>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endParaRPr/>
            </a:p>
          </p:txBody>
        </p:sp>
      </p:grpSp>
      <p:grpSp>
        <p:nvGrpSpPr>
          <p:cNvPr id="33" name="Group 32"/>
          <p:cNvGrpSpPr/>
          <p:nvPr/>
        </p:nvGrpSpPr>
        <p:grpSpPr>
          <a:xfrm>
            <a:off x="5869578" y="4454326"/>
            <a:ext cx="439151" cy="357390"/>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endParaRPr/>
            </a:p>
          </p:txBody>
        </p:sp>
      </p:grpSp>
      <p:sp>
        <p:nvSpPr>
          <p:cNvPr id="10" name="object 10"/>
          <p:cNvSpPr txBox="1"/>
          <p:nvPr/>
        </p:nvSpPr>
        <p:spPr>
          <a:xfrm>
            <a:off x="2636470" y="3880299"/>
            <a:ext cx="3977662" cy="369332"/>
          </a:xfrm>
          <a:prstGeom prst="rect">
            <a:avLst/>
          </a:prstGeom>
          <a:solidFill>
            <a:srgbClr val="375F92"/>
          </a:solidFill>
          <a:ln w="25400">
            <a:solidFill>
              <a:srgbClr val="4F81BC"/>
            </a:solidFill>
          </a:ln>
        </p:spPr>
        <p:txBody>
          <a:bodyPr vert="horz" wrap="square" lIns="0" tIns="0" rIns="0" bIns="0" rtlCol="0">
            <a:spAutoFit/>
          </a:bodyPr>
          <a:lstStyle/>
          <a:p>
            <a:pPr marL="506095">
              <a:lnSpc>
                <a:spcPct val="100000"/>
              </a:lnSpc>
            </a:pPr>
            <a:r>
              <a:rPr sz="2400" spc="-5" dirty="0">
                <a:solidFill>
                  <a:srgbClr val="FFFFFF"/>
                </a:solidFill>
                <a:latin typeface="Calibri"/>
                <a:cs typeface="Calibri"/>
              </a:rPr>
              <a:t>Can</a:t>
            </a:r>
            <a:r>
              <a:rPr sz="2400" spc="5" dirty="0">
                <a:solidFill>
                  <a:srgbClr val="FFFFFF"/>
                </a:solidFill>
                <a:latin typeface="Calibri"/>
                <a:cs typeface="Calibri"/>
              </a:rPr>
              <a:t>c</a:t>
            </a:r>
            <a:r>
              <a:rPr sz="2400" dirty="0">
                <a:solidFill>
                  <a:srgbClr val="FFFFFF"/>
                </a:solidFill>
                <a:latin typeface="Calibri"/>
                <a:cs typeface="Calibri"/>
              </a:rPr>
              <a:t>er</a:t>
            </a:r>
            <a:r>
              <a:rPr sz="2400" spc="-25" dirty="0">
                <a:solidFill>
                  <a:srgbClr val="FFFFFF"/>
                </a:solidFill>
                <a:latin typeface="Calibri"/>
                <a:cs typeface="Calibri"/>
              </a:rPr>
              <a:t> </a:t>
            </a:r>
            <a:r>
              <a:rPr sz="2400" dirty="0">
                <a:solidFill>
                  <a:srgbClr val="FFFFFF"/>
                </a:solidFill>
                <a:latin typeface="Calibri"/>
                <a:cs typeface="Calibri"/>
              </a:rPr>
              <a:t>M</a:t>
            </a:r>
            <a:r>
              <a:rPr sz="2400" spc="-10" dirty="0">
                <a:solidFill>
                  <a:srgbClr val="FFFFFF"/>
                </a:solidFill>
                <a:latin typeface="Calibri"/>
                <a:cs typeface="Calibri"/>
              </a:rPr>
              <a:t>o</a:t>
            </a:r>
            <a:r>
              <a:rPr sz="2400" dirty="0">
                <a:solidFill>
                  <a:srgbClr val="FFFFFF"/>
                </a:solidFill>
                <a:latin typeface="Calibri"/>
                <a:cs typeface="Calibri"/>
              </a:rPr>
              <a:t>lecular</a:t>
            </a:r>
            <a:r>
              <a:rPr lang="en-GB" sz="2400" dirty="0">
                <a:solidFill>
                  <a:srgbClr val="FFFFFF"/>
                </a:solidFill>
                <a:latin typeface="Calibri"/>
                <a:cs typeface="Calibri"/>
              </a:rPr>
              <a:t> Markers</a:t>
            </a:r>
            <a:endParaRPr sz="2400" dirty="0">
              <a:latin typeface="Calibri"/>
              <a:cs typeface="Calibri"/>
            </a:endParaRPr>
          </a:p>
        </p:txBody>
      </p:sp>
      <p:grpSp>
        <p:nvGrpSpPr>
          <p:cNvPr id="34" name="Group 33"/>
          <p:cNvGrpSpPr/>
          <p:nvPr/>
        </p:nvGrpSpPr>
        <p:grpSpPr>
          <a:xfrm>
            <a:off x="5776547" y="3378534"/>
            <a:ext cx="416259" cy="371182"/>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endParaRPr/>
            </a:p>
          </p:txBody>
        </p:sp>
      </p:grpSp>
      <p:grpSp>
        <p:nvGrpSpPr>
          <p:cNvPr id="39" name="Group 38"/>
          <p:cNvGrpSpPr/>
          <p:nvPr/>
        </p:nvGrpSpPr>
        <p:grpSpPr>
          <a:xfrm>
            <a:off x="330480" y="1848316"/>
            <a:ext cx="1883110" cy="1414570"/>
            <a:chOff x="347268" y="1523918"/>
            <a:chExt cx="1883110" cy="1414570"/>
          </a:xfrm>
        </p:grpSpPr>
        <p:sp>
          <p:nvSpPr>
            <p:cNvPr id="13" name="object 13"/>
            <p:cNvSpPr/>
            <p:nvPr/>
          </p:nvSpPr>
          <p:spPr>
            <a:xfrm>
              <a:off x="365340" y="1541907"/>
              <a:ext cx="1846603" cy="137859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endParaRPr/>
            </a:p>
          </p:txBody>
        </p:sp>
      </p:grpSp>
      <p:grpSp>
        <p:nvGrpSpPr>
          <p:cNvPr id="38" name="Group 37"/>
          <p:cNvGrpSpPr/>
          <p:nvPr/>
        </p:nvGrpSpPr>
        <p:grpSpPr>
          <a:xfrm>
            <a:off x="3433450" y="1791709"/>
            <a:ext cx="1880700" cy="1285046"/>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endParaRPr/>
            </a:p>
          </p:txBody>
        </p:sp>
        <p:sp>
          <p:nvSpPr>
            <p:cNvPr id="16" name="object 16"/>
            <p:cNvSpPr/>
            <p:nvPr/>
          </p:nvSpPr>
          <p:spPr>
            <a:xfrm>
              <a:off x="3401400" y="1503890"/>
              <a:ext cx="1844195" cy="124882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endParaRPr/>
            </a:p>
          </p:txBody>
        </p:sp>
      </p:grpSp>
      <p:grpSp>
        <p:nvGrpSpPr>
          <p:cNvPr id="36" name="Group 35"/>
          <p:cNvGrpSpPr/>
          <p:nvPr/>
        </p:nvGrpSpPr>
        <p:grpSpPr>
          <a:xfrm>
            <a:off x="1750451" y="3487191"/>
            <a:ext cx="424694" cy="362187"/>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endParaRPr/>
            </a:p>
          </p:txBody>
        </p:sp>
      </p:grpSp>
      <p:sp>
        <p:nvSpPr>
          <p:cNvPr id="20" name="object 20"/>
          <p:cNvSpPr txBox="1"/>
          <p:nvPr/>
        </p:nvSpPr>
        <p:spPr>
          <a:xfrm>
            <a:off x="6725534" y="3487516"/>
            <a:ext cx="1981885" cy="615553"/>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Clini</a:t>
            </a:r>
            <a:r>
              <a:rPr sz="2000" b="1" spc="-10" dirty="0">
                <a:latin typeface="Arial Narrow" panose="020B0606020202030204" pitchFamily="34" charset="0"/>
                <a:cs typeface="Calibri"/>
              </a:rPr>
              <a:t>c</a:t>
            </a:r>
            <a:r>
              <a:rPr sz="2000" b="1" dirty="0">
                <a:latin typeface="Arial Narrow" panose="020B0606020202030204" pitchFamily="34" charset="0"/>
                <a:cs typeface="Calibri"/>
              </a:rPr>
              <a:t>al</a:t>
            </a:r>
            <a:r>
              <a:rPr sz="2000" b="1" spc="-25" dirty="0">
                <a:latin typeface="Arial Narrow" panose="020B0606020202030204" pitchFamily="34" charset="0"/>
                <a:cs typeface="Calibri"/>
              </a:rPr>
              <a:t> </a:t>
            </a:r>
            <a:r>
              <a:rPr sz="2000" b="1" spc="-150" dirty="0">
                <a:latin typeface="Arial Narrow" panose="020B0606020202030204" pitchFamily="34" charset="0"/>
                <a:cs typeface="Calibri"/>
              </a:rPr>
              <a:t>T</a:t>
            </a:r>
            <a:r>
              <a:rPr sz="2000" b="1" dirty="0">
                <a:latin typeface="Arial Narrow" panose="020B0606020202030204" pitchFamily="34" charset="0"/>
                <a:cs typeface="Calibri"/>
              </a:rPr>
              <a:t>rials</a:t>
            </a:r>
            <a:r>
              <a:rPr lang="en-GB" sz="2000" b="1" dirty="0">
                <a:latin typeface="Arial Narrow" panose="020B0606020202030204" pitchFamily="34" charset="0"/>
                <a:cs typeface="Calibri"/>
              </a:rPr>
              <a:t/>
            </a:r>
            <a:br>
              <a:rPr lang="en-GB" sz="2000" b="1" dirty="0">
                <a:latin typeface="Arial Narrow" panose="020B0606020202030204" pitchFamily="34" charset="0"/>
                <a:cs typeface="Calibri"/>
              </a:rPr>
            </a:br>
            <a:r>
              <a:rPr lang="en-GB" sz="2000" i="1" dirty="0">
                <a:latin typeface="Arial Narrow" panose="020B0606020202030204" pitchFamily="34" charset="0"/>
                <a:cs typeface="Calibri"/>
              </a:rPr>
              <a:t>opening up eligibility</a:t>
            </a:r>
            <a:endParaRPr sz="2000" b="1" dirty="0">
              <a:latin typeface="Arial Narrow" panose="020B0606020202030204" pitchFamily="34" charset="0"/>
              <a:cs typeface="Calibri"/>
            </a:endParaRPr>
          </a:p>
        </p:txBody>
      </p:sp>
      <p:sp>
        <p:nvSpPr>
          <p:cNvPr id="21" name="object 21"/>
          <p:cNvSpPr txBox="1"/>
          <p:nvPr/>
        </p:nvSpPr>
        <p:spPr>
          <a:xfrm>
            <a:off x="6354256" y="6433591"/>
            <a:ext cx="2437320"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a:t>
            </a:r>
            <a:r>
              <a:rPr sz="2000" b="1" dirty="0">
                <a:latin typeface="Arial Narrow" panose="020B0606020202030204" pitchFamily="34" charset="0"/>
                <a:cs typeface="Calibri"/>
              </a:rPr>
              <a:t>a</a:t>
            </a:r>
            <a:r>
              <a:rPr sz="2000" b="1" spc="-20" dirty="0">
                <a:latin typeface="Arial Narrow" panose="020B0606020202030204" pitchFamily="34" charset="0"/>
                <a:cs typeface="Calibri"/>
              </a:rPr>
              <a:t>nc</a:t>
            </a:r>
            <a:r>
              <a:rPr sz="2000" b="1" spc="-10" dirty="0">
                <a:latin typeface="Arial Narrow" panose="020B0606020202030204" pitchFamily="34" charset="0"/>
                <a:cs typeface="Calibri"/>
              </a:rPr>
              <a:t>er</a:t>
            </a:r>
            <a:r>
              <a:rPr sz="2000" b="1" spc="-25" dirty="0">
                <a:latin typeface="Arial Narrow" panose="020B0606020202030204" pitchFamily="34" charset="0"/>
                <a:cs typeface="Calibri"/>
              </a:rPr>
              <a:t> </a:t>
            </a:r>
            <a:r>
              <a:rPr sz="2000" b="1" spc="-5" dirty="0">
                <a:latin typeface="Arial Narrow" panose="020B0606020202030204" pitchFamily="34" charset="0"/>
                <a:cs typeface="Calibri"/>
              </a:rPr>
              <a:t>susceptibility</a:t>
            </a:r>
            <a:endParaRPr sz="2000" b="1" dirty="0">
              <a:latin typeface="Arial Narrow" panose="020B0606020202030204" pitchFamily="34" charset="0"/>
              <a:cs typeface="Calibri"/>
            </a:endParaRPr>
          </a:p>
        </p:txBody>
      </p:sp>
      <p:grpSp>
        <p:nvGrpSpPr>
          <p:cNvPr id="37" name="Group 36"/>
          <p:cNvGrpSpPr/>
          <p:nvPr/>
        </p:nvGrpSpPr>
        <p:grpSpPr>
          <a:xfrm>
            <a:off x="6308729" y="1942024"/>
            <a:ext cx="2633703" cy="1398979"/>
            <a:chOff x="6157873" y="1660877"/>
            <a:chExt cx="2633703" cy="1398979"/>
          </a:xfrm>
        </p:grpSpPr>
        <p:sp>
          <p:nvSpPr>
            <p:cNvPr id="22" name="object 22"/>
            <p:cNvSpPr/>
            <p:nvPr/>
          </p:nvSpPr>
          <p:spPr>
            <a:xfrm>
              <a:off x="6175945" y="1678867"/>
              <a:ext cx="2597558" cy="1362879"/>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
        <p:nvSpPr>
          <p:cNvPr id="24" name="object 24"/>
          <p:cNvSpPr/>
          <p:nvPr/>
        </p:nvSpPr>
        <p:spPr>
          <a:xfrm>
            <a:off x="6438411" y="4601336"/>
            <a:ext cx="2269009" cy="1694006"/>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6" name="object 26"/>
          <p:cNvSpPr txBox="1"/>
          <p:nvPr/>
        </p:nvSpPr>
        <p:spPr>
          <a:xfrm>
            <a:off x="505648" y="6452876"/>
            <a:ext cx="2100577" cy="307777"/>
          </a:xfrm>
          <a:prstGeom prst="rect">
            <a:avLst/>
          </a:prstGeom>
        </p:spPr>
        <p:txBody>
          <a:bodyPr vert="horz" wrap="square" lIns="0" tIns="0" rIns="0" bIns="0" rtlCol="0">
            <a:spAutoFit/>
          </a:bodyPr>
          <a:lstStyle/>
          <a:p>
            <a:pPr marL="12700">
              <a:lnSpc>
                <a:spcPct val="100000"/>
              </a:lnSpc>
            </a:pPr>
            <a:r>
              <a:rPr sz="2000" b="1" spc="-20" dirty="0">
                <a:latin typeface="Arial Narrow" panose="020B0606020202030204" pitchFamily="34" charset="0"/>
                <a:cs typeface="Calibri"/>
              </a:rPr>
              <a:t>The</a:t>
            </a:r>
            <a:r>
              <a:rPr sz="2000" b="1" spc="-55" dirty="0">
                <a:latin typeface="Arial Narrow" panose="020B0606020202030204" pitchFamily="34" charset="0"/>
                <a:cs typeface="Calibri"/>
              </a:rPr>
              <a:t>r</a:t>
            </a:r>
            <a:r>
              <a:rPr sz="2000" b="1" dirty="0">
                <a:latin typeface="Arial Narrow" panose="020B0606020202030204" pitchFamily="34" charset="0"/>
                <a:cs typeface="Calibri"/>
              </a:rPr>
              <a:t>a</a:t>
            </a:r>
            <a:r>
              <a:rPr sz="2000" b="1" spc="-15" dirty="0">
                <a:latin typeface="Arial Narrow" panose="020B0606020202030204" pitchFamily="34" charset="0"/>
                <a:cs typeface="Calibri"/>
              </a:rPr>
              <a:t>py</a:t>
            </a:r>
            <a:r>
              <a:rPr sz="2000" b="1" dirty="0">
                <a:latin typeface="Arial Narrow" panose="020B0606020202030204" pitchFamily="34" charset="0"/>
                <a:cs typeface="Calibri"/>
              </a:rPr>
              <a:t> </a:t>
            </a:r>
            <a:r>
              <a:rPr sz="2000" b="1" spc="-15" dirty="0">
                <a:latin typeface="Arial Narrow" panose="020B0606020202030204" pitchFamily="34" charset="0"/>
                <a:cs typeface="Calibri"/>
              </a:rPr>
              <a:t>sel</a:t>
            </a:r>
            <a:r>
              <a:rPr sz="2000" b="1" spc="-5" dirty="0">
                <a:latin typeface="Arial Narrow" panose="020B0606020202030204" pitchFamily="34" charset="0"/>
                <a:cs typeface="Calibri"/>
              </a:rPr>
              <a:t>e</a:t>
            </a:r>
            <a:r>
              <a:rPr sz="2000" b="1" dirty="0">
                <a:latin typeface="Arial Narrow" panose="020B0606020202030204" pitchFamily="34" charset="0"/>
                <a:cs typeface="Calibri"/>
              </a:rPr>
              <a:t>ction</a:t>
            </a:r>
          </a:p>
        </p:txBody>
      </p:sp>
      <p:grpSp>
        <p:nvGrpSpPr>
          <p:cNvPr id="35" name="Group 34"/>
          <p:cNvGrpSpPr/>
          <p:nvPr/>
        </p:nvGrpSpPr>
        <p:grpSpPr>
          <a:xfrm>
            <a:off x="3555049" y="3345192"/>
            <a:ext cx="334936" cy="453333"/>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endParaRPr/>
            </a:p>
          </p:txBody>
        </p:sp>
      </p:grpSp>
      <p:sp>
        <p:nvSpPr>
          <p:cNvPr id="31" name="Rectangle 30"/>
          <p:cNvSpPr/>
          <p:nvPr/>
        </p:nvSpPr>
        <p:spPr>
          <a:xfrm>
            <a:off x="2854466" y="4869988"/>
            <a:ext cx="3374262" cy="1659942"/>
          </a:xfrm>
          <a:prstGeom prst="rect">
            <a:avLst/>
          </a:prstGeom>
        </p:spPr>
        <p:txBody>
          <a:bodyPr wrap="square">
            <a:spAutoFit/>
          </a:bodyPr>
          <a:lstStyle/>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WGS provides extra diagnostic reach </a:t>
            </a:r>
            <a:r>
              <a:rPr lang="en-GB" sz="1600" i="1" dirty="0">
                <a:solidFill>
                  <a:schemeClr val="accent1"/>
                </a:solidFill>
                <a:latin typeface="Arial Narrow" panose="020B0606020202030204" pitchFamily="34" charset="0"/>
              </a:rPr>
              <a:t>(structural variants, </a:t>
            </a:r>
            <a:br>
              <a:rPr lang="en-GB" sz="1600" i="1" dirty="0">
                <a:solidFill>
                  <a:schemeClr val="accent1"/>
                </a:solidFill>
                <a:latin typeface="Arial Narrow" panose="020B0606020202030204" pitchFamily="34" charset="0"/>
              </a:rPr>
            </a:br>
            <a:r>
              <a:rPr lang="en-GB" sz="1600" i="1" dirty="0">
                <a:solidFill>
                  <a:schemeClr val="accent1"/>
                </a:solidFill>
                <a:latin typeface="Arial Narrow" panose="020B0606020202030204" pitchFamily="34" charset="0"/>
              </a:rPr>
              <a:t>copy no. variants </a:t>
            </a:r>
            <a:r>
              <a:rPr lang="en-GB" sz="1600" i="1" dirty="0" err="1">
                <a:solidFill>
                  <a:schemeClr val="accent1"/>
                </a:solidFill>
                <a:latin typeface="Arial Narrow" panose="020B0606020202030204" pitchFamily="34" charset="0"/>
              </a:rPr>
              <a:t>etc</a:t>
            </a:r>
            <a:r>
              <a:rPr lang="en-GB" sz="1600" i="1" dirty="0">
                <a:solidFill>
                  <a:schemeClr val="accent1"/>
                </a:solidFill>
                <a:latin typeface="Arial Narrow" panose="020B0606020202030204" pitchFamily="34" charset="0"/>
              </a:rPr>
              <a:t>)</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Global patterns of mutation </a:t>
            </a:r>
            <a:r>
              <a:rPr lang="en-GB" sz="1600" i="1" dirty="0">
                <a:solidFill>
                  <a:schemeClr val="accent1"/>
                </a:solidFill>
                <a:latin typeface="Arial Narrow" panose="020B0606020202030204" pitchFamily="34" charset="0"/>
              </a:rPr>
              <a:t>(‘signatures’)</a:t>
            </a:r>
            <a:r>
              <a:rPr lang="en-GB" sz="1600" b="1" dirty="0">
                <a:solidFill>
                  <a:schemeClr val="accent1"/>
                </a:solidFill>
                <a:latin typeface="Arial Narrow" panose="020B0606020202030204" pitchFamily="34" charset="0"/>
              </a:rPr>
              <a:t> proving informative</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Defining causal drivers from benign ‘passengers’ is critical</a:t>
            </a:r>
          </a:p>
        </p:txBody>
      </p:sp>
      <p:sp>
        <p:nvSpPr>
          <p:cNvPr id="40" name="Rectangle 39"/>
          <p:cNvSpPr/>
          <p:nvPr/>
        </p:nvSpPr>
        <p:spPr>
          <a:xfrm>
            <a:off x="170943" y="1214813"/>
            <a:ext cx="8973057" cy="369332"/>
          </a:xfrm>
          <a:prstGeom prst="rect">
            <a:avLst/>
          </a:prstGeom>
        </p:spPr>
        <p:txBody>
          <a:bodyPr wrap="square">
            <a:spAutoFit/>
          </a:bodyPr>
          <a:lstStyle/>
          <a:p>
            <a:pPr>
              <a:lnSpc>
                <a:spcPct val="90000"/>
              </a:lnSpc>
              <a:spcAft>
                <a:spcPts val="300"/>
              </a:spcAft>
            </a:pPr>
            <a:r>
              <a:rPr lang="en-GB" sz="2000" b="1" dirty="0">
                <a:latin typeface="Arial Narrow" panose="020B0606020202030204" pitchFamily="34" charset="0"/>
                <a:ea typeface="Calibri" panose="020F0502020204030204" pitchFamily="34" charset="0"/>
                <a:cs typeface="Times New Roman" panose="02020603050405020304" pitchFamily="18" charset="0"/>
              </a:rPr>
              <a:t>Early analysis </a:t>
            </a:r>
            <a:r>
              <a:rPr lang="en-GB" sz="2000" b="1" dirty="0">
                <a:effectLst/>
                <a:latin typeface="Arial Narrow" panose="020B0606020202030204" pitchFamily="34" charset="0"/>
                <a:ea typeface="Calibri" panose="020F0502020204030204" pitchFamily="34" charset="0"/>
                <a:cs typeface="Times New Roman" panose="02020603050405020304" pitchFamily="18" charset="0"/>
              </a:rPr>
              <a:t>found 65% of Project cancer cases have variants in actionable genes</a:t>
            </a:r>
          </a:p>
        </p:txBody>
      </p:sp>
      <p:sp>
        <p:nvSpPr>
          <p:cNvPr id="41" name="Date Placeholder 1"/>
          <p:cNvSpPr txBox="1">
            <a:spLocks/>
          </p:cNvSpPr>
          <p:nvPr/>
        </p:nvSpPr>
        <p:spPr>
          <a:xfrm>
            <a:off x="6798538" y="0"/>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smtClean="0"/>
              <a:t>Courtesy of Genomics England</a:t>
            </a:r>
            <a:endParaRPr lang="en-US" sz="1050" i="1" dirty="0"/>
          </a:p>
        </p:txBody>
      </p:sp>
    </p:spTree>
    <p:extLst>
      <p:ext uri="{BB962C8B-B14F-4D97-AF65-F5344CB8AC3E}">
        <p14:creationId xmlns:p14="http://schemas.microsoft.com/office/powerpoint/2010/main" val="360813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437112"/>
            <a:ext cx="8229600" cy="2016224"/>
          </a:xfrm>
        </p:spPr>
        <p:txBody>
          <a:bodyPr>
            <a:normAutofit fontScale="70000" lnSpcReduction="20000"/>
          </a:bodyPr>
          <a:lstStyle/>
          <a:p>
            <a:r>
              <a:rPr lang="en-GB" b="1" dirty="0"/>
              <a:t>The NHS workforce needs to understand, discuss and convey this complex area to colleagues and patients</a:t>
            </a:r>
          </a:p>
          <a:p>
            <a:endParaRPr lang="en-GB" b="1" dirty="0"/>
          </a:p>
          <a:p>
            <a:r>
              <a:rPr lang="en-GB" b="1" dirty="0"/>
              <a:t>How do we support clinical teams to deliver genomic medicine in the future, training, support, piloting and education </a:t>
            </a:r>
          </a:p>
        </p:txBody>
      </p:sp>
      <p:sp>
        <p:nvSpPr>
          <p:cNvPr id="5" name="Rounded Rectangle 4"/>
          <p:cNvSpPr/>
          <p:nvPr/>
        </p:nvSpPr>
        <p:spPr>
          <a:xfrm>
            <a:off x="971598" y="2297799"/>
            <a:ext cx="1698385" cy="1414054"/>
          </a:xfrm>
          <a:prstGeom prst="roundRect">
            <a:avLst>
              <a:gd name="adj" fmla="val 114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Genomics</a:t>
            </a:r>
            <a:endParaRPr lang="en-GB" sz="1600" b="1" dirty="0">
              <a:solidFill>
                <a:schemeClr val="tx1"/>
              </a:solidFill>
            </a:endParaRPr>
          </a:p>
        </p:txBody>
      </p:sp>
      <p:grpSp>
        <p:nvGrpSpPr>
          <p:cNvPr id="6" name="Group 5"/>
          <p:cNvGrpSpPr/>
          <p:nvPr/>
        </p:nvGrpSpPr>
        <p:grpSpPr>
          <a:xfrm>
            <a:off x="3635896" y="1912955"/>
            <a:ext cx="1366070" cy="592726"/>
            <a:chOff x="1556" y="1019625"/>
            <a:chExt cx="1366070" cy="592726"/>
          </a:xfrm>
        </p:grpSpPr>
        <p:sp>
          <p:nvSpPr>
            <p:cNvPr id="7" name="Rounded Rectangle 6"/>
            <p:cNvSpPr/>
            <p:nvPr/>
          </p:nvSpPr>
          <p:spPr>
            <a:xfrm>
              <a:off x="1556" y="1019625"/>
              <a:ext cx="1366070" cy="592726"/>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7462"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Diagnoses</a:t>
              </a:r>
            </a:p>
          </p:txBody>
        </p:sp>
      </p:grpSp>
      <p:grpSp>
        <p:nvGrpSpPr>
          <p:cNvPr id="9" name="Group 8"/>
          <p:cNvGrpSpPr/>
          <p:nvPr/>
        </p:nvGrpSpPr>
        <p:grpSpPr>
          <a:xfrm>
            <a:off x="3644442" y="2708463"/>
            <a:ext cx="1366070" cy="592726"/>
            <a:chOff x="1482376" y="1019625"/>
            <a:chExt cx="1366070" cy="592726"/>
          </a:xfrm>
        </p:grpSpPr>
        <p:sp>
          <p:nvSpPr>
            <p:cNvPr id="10" name="Rounded Rectangle 9"/>
            <p:cNvSpPr/>
            <p:nvPr/>
          </p:nvSpPr>
          <p:spPr>
            <a:xfrm>
              <a:off x="1482376" y="1019625"/>
              <a:ext cx="1366070" cy="59272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99736"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Prognoses</a:t>
              </a:r>
            </a:p>
          </p:txBody>
        </p:sp>
      </p:grpSp>
      <p:grpSp>
        <p:nvGrpSpPr>
          <p:cNvPr id="12" name="Group 11"/>
          <p:cNvGrpSpPr/>
          <p:nvPr/>
        </p:nvGrpSpPr>
        <p:grpSpPr>
          <a:xfrm>
            <a:off x="3635896" y="3501008"/>
            <a:ext cx="1366070" cy="592726"/>
            <a:chOff x="2963197" y="1019625"/>
            <a:chExt cx="1366070" cy="592726"/>
          </a:xfrm>
        </p:grpSpPr>
        <p:sp>
          <p:nvSpPr>
            <p:cNvPr id="13" name="Rounded Rectangle 12"/>
            <p:cNvSpPr/>
            <p:nvPr/>
          </p:nvSpPr>
          <p:spPr>
            <a:xfrm>
              <a:off x="2963197" y="1019625"/>
              <a:ext cx="1366070" cy="59272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980557"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Treatments</a:t>
              </a:r>
            </a:p>
          </p:txBody>
        </p:sp>
      </p:grpSp>
      <p:grpSp>
        <p:nvGrpSpPr>
          <p:cNvPr id="15" name="Group 14"/>
          <p:cNvGrpSpPr/>
          <p:nvPr/>
        </p:nvGrpSpPr>
        <p:grpSpPr>
          <a:xfrm>
            <a:off x="5948715" y="2301215"/>
            <a:ext cx="1717411" cy="1437113"/>
            <a:chOff x="0" y="-97185"/>
            <a:chExt cx="4327711" cy="787096"/>
          </a:xfrm>
        </p:grpSpPr>
        <p:sp>
          <p:nvSpPr>
            <p:cNvPr id="16" name="Rounded Rectangle 15"/>
            <p:cNvSpPr/>
            <p:nvPr/>
          </p:nvSpPr>
          <p:spPr>
            <a:xfrm>
              <a:off x="0" y="-97185"/>
              <a:ext cx="4327711" cy="78709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23053" y="-68985"/>
              <a:ext cx="4281605" cy="7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000" b="1" kern="1200" dirty="0">
                  <a:solidFill>
                    <a:schemeClr val="tx1"/>
                  </a:solidFill>
                </a:rPr>
                <a:t>Personalised Medicine</a:t>
              </a:r>
            </a:p>
          </p:txBody>
        </p:sp>
      </p:grpSp>
      <p:sp>
        <p:nvSpPr>
          <p:cNvPr id="18" name="Title 17"/>
          <p:cNvSpPr>
            <a:spLocks noGrp="1"/>
          </p:cNvSpPr>
          <p:nvPr>
            <p:ph type="title"/>
          </p:nvPr>
        </p:nvSpPr>
        <p:spPr/>
        <p:txBody>
          <a:bodyPr>
            <a:normAutofit fontScale="90000"/>
          </a:bodyPr>
          <a:lstStyle/>
          <a:p>
            <a:r>
              <a:rPr lang="en-GB" b="1" dirty="0"/>
              <a:t>Genomics in Mainstream Healthcare</a:t>
            </a:r>
          </a:p>
        </p:txBody>
      </p:sp>
      <p:cxnSp>
        <p:nvCxnSpPr>
          <p:cNvPr id="20" name="Straight Arrow Connector 19"/>
          <p:cNvCxnSpPr>
            <a:stCxn id="5" idx="3"/>
            <a:endCxn id="7" idx="1"/>
          </p:cNvCxnSpPr>
          <p:nvPr/>
        </p:nvCxnSpPr>
        <p:spPr>
          <a:xfrm flipV="1">
            <a:off x="2669983" y="2209318"/>
            <a:ext cx="965913" cy="7955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6" idx="1"/>
          </p:cNvCxnSpPr>
          <p:nvPr/>
        </p:nvCxnSpPr>
        <p:spPr>
          <a:xfrm>
            <a:off x="5010512" y="3004826"/>
            <a:ext cx="938203" cy="149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3" idx="1"/>
          </p:cNvCxnSpPr>
          <p:nvPr/>
        </p:nvCxnSpPr>
        <p:spPr>
          <a:xfrm>
            <a:off x="2669983" y="3004826"/>
            <a:ext cx="965913" cy="792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6" idx="1"/>
          </p:cNvCxnSpPr>
          <p:nvPr/>
        </p:nvCxnSpPr>
        <p:spPr>
          <a:xfrm flipV="1">
            <a:off x="5001966" y="3019772"/>
            <a:ext cx="946749" cy="7775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6" idx="1"/>
          </p:cNvCxnSpPr>
          <p:nvPr/>
        </p:nvCxnSpPr>
        <p:spPr>
          <a:xfrm>
            <a:off x="5001966" y="2209318"/>
            <a:ext cx="946749" cy="810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10" idx="1"/>
          </p:cNvCxnSpPr>
          <p:nvPr/>
        </p:nvCxnSpPr>
        <p:spPr>
          <a:xfrm>
            <a:off x="2669983" y="3004826"/>
            <a:ext cx="97445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BB34B-797B-41A4-B96D-9045F9989801}"/>
              </a:ext>
            </a:extLst>
          </p:cNvPr>
          <p:cNvSpPr>
            <a:spLocks noGrp="1"/>
          </p:cNvSpPr>
          <p:nvPr>
            <p:ph type="title"/>
          </p:nvPr>
        </p:nvSpPr>
        <p:spPr>
          <a:xfrm>
            <a:off x="457200" y="274638"/>
            <a:ext cx="8229600" cy="1143000"/>
          </a:xfrm>
        </p:spPr>
        <p:txBody>
          <a:bodyPr>
            <a:normAutofit fontScale="90000"/>
          </a:bodyPr>
          <a:lstStyle/>
          <a:p>
            <a:r>
              <a:rPr lang="en-GB" b="1" dirty="0"/>
              <a:t>Mainstreaming genomic medicine - Beyond 1</a:t>
            </a:r>
            <a:r>
              <a:rPr lang="en-GB" b="1" baseline="30000" dirty="0"/>
              <a:t>st</a:t>
            </a:r>
            <a:r>
              <a:rPr lang="en-GB" b="1" dirty="0"/>
              <a:t> October 2018</a:t>
            </a:r>
          </a:p>
        </p:txBody>
      </p:sp>
      <p:graphicFrame>
        <p:nvGraphicFramePr>
          <p:cNvPr id="6" name="Content Placeholder 5">
            <a:extLst>
              <a:ext uri="{FF2B5EF4-FFF2-40B4-BE49-F238E27FC236}">
                <a16:creationId xmlns="" xmlns:a16="http://schemas.microsoft.com/office/drawing/2014/main" id="{1BE648AF-E68F-4D7D-AE26-6D04F2CB678E}"/>
              </a:ext>
            </a:extLst>
          </p:cNvPr>
          <p:cNvGraphicFramePr>
            <a:graphicFrameLocks noGrp="1"/>
          </p:cNvGraphicFramePr>
          <p:nvPr>
            <p:ph idx="1"/>
            <p:extLst>
              <p:ext uri="{D42A27DB-BD31-4B8C-83A1-F6EECF244321}">
                <p14:modId xmlns:p14="http://schemas.microsoft.com/office/powerpoint/2010/main" val="53036280"/>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 xmlns:a16="http://schemas.microsoft.com/office/drawing/2014/main" id="{F2BA4D70-B108-401E-9336-754A30671B09}"/>
              </a:ext>
            </a:extLst>
          </p:cNvPr>
          <p:cNvSpPr>
            <a:spLocks noGrp="1"/>
          </p:cNvSpPr>
          <p:nvPr>
            <p:ph type="ftr" sz="quarter" idx="11"/>
          </p:nvPr>
        </p:nvSpPr>
        <p:spPr>
          <a:xfrm>
            <a:off x="1694384" y="6356350"/>
            <a:ext cx="2895600" cy="365125"/>
          </a:xfrm>
        </p:spPr>
        <p:txBody>
          <a:bodyPr/>
          <a:lstStyle/>
          <a:p>
            <a:endParaRPr lang="en-GB" dirty="0"/>
          </a:p>
        </p:txBody>
      </p:sp>
      <p:sp>
        <p:nvSpPr>
          <p:cNvPr id="5" name="Slide Number Placeholder 4">
            <a:extLst>
              <a:ext uri="{FF2B5EF4-FFF2-40B4-BE49-F238E27FC236}">
                <a16:creationId xmlns="" xmlns:a16="http://schemas.microsoft.com/office/drawing/2014/main" id="{10890E9A-8483-46B9-A0CD-550740D9B2B0}"/>
              </a:ext>
            </a:extLst>
          </p:cNvPr>
          <p:cNvSpPr>
            <a:spLocks noGrp="1"/>
          </p:cNvSpPr>
          <p:nvPr>
            <p:ph type="sldNum" sz="quarter" idx="12"/>
          </p:nvPr>
        </p:nvSpPr>
        <p:spPr/>
        <p:txBody>
          <a:bodyPr/>
          <a:lstStyle/>
          <a:p>
            <a:fld id="{C21C2706-BFBC-4E0A-A7D5-AC2D039DA3DC}" type="slidenum">
              <a:rPr lang="en-GB" smtClean="0"/>
              <a:pPr/>
              <a:t>19</a:t>
            </a:fld>
            <a:endParaRPr lang="en-GB"/>
          </a:p>
        </p:txBody>
      </p:sp>
      <p:sp>
        <p:nvSpPr>
          <p:cNvPr id="7" name="Oval 6">
            <a:extLst>
              <a:ext uri="{FF2B5EF4-FFF2-40B4-BE49-F238E27FC236}">
                <a16:creationId xmlns="" xmlns:a16="http://schemas.microsoft.com/office/drawing/2014/main"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chemeClr val="tx2"/>
                </a:solidFill>
              </a:rPr>
              <a:t>Genomic Medicine Service</a:t>
            </a:r>
          </a:p>
        </p:txBody>
      </p:sp>
      <p:sp>
        <p:nvSpPr>
          <p:cNvPr id="9" name="TextBox 8">
            <a:extLst>
              <a:ext uri="{FF2B5EF4-FFF2-40B4-BE49-F238E27FC236}">
                <a16:creationId xmlns="" xmlns:a16="http://schemas.microsoft.com/office/drawing/2014/main"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dirty="0"/>
              <a:t>Genetics Laboratory Hubs:</a:t>
            </a:r>
          </a:p>
          <a:p>
            <a:pPr marL="285750" indent="-285750">
              <a:buFontTx/>
              <a:buChar char="-"/>
            </a:pPr>
            <a:r>
              <a:rPr lang="en-GB" sz="2000" dirty="0" smtClean="0"/>
              <a:t>7 </a:t>
            </a:r>
            <a:r>
              <a:rPr lang="en-GB" sz="2000" dirty="0"/>
              <a:t>nationally commissioned laboratory hubs by October 2018</a:t>
            </a:r>
          </a:p>
          <a:p>
            <a:pPr marL="285750" indent="-285750">
              <a:buFontTx/>
              <a:buChar char="-"/>
            </a:pPr>
            <a:r>
              <a:rPr lang="en-GB" sz="2000" dirty="0"/>
              <a:t>National Directory for all genetic &amp; genomic testing</a:t>
            </a:r>
          </a:p>
        </p:txBody>
      </p:sp>
      <p:sp>
        <p:nvSpPr>
          <p:cNvPr id="10" name="TextBox 9">
            <a:extLst>
              <a:ext uri="{FF2B5EF4-FFF2-40B4-BE49-F238E27FC236}">
                <a16:creationId xmlns="" xmlns:a16="http://schemas.microsoft.com/office/drawing/2014/main" id="{4D292F12-677B-433C-B09C-73447231940E}"/>
              </a:ext>
            </a:extLst>
          </p:cNvPr>
          <p:cNvSpPr txBox="1"/>
          <p:nvPr/>
        </p:nvSpPr>
        <p:spPr>
          <a:xfrm>
            <a:off x="4993060" y="3836080"/>
            <a:ext cx="4022104" cy="1015663"/>
          </a:xfrm>
          <a:prstGeom prst="rect">
            <a:avLst/>
          </a:prstGeom>
          <a:noFill/>
        </p:spPr>
        <p:txBody>
          <a:bodyPr wrap="square" rtlCol="0">
            <a:spAutoFit/>
          </a:bodyPr>
          <a:lstStyle/>
          <a:p>
            <a:r>
              <a:rPr lang="en-GB" sz="2000" dirty="0"/>
              <a:t>Genomic Medicine </a:t>
            </a:r>
            <a:r>
              <a:rPr lang="en-GB" sz="2000" dirty="0" smtClean="0"/>
              <a:t>Centres:</a:t>
            </a:r>
            <a:endParaRPr lang="en-GB" sz="2000" dirty="0"/>
          </a:p>
          <a:p>
            <a:pPr marL="285750" indent="-285750">
              <a:buFontTx/>
              <a:buChar char="-"/>
            </a:pPr>
            <a:r>
              <a:rPr lang="en-GB" sz="2000" dirty="0" smtClean="0"/>
              <a:t>Support </a:t>
            </a:r>
            <a:r>
              <a:rPr lang="en-GB" sz="2000" dirty="0"/>
              <a:t>transition from project to clinical practice</a:t>
            </a:r>
          </a:p>
        </p:txBody>
      </p:sp>
      <p:sp>
        <p:nvSpPr>
          <p:cNvPr id="11" name="TextBox 10">
            <a:extLst>
              <a:ext uri="{FF2B5EF4-FFF2-40B4-BE49-F238E27FC236}">
                <a16:creationId xmlns="" xmlns:a16="http://schemas.microsoft.com/office/drawing/2014/main" id="{1ABBC88F-FF9B-4952-890E-6AA76F76DA1E}"/>
              </a:ext>
            </a:extLst>
          </p:cNvPr>
          <p:cNvSpPr txBox="1"/>
          <p:nvPr/>
        </p:nvSpPr>
        <p:spPr>
          <a:xfrm>
            <a:off x="4985453" y="4851743"/>
            <a:ext cx="4022104" cy="954107"/>
          </a:xfrm>
          <a:prstGeom prst="rect">
            <a:avLst/>
          </a:prstGeom>
          <a:noFill/>
        </p:spPr>
        <p:txBody>
          <a:bodyPr wrap="square" rtlCol="0">
            <a:spAutoFit/>
          </a:bodyPr>
          <a:lstStyle/>
          <a:p>
            <a:r>
              <a:rPr lang="en-GB" sz="2000" dirty="0"/>
              <a:t>Clinical Genetics Services:</a:t>
            </a:r>
          </a:p>
          <a:p>
            <a:r>
              <a:rPr lang="en-GB" dirty="0"/>
              <a:t>- Review of services to ensure support and equity</a:t>
            </a:r>
          </a:p>
        </p:txBody>
      </p:sp>
    </p:spTree>
    <p:extLst>
      <p:ext uri="{BB962C8B-B14F-4D97-AF65-F5344CB8AC3E}">
        <p14:creationId xmlns:p14="http://schemas.microsoft.com/office/powerpoint/2010/main" val="851755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pic>
        <p:nvPicPr>
          <p:cNvPr id="3" name="Picture 2"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50000" t="6325"/>
          <a:stretch/>
        </p:blipFill>
        <p:spPr>
          <a:xfrm>
            <a:off x="3166870" y="-27383"/>
            <a:ext cx="3293698" cy="6855512"/>
          </a:xfrm>
          <a:prstGeom prst="rect">
            <a:avLst/>
          </a:prstGeom>
        </p:spPr>
      </p:pic>
      <p:pic>
        <p:nvPicPr>
          <p:cNvPr id="6" name="Picture 5"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t="5541" r="50000"/>
          <a:stretch/>
        </p:blipFill>
        <p:spPr>
          <a:xfrm>
            <a:off x="-58415" y="-27384"/>
            <a:ext cx="3243094" cy="6855512"/>
          </a:xfrm>
          <a:prstGeom prst="rect">
            <a:avLst/>
          </a:prstGeom>
        </p:spPr>
      </p:pic>
    </p:spTree>
    <p:extLst>
      <p:ext uri="{BB962C8B-B14F-4D97-AF65-F5344CB8AC3E}">
        <p14:creationId xmlns:p14="http://schemas.microsoft.com/office/powerpoint/2010/main" val="1205236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900" y="1628800"/>
            <a:ext cx="7880548" cy="4295246"/>
          </a:xfrm>
        </p:spPr>
        <p:txBody>
          <a:bodyPr>
            <a:normAutofit fontScale="85000" lnSpcReduction="10000"/>
          </a:bodyPr>
          <a:lstStyle/>
          <a:p>
            <a:r>
              <a:rPr lang="en-GB" dirty="0"/>
              <a:t>Opportunities </a:t>
            </a:r>
            <a:r>
              <a:rPr lang="en-GB" dirty="0" smtClean="0"/>
              <a:t>for supporting activity in the project</a:t>
            </a:r>
          </a:p>
          <a:p>
            <a:r>
              <a:rPr lang="en-GB" dirty="0"/>
              <a:t>Get involved in recruitment– discuss possible patients with </a:t>
            </a:r>
            <a:r>
              <a:rPr lang="en-GB" dirty="0" smtClean="0"/>
              <a:t>your clinical team or the </a:t>
            </a:r>
            <a:r>
              <a:rPr lang="en-GB" dirty="0"/>
              <a:t>GMC team</a:t>
            </a:r>
          </a:p>
          <a:p>
            <a:r>
              <a:rPr lang="en-GB" dirty="0" smtClean="0"/>
              <a:t>Opportunities to further your own education </a:t>
            </a:r>
          </a:p>
          <a:p>
            <a:r>
              <a:rPr lang="en-GB" dirty="0" smtClean="0"/>
              <a:t>Become </a:t>
            </a:r>
            <a:r>
              <a:rPr lang="en-GB" dirty="0"/>
              <a:t>a contact for your department / team for us to disseminate genomics information through</a:t>
            </a:r>
          </a:p>
          <a:p>
            <a:r>
              <a:rPr lang="en-GB" dirty="0"/>
              <a:t>Tell us what you </a:t>
            </a:r>
            <a:r>
              <a:rPr lang="en-GB" dirty="0" smtClean="0"/>
              <a:t>need/tell us how we can make this work together</a:t>
            </a:r>
            <a:endParaRPr lang="en-GB" dirty="0"/>
          </a:p>
          <a:p>
            <a:pPr marL="0" indent="0">
              <a:buNone/>
            </a:pPr>
            <a:endParaRPr lang="en-GB" dirty="0"/>
          </a:p>
        </p:txBody>
      </p:sp>
      <p:sp>
        <p:nvSpPr>
          <p:cNvPr id="3" name="Title 2"/>
          <p:cNvSpPr>
            <a:spLocks noGrp="1"/>
          </p:cNvSpPr>
          <p:nvPr>
            <p:ph type="title"/>
          </p:nvPr>
        </p:nvSpPr>
        <p:spPr/>
        <p:txBody>
          <a:bodyPr/>
          <a:lstStyle/>
          <a:p>
            <a:r>
              <a:rPr lang="en-GB" b="1" dirty="0"/>
              <a:t>How to Get Involved</a:t>
            </a:r>
          </a:p>
        </p:txBody>
      </p:sp>
    </p:spTree>
    <p:extLst>
      <p:ext uri="{BB962C8B-B14F-4D97-AF65-F5344CB8AC3E}">
        <p14:creationId xmlns:p14="http://schemas.microsoft.com/office/powerpoint/2010/main" val="3339167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92639-6FC9-4046-B295-9522EC7BED0E}"/>
              </a:ext>
            </a:extLst>
          </p:cNvPr>
          <p:cNvSpPr>
            <a:spLocks noGrp="1"/>
          </p:cNvSpPr>
          <p:nvPr>
            <p:ph type="title"/>
          </p:nvPr>
        </p:nvSpPr>
        <p:spPr>
          <a:xfrm>
            <a:off x="457200" y="629816"/>
            <a:ext cx="8229600" cy="1143000"/>
          </a:xfrm>
        </p:spPr>
        <p:txBody>
          <a:bodyPr/>
          <a:lstStyle/>
          <a:p>
            <a:r>
              <a:rPr lang="en-GB" b="1" dirty="0"/>
              <a:t>Thanks and any questions</a:t>
            </a:r>
          </a:p>
        </p:txBody>
      </p:sp>
      <p:sp>
        <p:nvSpPr>
          <p:cNvPr id="3" name="Content Placeholder 2">
            <a:extLst>
              <a:ext uri="{FF2B5EF4-FFF2-40B4-BE49-F238E27FC236}">
                <a16:creationId xmlns="" xmlns:a16="http://schemas.microsoft.com/office/drawing/2014/main" id="{E51899FB-044E-4D1D-B039-069676564007}"/>
              </a:ext>
            </a:extLst>
          </p:cNvPr>
          <p:cNvSpPr>
            <a:spLocks noGrp="1"/>
          </p:cNvSpPr>
          <p:nvPr>
            <p:ph idx="1"/>
          </p:nvPr>
        </p:nvSpPr>
        <p:spPr>
          <a:xfrm>
            <a:off x="1043608" y="2564904"/>
            <a:ext cx="7355160" cy="2985195"/>
          </a:xfrm>
        </p:spPr>
        <p:txBody>
          <a:bodyPr>
            <a:normAutofit fontScale="70000" lnSpcReduction="20000"/>
          </a:bodyPr>
          <a:lstStyle/>
          <a:p>
            <a:pPr marL="0" indent="0" algn="ctr">
              <a:buNone/>
            </a:pPr>
            <a:r>
              <a:rPr lang="en-GB" dirty="0" smtClean="0"/>
              <a:t>Catherine </a:t>
            </a:r>
            <a:r>
              <a:rPr lang="en-GB" dirty="0"/>
              <a:t>Carpenter-Clawson</a:t>
            </a:r>
          </a:p>
          <a:p>
            <a:pPr marL="0" indent="0" algn="ctr">
              <a:buNone/>
            </a:pPr>
            <a:r>
              <a:rPr lang="en-GB" dirty="0"/>
              <a:t>Programme Manager, WE GMC</a:t>
            </a:r>
          </a:p>
          <a:p>
            <a:pPr marL="0" indent="0" algn="ctr">
              <a:buNone/>
            </a:pPr>
            <a:r>
              <a:rPr lang="en-GB" dirty="0"/>
              <a:t>07732 </a:t>
            </a:r>
            <a:r>
              <a:rPr lang="en-GB" dirty="0" smtClean="0"/>
              <a:t>561067</a:t>
            </a:r>
          </a:p>
          <a:p>
            <a:pPr marL="0" indent="0" algn="ctr">
              <a:buNone/>
            </a:pPr>
            <a:r>
              <a:rPr lang="en-GB" dirty="0" smtClean="0">
                <a:hlinkClick r:id="rId2"/>
              </a:rPr>
              <a:t>Catherine.Carpenter-Clawson@nbt.nhs.uk</a:t>
            </a:r>
            <a:endParaRPr lang="en-GB" dirty="0" smtClean="0"/>
          </a:p>
          <a:p>
            <a:pPr marL="0" indent="0" algn="ctr">
              <a:buNone/>
            </a:pPr>
            <a:r>
              <a:rPr lang="en-GB" dirty="0" smtClean="0"/>
              <a:t>or</a:t>
            </a:r>
            <a:endParaRPr lang="en-GB" dirty="0"/>
          </a:p>
          <a:p>
            <a:pPr marL="0" indent="0" algn="ctr">
              <a:buNone/>
            </a:pPr>
            <a:r>
              <a:rPr lang="en-GB" dirty="0">
                <a:hlinkClick r:id="rId3"/>
              </a:rPr>
              <a:t>Ubh-tr.wegmc@nhs.net</a:t>
            </a:r>
            <a:endParaRPr lang="en-GB" dirty="0"/>
          </a:p>
          <a:p>
            <a:pPr marL="0" indent="0" algn="ctr">
              <a:buNone/>
            </a:pPr>
            <a:r>
              <a:rPr lang="en-GB" dirty="0" smtClean="0"/>
              <a:t>Or</a:t>
            </a:r>
          </a:p>
          <a:p>
            <a:pPr marL="0" indent="0" algn="ctr">
              <a:buNone/>
            </a:pPr>
            <a:r>
              <a:rPr lang="en-GB" dirty="0" smtClean="0">
                <a:hlinkClick r:id="rId4"/>
              </a:rPr>
              <a:t>Tracie.Miles@nhs.net</a:t>
            </a:r>
            <a:r>
              <a:rPr lang="en-GB" dirty="0" smtClean="0"/>
              <a:t> </a:t>
            </a:r>
            <a:endParaRPr lang="en-GB" dirty="0"/>
          </a:p>
          <a:p>
            <a:pPr marL="0" indent="0" algn="ctr">
              <a:buNone/>
            </a:pPr>
            <a:endParaRPr lang="en-GB" dirty="0"/>
          </a:p>
        </p:txBody>
      </p:sp>
      <p:sp>
        <p:nvSpPr>
          <p:cNvPr id="4" name="Footer Placeholder 3">
            <a:extLst>
              <a:ext uri="{FF2B5EF4-FFF2-40B4-BE49-F238E27FC236}">
                <a16:creationId xmlns="" xmlns:a16="http://schemas.microsoft.com/office/drawing/2014/main" id="{2E3E7216-356E-42FF-BAB3-009BB82B009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8BFC1B3A-9985-40F1-8EB8-F07473287A2D}"/>
              </a:ext>
            </a:extLst>
          </p:cNvPr>
          <p:cNvSpPr>
            <a:spLocks noGrp="1"/>
          </p:cNvSpPr>
          <p:nvPr>
            <p:ph type="sldNum" sz="quarter" idx="12"/>
          </p:nvPr>
        </p:nvSpPr>
        <p:spPr/>
        <p:txBody>
          <a:bodyPr/>
          <a:lstStyle/>
          <a:p>
            <a:fld id="{C21C2706-BFBC-4E0A-A7D5-AC2D039DA3DC}" type="slidenum">
              <a:rPr lang="en-GB" smtClean="0"/>
              <a:pPr/>
              <a:t>21</a:t>
            </a:fld>
            <a:endParaRPr lang="en-GB"/>
          </a:p>
        </p:txBody>
      </p:sp>
    </p:spTree>
    <p:extLst>
      <p:ext uri="{BB962C8B-B14F-4D97-AF65-F5344CB8AC3E}">
        <p14:creationId xmlns:p14="http://schemas.microsoft.com/office/powerpoint/2010/main" val="853085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899592" y="197768"/>
            <a:ext cx="7147219" cy="1143000"/>
          </a:xfrm>
        </p:spPr>
        <p:txBody>
          <a:bodyPr/>
          <a:lstStyle/>
          <a:p>
            <a:r>
              <a:rPr lang="en-GB" b="1" dirty="0"/>
              <a:t>The Human Genome Project</a:t>
            </a:r>
          </a:p>
        </p:txBody>
      </p:sp>
      <p:sp>
        <p:nvSpPr>
          <p:cNvPr id="17" name="Content Placeholder 2"/>
          <p:cNvSpPr>
            <a:spLocks noGrp="1"/>
          </p:cNvSpPr>
          <p:nvPr>
            <p:ph idx="1"/>
          </p:nvPr>
        </p:nvSpPr>
        <p:spPr>
          <a:xfrm>
            <a:off x="362620" y="1359053"/>
            <a:ext cx="6297612" cy="2574003"/>
          </a:xfrm>
        </p:spPr>
        <p:txBody>
          <a:bodyPr>
            <a:normAutofit/>
          </a:bodyPr>
          <a:lstStyle/>
          <a:p>
            <a:r>
              <a:rPr lang="en-GB" sz="2800" dirty="0" smtClean="0"/>
              <a:t>Commenced in </a:t>
            </a:r>
            <a:r>
              <a:rPr lang="en-GB" sz="2800" dirty="0"/>
              <a:t>1990 - completed in April </a:t>
            </a:r>
            <a:r>
              <a:rPr lang="en-GB" sz="2800" dirty="0" smtClean="0"/>
              <a:t>2001/2003</a:t>
            </a:r>
            <a:endParaRPr lang="en-GB" sz="2800" dirty="0"/>
          </a:p>
          <a:p>
            <a:r>
              <a:rPr lang="en-GB" sz="2800" dirty="0" smtClean="0"/>
              <a:t>First genome costs $2.7 </a:t>
            </a:r>
            <a:r>
              <a:rPr lang="en-GB" sz="2800" dirty="0"/>
              <a:t>billion in total</a:t>
            </a:r>
          </a:p>
          <a:p>
            <a:r>
              <a:rPr lang="en-GB" sz="2800" dirty="0" smtClean="0"/>
              <a:t>First </a:t>
            </a:r>
            <a:r>
              <a:rPr lang="en-GB" sz="2800" dirty="0"/>
              <a:t>time the human genetic blueprint had been completely read</a:t>
            </a:r>
          </a:p>
        </p:txBody>
      </p:sp>
      <p:pic>
        <p:nvPicPr>
          <p:cNvPr id="18" name="Picture 4" descr="Image result for human genom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752"/>
            <a:ext cx="1982292" cy="260010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2665909" y="3970809"/>
            <a:ext cx="67283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Enabled the discovery of genes which cause disease</a:t>
            </a:r>
          </a:p>
          <a:p>
            <a:r>
              <a:rPr lang="en-GB" sz="2800" dirty="0"/>
              <a:t>Allowed genetic diagnostics to progress</a:t>
            </a:r>
          </a:p>
          <a:p>
            <a:r>
              <a:rPr lang="en-GB" sz="2800" dirty="0"/>
              <a:t>Paved the way for large-scale diagnostic sequencing programmes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33056"/>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196949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868800" y="476672"/>
            <a:ext cx="6947611" cy="1323439"/>
          </a:xfrm>
          <a:prstGeom prst="rect">
            <a:avLst/>
          </a:prstGeom>
          <a:noFill/>
        </p:spPr>
        <p:txBody>
          <a:bodyPr wrap="square" rtlCol="0">
            <a:spAutoFit/>
          </a:bodyPr>
          <a:lstStyle/>
          <a:p>
            <a:pPr algn="ctr"/>
            <a:r>
              <a:rPr lang="en-GB" sz="4000" b="1" dirty="0"/>
              <a:t>100,000 Genomes Project: </a:t>
            </a:r>
            <a:br>
              <a:rPr lang="en-GB" sz="4000" b="1" dirty="0"/>
            </a:br>
            <a:r>
              <a:rPr lang="en-GB" sz="4000" b="1" dirty="0"/>
              <a:t>How did we get here?</a:t>
            </a:r>
          </a:p>
        </p:txBody>
      </p:sp>
      <p:sp>
        <p:nvSpPr>
          <p:cNvPr id="3" name="TextBox 2"/>
          <p:cNvSpPr txBox="1"/>
          <p:nvPr/>
        </p:nvSpPr>
        <p:spPr>
          <a:xfrm>
            <a:off x="144649" y="2226077"/>
            <a:ext cx="4752975"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Human </a:t>
            </a:r>
            <a:r>
              <a:rPr lang="en-GB" sz="2200" dirty="0"/>
              <a:t>Genome Project </a:t>
            </a:r>
            <a:r>
              <a:rPr lang="en-GB" sz="2200" dirty="0" smtClean="0"/>
              <a:t>generates  </a:t>
            </a:r>
            <a:r>
              <a:rPr lang="en-GB" sz="2200" dirty="0"/>
              <a:t>reference sequence at an estimated cost of $2.7 billion</a:t>
            </a:r>
          </a:p>
        </p:txBody>
      </p:sp>
      <p:sp>
        <p:nvSpPr>
          <p:cNvPr id="10" name="TextBox 9"/>
          <p:cNvSpPr txBox="1"/>
          <p:nvPr/>
        </p:nvSpPr>
        <p:spPr>
          <a:xfrm>
            <a:off x="108323" y="3645024"/>
            <a:ext cx="4655951" cy="1446550"/>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Development </a:t>
            </a:r>
            <a:r>
              <a:rPr lang="en-GB" sz="2200" dirty="0"/>
              <a:t>of new technologies drives down the cost of Whole Genome Sequencing – the $1000 genome is now a reality</a:t>
            </a:r>
          </a:p>
        </p:txBody>
      </p:sp>
      <p:pic>
        <p:nvPicPr>
          <p:cNvPr id="15" name="Picture 2" descr="https://www.genome.gov/images/content/costpergenome201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274" y="2274159"/>
            <a:ext cx="4284476" cy="32133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372" y="5487516"/>
            <a:ext cx="8522468"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Now potential </a:t>
            </a:r>
            <a:r>
              <a:rPr lang="en-GB" sz="2200" dirty="0"/>
              <a:t>to bring real benefits to patients, drive research and drug development, and develop personalised medicine for the NHS, in the NHS, by the NHS</a:t>
            </a:r>
          </a:p>
        </p:txBody>
      </p:sp>
      <p:sp>
        <p:nvSpPr>
          <p:cNvPr id="2" name="TextBox 1"/>
          <p:cNvSpPr txBox="1"/>
          <p:nvPr/>
        </p:nvSpPr>
        <p:spPr>
          <a:xfrm>
            <a:off x="5162550" y="5249023"/>
            <a:ext cx="1263487" cy="261610"/>
          </a:xfrm>
          <a:prstGeom prst="rect">
            <a:avLst/>
          </a:prstGeom>
          <a:noFill/>
        </p:spPr>
        <p:txBody>
          <a:bodyPr wrap="none" rtlCol="0">
            <a:spAutoFit/>
          </a:bodyPr>
          <a:lstStyle/>
          <a:p>
            <a:r>
              <a:rPr lang="en-GB" sz="1100" dirty="0">
                <a:solidFill>
                  <a:schemeClr val="bg1"/>
                </a:solidFill>
              </a:rPr>
              <a:t>Graph from NHGRI</a:t>
            </a:r>
          </a:p>
        </p:txBody>
      </p:sp>
      <p:sp>
        <p:nvSpPr>
          <p:cNvPr id="8" name="TextBox 7"/>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67712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863777" y="476672"/>
            <a:ext cx="7584898" cy="646331"/>
          </a:xfrm>
          <a:prstGeom prst="rect">
            <a:avLst/>
          </a:prstGeom>
          <a:noFill/>
        </p:spPr>
        <p:txBody>
          <a:bodyPr wrap="square" rtlCol="0">
            <a:spAutoFit/>
          </a:bodyPr>
          <a:lstStyle/>
          <a:p>
            <a:pPr algn="ctr"/>
            <a:r>
              <a:rPr lang="en-GB" sz="3600" b="1" dirty="0"/>
              <a:t>100,000 Genomes Project: Setting up</a:t>
            </a:r>
          </a:p>
        </p:txBody>
      </p:sp>
      <p:pic>
        <p:nvPicPr>
          <p:cNvPr id="1028" name="Picture 4" descr="Image result for olympic rings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89" y="2224885"/>
            <a:ext cx="2365412" cy="1259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 y="4317939"/>
            <a:ext cx="3929848" cy="213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403" y="4425295"/>
            <a:ext cx="3050174" cy="142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187624" y="1342508"/>
            <a:ext cx="5723165" cy="646331"/>
          </a:xfrm>
          <a:prstGeom prst="rect">
            <a:avLst/>
          </a:prstGeom>
          <a:noFill/>
        </p:spPr>
        <p:txBody>
          <a:bodyPr wrap="square" rtlCol="0">
            <a:spAutoFit/>
          </a:bodyPr>
          <a:lstStyle/>
          <a:p>
            <a:r>
              <a:rPr lang="en-GB" b="1" dirty="0"/>
              <a:t>December 2012</a:t>
            </a:r>
            <a:r>
              <a:rPr lang="en-GB" dirty="0"/>
              <a:t>: David Cameron announces plans for the 100,000 Genomes Project as part of the Olympic legacy</a:t>
            </a:r>
          </a:p>
        </p:txBody>
      </p:sp>
      <p:sp>
        <p:nvSpPr>
          <p:cNvPr id="22" name="TextBox 21"/>
          <p:cNvSpPr txBox="1"/>
          <p:nvPr/>
        </p:nvSpPr>
        <p:spPr>
          <a:xfrm>
            <a:off x="3630482" y="2946271"/>
            <a:ext cx="4643045" cy="646331"/>
          </a:xfrm>
          <a:prstGeom prst="rect">
            <a:avLst/>
          </a:prstGeom>
          <a:noFill/>
        </p:spPr>
        <p:txBody>
          <a:bodyPr wrap="square" rtlCol="0">
            <a:spAutoFit/>
          </a:bodyPr>
          <a:lstStyle/>
          <a:p>
            <a:r>
              <a:rPr lang="en-GB" b="1" dirty="0"/>
              <a:t>December 2014</a:t>
            </a:r>
            <a:r>
              <a:rPr lang="en-GB" dirty="0"/>
              <a:t>: 11 NHS Genomic Medicine Centres are announced </a:t>
            </a:r>
          </a:p>
        </p:txBody>
      </p:sp>
      <p:sp>
        <p:nvSpPr>
          <p:cNvPr id="23" name="TextBox 22"/>
          <p:cNvSpPr txBox="1"/>
          <p:nvPr/>
        </p:nvSpPr>
        <p:spPr>
          <a:xfrm>
            <a:off x="3131840" y="1988241"/>
            <a:ext cx="4643043" cy="923330"/>
          </a:xfrm>
          <a:prstGeom prst="rect">
            <a:avLst/>
          </a:prstGeom>
          <a:noFill/>
        </p:spPr>
        <p:txBody>
          <a:bodyPr wrap="square" rtlCol="0">
            <a:spAutoFit/>
          </a:bodyPr>
          <a:lstStyle/>
          <a:p>
            <a:r>
              <a:rPr lang="en-GB" b="1" dirty="0"/>
              <a:t>July 2013</a:t>
            </a:r>
            <a:r>
              <a:rPr lang="en-GB" dirty="0"/>
              <a:t>: Jeremy Hunt launches Genomics England, a company established to deliver the 100,000 Genomes Project</a:t>
            </a:r>
          </a:p>
        </p:txBody>
      </p:sp>
      <p:sp>
        <p:nvSpPr>
          <p:cNvPr id="10" name="TextBox 9"/>
          <p:cNvSpPr txBox="1"/>
          <p:nvPr/>
        </p:nvSpPr>
        <p:spPr>
          <a:xfrm>
            <a:off x="4410388" y="3571565"/>
            <a:ext cx="4410083" cy="646331"/>
          </a:xfrm>
          <a:prstGeom prst="rect">
            <a:avLst/>
          </a:prstGeom>
          <a:noFill/>
        </p:spPr>
        <p:txBody>
          <a:bodyPr wrap="square" rtlCol="0">
            <a:spAutoFit/>
          </a:bodyPr>
          <a:lstStyle/>
          <a:p>
            <a:r>
              <a:rPr lang="en-GB" b="1" dirty="0"/>
              <a:t>December 2015</a:t>
            </a:r>
            <a:r>
              <a:rPr lang="en-GB" dirty="0"/>
              <a:t>: WE GMC announced as one of 2 final NHS Genomic Medicine Centres </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386" y="5691219"/>
            <a:ext cx="3381614" cy="77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267160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6201" y="3764210"/>
            <a:ext cx="8353350" cy="2699344"/>
            <a:chOff x="935087" y="2960726"/>
            <a:chExt cx="7751711" cy="3060562"/>
          </a:xfrm>
        </p:grpSpPr>
        <p:sp>
          <p:nvSpPr>
            <p:cNvPr id="2" name="TextBox 1"/>
            <p:cNvSpPr txBox="1"/>
            <p:nvPr/>
          </p:nvSpPr>
          <p:spPr>
            <a:xfrm>
              <a:off x="935087" y="2960726"/>
              <a:ext cx="2433306" cy="3060561"/>
            </a:xfrm>
            <a:prstGeom prst="rect">
              <a:avLst/>
            </a:prstGeom>
            <a:solidFill>
              <a:schemeClr val="accent1"/>
            </a:solidFill>
          </p:spPr>
          <p:txBody>
            <a:bodyPr wrap="square" rtlCol="0" anchor="ctr">
              <a:noAutofit/>
            </a:bodyPr>
            <a:lstStyle/>
            <a:p>
              <a:pPr algn="ctr"/>
              <a:r>
                <a:rPr lang="en-GB" sz="2000" b="1" dirty="0">
                  <a:solidFill>
                    <a:schemeClr val="bg1"/>
                  </a:solidFill>
                </a:rPr>
                <a:t>100,000 Whole Genome Sequences with linked data set by end </a:t>
              </a:r>
              <a:r>
                <a:rPr lang="en-GB" sz="2000" b="1" dirty="0" smtClean="0">
                  <a:solidFill>
                    <a:schemeClr val="bg1"/>
                  </a:solidFill>
                </a:rPr>
                <a:t>2018</a:t>
              </a:r>
              <a:endParaRPr lang="en-GB" sz="2000" b="1" dirty="0">
                <a:solidFill>
                  <a:schemeClr val="bg1"/>
                </a:solidFill>
              </a:endParaRPr>
            </a:p>
          </p:txBody>
        </p:sp>
        <p:sp>
          <p:nvSpPr>
            <p:cNvPr id="3" name="Content Placeholder 2"/>
            <p:cNvSpPr txBox="1">
              <a:spLocks/>
            </p:cNvSpPr>
            <p:nvPr/>
          </p:nvSpPr>
          <p:spPr>
            <a:xfrm>
              <a:off x="3591201" y="2960727"/>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Increased discovery of pathogenic variants leading to </a:t>
              </a:r>
              <a:r>
                <a:rPr lang="en-GB" b="1" dirty="0">
                  <a:solidFill>
                    <a:schemeClr val="bg1"/>
                  </a:solidFill>
                </a:rPr>
                <a:t>new treatments, devices and diagnostics</a:t>
              </a:r>
            </a:p>
          </p:txBody>
        </p:sp>
        <p:sp>
          <p:nvSpPr>
            <p:cNvPr id="4" name="Content Placeholder 2"/>
            <p:cNvSpPr txBox="1">
              <a:spLocks/>
            </p:cNvSpPr>
            <p:nvPr/>
          </p:nvSpPr>
          <p:spPr>
            <a:xfrm>
              <a:off x="3591201" y="5336991"/>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Stimulate and advance UK life sciences </a:t>
              </a:r>
              <a:r>
                <a:rPr lang="en-GB" dirty="0">
                  <a:solidFill>
                    <a:schemeClr val="bg1"/>
                  </a:solidFill>
                </a:rPr>
                <a:t>industry and commercial activity in genomics</a:t>
              </a:r>
            </a:p>
          </p:txBody>
        </p:sp>
        <p:sp>
          <p:nvSpPr>
            <p:cNvPr id="5" name="Content Placeholder 2"/>
            <p:cNvSpPr txBox="1">
              <a:spLocks/>
            </p:cNvSpPr>
            <p:nvPr/>
          </p:nvSpPr>
          <p:spPr>
            <a:xfrm>
              <a:off x="3591201" y="3752815"/>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Accelerate uptake with advanced genomic medicine practice </a:t>
              </a:r>
              <a:r>
                <a:rPr lang="en-GB" b="1" dirty="0">
                  <a:solidFill>
                    <a:schemeClr val="bg1"/>
                  </a:solidFill>
                </a:rPr>
                <a:t>integrated into the NHS</a:t>
              </a:r>
            </a:p>
          </p:txBody>
        </p:sp>
        <p:sp>
          <p:nvSpPr>
            <p:cNvPr id="6" name="Content Placeholder 2"/>
            <p:cNvSpPr txBox="1">
              <a:spLocks/>
            </p:cNvSpPr>
            <p:nvPr/>
          </p:nvSpPr>
          <p:spPr>
            <a:xfrm>
              <a:off x="3591201" y="4544903"/>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Increase public understanding and support </a:t>
              </a:r>
              <a:r>
                <a:rPr lang="en-GB" dirty="0">
                  <a:solidFill>
                    <a:schemeClr val="bg1"/>
                  </a:solidFill>
                </a:rPr>
                <a:t>for genomic medicine</a:t>
              </a:r>
            </a:p>
          </p:txBody>
        </p:sp>
      </p:grpSp>
      <p:sp>
        <p:nvSpPr>
          <p:cNvPr id="7" name="TextBox 6"/>
          <p:cNvSpPr txBox="1"/>
          <p:nvPr/>
        </p:nvSpPr>
        <p:spPr>
          <a:xfrm>
            <a:off x="6660776" y="4809835"/>
            <a:ext cx="1631577" cy="307777"/>
          </a:xfrm>
          <a:prstGeom prst="rect">
            <a:avLst/>
          </a:prstGeom>
          <a:solidFill>
            <a:srgbClr val="FFFF00"/>
          </a:solidFill>
        </p:spPr>
        <p:txBody>
          <a:bodyPr wrap="square" rtlCol="0">
            <a:spAutoFit/>
          </a:bodyPr>
          <a:lstStyle/>
          <a:p>
            <a:pPr algn="ctr"/>
            <a:r>
              <a:rPr lang="en-CA" sz="1400" b="1" dirty="0"/>
              <a:t>*Mainstreaming*</a:t>
            </a:r>
          </a:p>
        </p:txBody>
      </p:sp>
      <p:sp>
        <p:nvSpPr>
          <p:cNvPr id="14" name="Title 1"/>
          <p:cNvSpPr txBox="1">
            <a:spLocks/>
          </p:cNvSpPr>
          <p:nvPr/>
        </p:nvSpPr>
        <p:spPr>
          <a:xfrm>
            <a:off x="609600" y="12631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100,000 Genome Project: Objectives</a:t>
            </a:r>
          </a:p>
        </p:txBody>
      </p:sp>
      <p:grpSp>
        <p:nvGrpSpPr>
          <p:cNvPr id="11" name="Group 10"/>
          <p:cNvGrpSpPr/>
          <p:nvPr/>
        </p:nvGrpSpPr>
        <p:grpSpPr>
          <a:xfrm>
            <a:off x="2314442" y="1047350"/>
            <a:ext cx="4423508" cy="2654105"/>
            <a:chOff x="2192441" y="4190967"/>
            <a:chExt cx="4423508" cy="2654105"/>
          </a:xfrm>
        </p:grpSpPr>
        <p:pic>
          <p:nvPicPr>
            <p:cNvPr id="1026" name="Picture 2" descr="Image result for venn diagram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441" y="4190967"/>
              <a:ext cx="4423508" cy="26541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25307" y="5313533"/>
              <a:ext cx="1057835" cy="369332"/>
            </a:xfrm>
            <a:prstGeom prst="rect">
              <a:avLst/>
            </a:prstGeom>
            <a:noFill/>
          </p:spPr>
          <p:txBody>
            <a:bodyPr wrap="square" rtlCol="0">
              <a:spAutoFit/>
            </a:bodyPr>
            <a:lstStyle/>
            <a:p>
              <a:pPr algn="ctr"/>
              <a:r>
                <a:rPr lang="en-GB" dirty="0"/>
                <a:t>Clinical</a:t>
              </a:r>
            </a:p>
          </p:txBody>
        </p:sp>
        <p:sp>
          <p:nvSpPr>
            <p:cNvPr id="12" name="TextBox 11"/>
            <p:cNvSpPr txBox="1"/>
            <p:nvPr/>
          </p:nvSpPr>
          <p:spPr>
            <a:xfrm>
              <a:off x="5297994" y="5245553"/>
              <a:ext cx="1057835" cy="369332"/>
            </a:xfrm>
            <a:prstGeom prst="rect">
              <a:avLst/>
            </a:prstGeom>
            <a:noFill/>
          </p:spPr>
          <p:txBody>
            <a:bodyPr wrap="square" rtlCol="0">
              <a:spAutoFit/>
            </a:bodyPr>
            <a:lstStyle/>
            <a:p>
              <a:r>
                <a:rPr lang="en-GB" dirty="0"/>
                <a:t>Research</a:t>
              </a:r>
            </a:p>
          </p:txBody>
        </p:sp>
        <p:sp>
          <p:nvSpPr>
            <p:cNvPr id="10" name="TextBox 9"/>
            <p:cNvSpPr txBox="1"/>
            <p:nvPr/>
          </p:nvSpPr>
          <p:spPr>
            <a:xfrm>
              <a:off x="3713281" y="5168609"/>
              <a:ext cx="1324593" cy="523220"/>
            </a:xfrm>
            <a:prstGeom prst="rect">
              <a:avLst/>
            </a:prstGeom>
            <a:noFill/>
          </p:spPr>
          <p:txBody>
            <a:bodyPr wrap="none" rtlCol="0">
              <a:spAutoFit/>
            </a:bodyPr>
            <a:lstStyle/>
            <a:p>
              <a:pPr algn="ctr"/>
              <a:r>
                <a:rPr lang="en-GB" sz="1400" b="1" dirty="0">
                  <a:solidFill>
                    <a:srgbClr val="FF0000"/>
                  </a:solidFill>
                </a:rPr>
                <a:t>NHS</a:t>
              </a:r>
            </a:p>
            <a:p>
              <a:pPr algn="ctr"/>
              <a:r>
                <a:rPr lang="en-GB" sz="1400" b="1" dirty="0">
                  <a:solidFill>
                    <a:srgbClr val="FF0000"/>
                  </a:solidFill>
                </a:rPr>
                <a:t>Transformation</a:t>
              </a:r>
            </a:p>
          </p:txBody>
        </p:sp>
      </p:grpSp>
      <p:sp>
        <p:nvSpPr>
          <p:cNvPr id="15" name="TextBox 14"/>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421359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50" name="Picture 2" descr="C:\Users\jennifer.whitfield\Downloads\16845929235_23d3d37eb7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626"/>
            <a:ext cx="7618861" cy="6844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0674" y="152400"/>
            <a:ext cx="6273641" cy="646331"/>
          </a:xfrm>
          <a:prstGeom prst="rect">
            <a:avLst/>
          </a:prstGeom>
          <a:noFill/>
        </p:spPr>
        <p:txBody>
          <a:bodyPr wrap="none" rtlCol="0">
            <a:spAutoFit/>
          </a:bodyPr>
          <a:lstStyle/>
          <a:p>
            <a:r>
              <a:rPr lang="en-GB" sz="3600" b="1" dirty="0">
                <a:solidFill>
                  <a:srgbClr val="005A9B"/>
                </a:solidFill>
              </a:rPr>
              <a:t>100,000 Genomes Project: Aims</a:t>
            </a:r>
          </a:p>
        </p:txBody>
      </p:sp>
      <p:sp>
        <p:nvSpPr>
          <p:cNvPr id="3" name="TextBox 2"/>
          <p:cNvSpPr txBox="1"/>
          <p:nvPr/>
        </p:nvSpPr>
        <p:spPr>
          <a:xfrm>
            <a:off x="6362239" y="6263734"/>
            <a:ext cx="2746265" cy="261610"/>
          </a:xfrm>
          <a:prstGeom prst="rect">
            <a:avLst/>
          </a:prstGeom>
          <a:noFill/>
        </p:spPr>
        <p:txBody>
          <a:bodyPr wrap="none" rtlCol="0">
            <a:spAutoFit/>
          </a:bodyPr>
          <a:lstStyle/>
          <a:p>
            <a:r>
              <a:rPr lang="en-GB" sz="1100" i="1" dirty="0" smtClean="0"/>
              <a:t>Courtesy of Genomics </a:t>
            </a:r>
            <a:r>
              <a:rPr lang="en-GB" sz="1100" i="1" dirty="0"/>
              <a:t>Education Programme</a:t>
            </a:r>
          </a:p>
        </p:txBody>
      </p:sp>
    </p:spTree>
    <p:extLst>
      <p:ext uri="{BB962C8B-B14F-4D97-AF65-F5344CB8AC3E}">
        <p14:creationId xmlns:p14="http://schemas.microsoft.com/office/powerpoint/2010/main" val="262177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7704856" cy="950896"/>
          </a:xfrm>
        </p:spPr>
        <p:txBody>
          <a:bodyPr>
            <a:normAutofit/>
          </a:bodyPr>
          <a:lstStyle/>
          <a:p>
            <a:r>
              <a:rPr lang="en-GB" dirty="0">
                <a:solidFill>
                  <a:schemeClr val="tx1"/>
                </a:solidFill>
              </a:rPr>
              <a:t>NHS Genomic Medicine Centres </a:t>
            </a:r>
          </a:p>
        </p:txBody>
      </p:sp>
      <p:pic>
        <p:nvPicPr>
          <p:cNvPr id="6" name="Picture 5"/>
          <p:cNvPicPr/>
          <p:nvPr/>
        </p:nvPicPr>
        <p:blipFill rotWithShape="1">
          <a:blip r:embed="rId3"/>
          <a:srcRect l="67539" t="28484" r="17768" b="20809"/>
          <a:stretch/>
        </p:blipFill>
        <p:spPr bwMode="auto">
          <a:xfrm>
            <a:off x="2238233" y="1500337"/>
            <a:ext cx="4667534" cy="516645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9552" y="2500119"/>
            <a:ext cx="1986713" cy="1323439"/>
          </a:xfrm>
          <a:prstGeom prst="rect">
            <a:avLst/>
          </a:prstGeom>
          <a:noFill/>
        </p:spPr>
        <p:txBody>
          <a:bodyPr wrap="square" rtlCol="0">
            <a:spAutoFit/>
          </a:bodyPr>
          <a:lstStyle/>
          <a:p>
            <a:r>
              <a:rPr lang="en-GB" sz="1600" i="1" dirty="0"/>
              <a:t>NHS Genomic Medicine Centres (NHS GMCs) : mapped against AHSN boundaries</a:t>
            </a:r>
          </a:p>
        </p:txBody>
      </p:sp>
      <p:sp>
        <p:nvSpPr>
          <p:cNvPr id="8" name="Rectangle 7"/>
          <p:cNvSpPr/>
          <p:nvPr/>
        </p:nvSpPr>
        <p:spPr>
          <a:xfrm>
            <a:off x="6588224" y="3760003"/>
            <a:ext cx="2304256" cy="1354217"/>
          </a:xfrm>
          <a:prstGeom prst="rect">
            <a:avLst/>
          </a:prstGeom>
          <a:solidFill>
            <a:schemeClr val="bg1"/>
          </a:solidFill>
        </p:spPr>
        <p:txBody>
          <a:bodyPr wrap="square">
            <a:spAutoFit/>
          </a:bodyPr>
          <a:lstStyle/>
          <a:p>
            <a:pPr>
              <a:spcBef>
                <a:spcPts val="600"/>
              </a:spcBef>
            </a:pPr>
            <a:r>
              <a:rPr lang="en-GB" sz="1600" b="1" i="1" dirty="0">
                <a:solidFill>
                  <a:srgbClr val="0070C0"/>
                </a:solidFill>
              </a:rPr>
              <a:t>NHS GMCs work in partnership with academia, patients and industry through the AHSNs </a:t>
            </a:r>
            <a:r>
              <a:rPr lang="en-GB" b="1" dirty="0">
                <a:solidFill>
                  <a:srgbClr val="0070C0"/>
                </a:solidFill>
              </a:rPr>
              <a:t> </a:t>
            </a:r>
          </a:p>
        </p:txBody>
      </p:sp>
      <p:sp>
        <p:nvSpPr>
          <p:cNvPr id="7" name="Date Placeholder 1"/>
          <p:cNvSpPr>
            <a:spLocks noGrp="1"/>
          </p:cNvSpPr>
          <p:nvPr>
            <p:ph type="dt" sz="half" idx="10"/>
          </p:nvPr>
        </p:nvSpPr>
        <p:spPr>
          <a:xfrm>
            <a:off x="7285621" y="6453336"/>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3645718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827981"/>
            <a:ext cx="7416824" cy="1384995"/>
          </a:xfrm>
          <a:prstGeom prst="rect">
            <a:avLst/>
          </a:prstGeom>
          <a:solidFill>
            <a:schemeClr val="accent5">
              <a:lumMod val="60000"/>
              <a:lumOff val="40000"/>
            </a:schemeClr>
          </a:solidFill>
          <a:ln>
            <a:solidFill>
              <a:srgbClr val="002060"/>
            </a:solidFill>
          </a:ln>
        </p:spPr>
        <p:txBody>
          <a:bodyPr wrap="square" rtlCol="0">
            <a:spAutoFit/>
          </a:bodyPr>
          <a:lstStyle/>
          <a:p>
            <a:pPr algn="ctr"/>
            <a:r>
              <a:rPr lang="en-GB" sz="2800" dirty="0"/>
              <a:t>A group of NHS providers (and other key local organisations) who have come together to support delivery of the 100,000 Genomes Project</a:t>
            </a:r>
          </a:p>
        </p:txBody>
      </p:sp>
      <p:sp>
        <p:nvSpPr>
          <p:cNvPr id="7" name="TextBox 6"/>
          <p:cNvSpPr txBox="1"/>
          <p:nvPr/>
        </p:nvSpPr>
        <p:spPr>
          <a:xfrm>
            <a:off x="971600" y="3861048"/>
            <a:ext cx="3168352" cy="1938992"/>
          </a:xfrm>
          <a:prstGeom prst="rect">
            <a:avLst/>
          </a:prstGeom>
          <a:solidFill>
            <a:schemeClr val="accent3">
              <a:lumMod val="60000"/>
              <a:lumOff val="40000"/>
            </a:schemeClr>
          </a:solidFill>
          <a:ln>
            <a:solidFill>
              <a:srgbClr val="00B050"/>
            </a:solidFill>
          </a:ln>
        </p:spPr>
        <p:txBody>
          <a:bodyPr wrap="square" rtlCol="0">
            <a:spAutoFit/>
          </a:bodyPr>
          <a:lstStyle/>
          <a:p>
            <a:pPr algn="ctr"/>
            <a:r>
              <a:rPr lang="en-GB" sz="2400" dirty="0"/>
              <a:t>We are ordinary NHS staff seconded to work on the project and set it up alongside existing clinical practice</a:t>
            </a:r>
          </a:p>
        </p:txBody>
      </p:sp>
      <p:sp>
        <p:nvSpPr>
          <p:cNvPr id="8" name="TextBox 7"/>
          <p:cNvSpPr txBox="1"/>
          <p:nvPr/>
        </p:nvSpPr>
        <p:spPr>
          <a:xfrm>
            <a:off x="5220072" y="3861048"/>
            <a:ext cx="3024336" cy="1938992"/>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GB" sz="2400" dirty="0"/>
              <a:t>We are </a:t>
            </a:r>
            <a:r>
              <a:rPr lang="en-GB" sz="2400" b="1" dirty="0"/>
              <a:t>not</a:t>
            </a:r>
            <a:r>
              <a:rPr lang="en-GB" sz="2400" dirty="0"/>
              <a:t> building a big new centre or working outside of existing NHS structures </a:t>
            </a:r>
          </a:p>
        </p:txBody>
      </p:sp>
      <p:sp>
        <p:nvSpPr>
          <p:cNvPr id="9" name="Title 1"/>
          <p:cNvSpPr txBox="1">
            <a:spLocks/>
          </p:cNvSpPr>
          <p:nvPr/>
        </p:nvSpPr>
        <p:spPr>
          <a:xfrm>
            <a:off x="609600" y="26078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What is a Genomic Medicine Centre (GMC)?</a:t>
            </a:r>
          </a:p>
        </p:txBody>
      </p:sp>
    </p:spTree>
    <p:extLst>
      <p:ext uri="{BB962C8B-B14F-4D97-AF65-F5344CB8AC3E}">
        <p14:creationId xmlns:p14="http://schemas.microsoft.com/office/powerpoint/2010/main" val="94889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TotalTime>
  <Words>1589</Words>
  <Application>Microsoft Office PowerPoint</Application>
  <PresentationFormat>On-screen Show (4:3)</PresentationFormat>
  <Paragraphs>303</Paragraphs>
  <Slides>21</Slides>
  <Notes>18</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100,000 Genomes Project &amp; Mainstreaming  Genomic Medicine</vt:lpstr>
      <vt:lpstr>PowerPoint Presentation</vt:lpstr>
      <vt:lpstr>The Human Genome Project</vt:lpstr>
      <vt:lpstr>PowerPoint Presentation</vt:lpstr>
      <vt:lpstr>PowerPoint Presentation</vt:lpstr>
      <vt:lpstr>PowerPoint Presentation</vt:lpstr>
      <vt:lpstr>PowerPoint Presentation</vt:lpstr>
      <vt:lpstr>NHS Genomic Medicine Centres </vt:lpstr>
      <vt:lpstr>PowerPoint Presentation</vt:lpstr>
      <vt:lpstr>PowerPoint Presentation</vt:lpstr>
      <vt:lpstr>PowerPoint Presentation</vt:lpstr>
      <vt:lpstr>PowerPoint Presentation</vt:lpstr>
      <vt:lpstr>100,000 Genomes Project: WE GMC Summary </vt:lpstr>
      <vt:lpstr>PowerPoint Presentation</vt:lpstr>
      <vt:lpstr>PowerPoint Presentation</vt:lpstr>
      <vt:lpstr>Developing the return of results pathway</vt:lpstr>
      <vt:lpstr>Providing actionable information  for cancer patients</vt:lpstr>
      <vt:lpstr>Genomics in Mainstream Healthcare</vt:lpstr>
      <vt:lpstr>Mainstreaming genomic medicine - Beyond 1st October 2018</vt:lpstr>
      <vt:lpstr>How to Get Involved</vt:lpstr>
      <vt:lpstr>Thanks and any questions</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Dunderdale, Helen</cp:lastModifiedBy>
  <cp:revision>370</cp:revision>
  <cp:lastPrinted>2017-11-02T11:59:46Z</cp:lastPrinted>
  <dcterms:created xsi:type="dcterms:W3CDTF">2016-07-12T10:01:41Z</dcterms:created>
  <dcterms:modified xsi:type="dcterms:W3CDTF">2018-06-14T10:20:40Z</dcterms:modified>
</cp:coreProperties>
</file>