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56" r:id="rId5"/>
    <p:sldId id="260" r:id="rId6"/>
    <p:sldId id="261" r:id="rId7"/>
    <p:sldId id="275" r:id="rId8"/>
    <p:sldId id="274" r:id="rId9"/>
    <p:sldId id="276" r:id="rId10"/>
    <p:sldId id="277" r:id="rId11"/>
    <p:sldId id="278" r:id="rId12"/>
    <p:sldId id="282" r:id="rId13"/>
    <p:sldId id="262" r:id="rId14"/>
    <p:sldId id="279" r:id="rId15"/>
    <p:sldId id="280" r:id="rId16"/>
    <p:sldId id="281"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64">
          <p15:clr>
            <a:srgbClr val="A4A3A4"/>
          </p15:clr>
        </p15:guide>
        <p15:guide id="2" pos="8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009E49"/>
    <a:srgbClr val="006B54"/>
    <a:srgbClr val="E28C05"/>
    <a:srgbClr val="00AA9E"/>
    <a:srgbClr val="5BB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102"/>
      </p:cViewPr>
      <p:guideLst>
        <p:guide orient="horz" pos="164"/>
        <p:guide pos="884"/>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3C1F45-14E1-44A4-9AE0-020F0DE47F15}" type="slidenum">
              <a:rPr lang="en-GB"/>
              <a:pPr/>
              <a:t>‹#›</a:t>
            </a:fld>
            <a:endParaRPr lang="en-GB"/>
          </a:p>
        </p:txBody>
      </p:sp>
    </p:spTree>
    <p:extLst>
      <p:ext uri="{BB962C8B-B14F-4D97-AF65-F5344CB8AC3E}">
        <p14:creationId xmlns:p14="http://schemas.microsoft.com/office/powerpoint/2010/main" val="5537787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08113" y="1700213"/>
            <a:ext cx="6480175" cy="1152525"/>
          </a:xfrm>
        </p:spPr>
        <p:txBody>
          <a:bodyPr anchor="t"/>
          <a:lstStyle>
            <a:lvl1pPr>
              <a:defRPr/>
            </a:lvl1pPr>
          </a:lstStyle>
          <a:p>
            <a:r>
              <a:rPr lang="en-GB"/>
              <a:t>Click to edit Master title style</a:t>
            </a:r>
          </a:p>
        </p:txBody>
      </p:sp>
      <p:sp>
        <p:nvSpPr>
          <p:cNvPr id="3075" name="Rectangle 3"/>
          <p:cNvSpPr>
            <a:spLocks noGrp="1" noChangeArrowheads="1"/>
          </p:cNvSpPr>
          <p:nvPr>
            <p:ph type="subTitle" idx="1"/>
          </p:nvPr>
        </p:nvSpPr>
        <p:spPr>
          <a:xfrm>
            <a:off x="1403350" y="2852738"/>
            <a:ext cx="6400800" cy="1020762"/>
          </a:xfrm>
        </p:spPr>
        <p:txBody>
          <a:bodyPr/>
          <a:lstStyle>
            <a:lvl1pPr marL="0" indent="0">
              <a:buFontTx/>
              <a:buNone/>
              <a:defRPr sz="2400"/>
            </a:lvl1pPr>
          </a:lstStyle>
          <a:p>
            <a:r>
              <a:rPr lang="en-GB"/>
              <a:t>Click to edit Master subtitle style</a:t>
            </a:r>
          </a:p>
        </p:txBody>
      </p:sp>
      <p:sp>
        <p:nvSpPr>
          <p:cNvPr id="3076" name="Rectangle 4"/>
          <p:cNvSpPr>
            <a:spLocks noGrp="1" noChangeArrowheads="1"/>
          </p:cNvSpPr>
          <p:nvPr>
            <p:ph type="dt" sz="half" idx="2"/>
          </p:nvPr>
        </p:nvSpPr>
        <p:spPr>
          <a:xfrm>
            <a:off x="250825" y="6481763"/>
            <a:ext cx="2133600" cy="376237"/>
          </a:xfrm>
        </p:spPr>
        <p:txBody>
          <a:bodyPr/>
          <a:lstStyle>
            <a:lvl1pPr>
              <a:defRPr>
                <a:solidFill>
                  <a:schemeClr val="bg1"/>
                </a:solidFill>
              </a:defRPr>
            </a:lvl1pPr>
          </a:lstStyle>
          <a:p>
            <a:r>
              <a:rPr lang="en-GB" smtClean="0"/>
              <a:t>13/02/2015</a:t>
            </a:r>
            <a:endParaRPr lang="en-GB"/>
          </a:p>
        </p:txBody>
      </p:sp>
      <p:pic>
        <p:nvPicPr>
          <p:cNvPr id="1026" name="Picture 2" descr="C:\Users\fenny.gkiafi\Downloads\NIHR_colour_bar.png"/>
          <p:cNvPicPr>
            <a:picLocks noChangeAspect="1" noChangeArrowheads="1"/>
          </p:cNvPicPr>
          <p:nvPr userDrawn="1"/>
        </p:nvPicPr>
        <p:blipFill>
          <a:blip r:embed="rId2" cstate="print"/>
          <a:srcRect l="4669" t="30636" r="4613" b="30059"/>
          <a:stretch>
            <a:fillRect/>
          </a:stretch>
        </p:blipFill>
        <p:spPr bwMode="auto">
          <a:xfrm>
            <a:off x="0" y="-27384"/>
            <a:ext cx="9144000" cy="476672"/>
          </a:xfrm>
          <a:prstGeom prst="rect">
            <a:avLst/>
          </a:prstGeom>
          <a:noFill/>
        </p:spPr>
      </p:pic>
      <p:pic>
        <p:nvPicPr>
          <p:cNvPr id="7" name="Picture 9" descr="nihrcolb_logo"/>
          <p:cNvPicPr>
            <a:picLocks noChangeAspect="1" noChangeArrowheads="1"/>
          </p:cNvPicPr>
          <p:nvPr userDrawn="1"/>
        </p:nvPicPr>
        <p:blipFill>
          <a:blip r:embed="rId3" cstate="print"/>
          <a:srcRect/>
          <a:stretch>
            <a:fillRect/>
          </a:stretch>
        </p:blipFill>
        <p:spPr bwMode="auto">
          <a:xfrm>
            <a:off x="6660232" y="689440"/>
            <a:ext cx="1871440" cy="651328"/>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smtClean="0"/>
              <a:t>13/02/2015</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D101A455-2E6C-4E9B-B700-18FF9634E4BF}"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smtClean="0"/>
              <a:t>13/02/2015</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C043DE17-01BC-4C44-A5DF-CB57B4CA3770}"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7" name="Rectangle 16"/>
          <p:cNvSpPr/>
          <p:nvPr userDrawn="1"/>
        </p:nvSpPr>
        <p:spPr>
          <a:xfrm>
            <a:off x="-27780" y="6264057"/>
            <a:ext cx="9144000" cy="535980"/>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b="1" dirty="0"/>
          </a:p>
        </p:txBody>
      </p:sp>
      <p:sp>
        <p:nvSpPr>
          <p:cNvPr id="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 name="Rectangle 3"/>
          <p:cNvSpPr>
            <a:spLocks noGrp="1" noChangeArrowheads="1"/>
          </p:cNvSpPr>
          <p:nvPr>
            <p:ph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pic>
        <p:nvPicPr>
          <p:cNvPr id="6" name="Picture 2" descr="C:\Users\fenny.gkiafi\Downloads\NIHR_colour_bar.png"/>
          <p:cNvPicPr>
            <a:picLocks noChangeAspect="1" noChangeArrowheads="1"/>
          </p:cNvPicPr>
          <p:nvPr userDrawn="1"/>
        </p:nvPicPr>
        <p:blipFill>
          <a:blip r:embed="rId2" cstate="print"/>
          <a:srcRect l="4669" t="30636" r="4613" b="30059"/>
          <a:stretch>
            <a:fillRect/>
          </a:stretch>
        </p:blipFill>
        <p:spPr bwMode="auto">
          <a:xfrm>
            <a:off x="35496" y="1268760"/>
            <a:ext cx="6912768" cy="74312"/>
          </a:xfrm>
          <a:prstGeom prst="rect">
            <a:avLst/>
          </a:prstGeom>
          <a:noFill/>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13/02/2015</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22D3108F-A058-4C43-AC29-FCA6ABCF093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smtClean="0"/>
              <a:t>13/02/2015</a:t>
            </a:r>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66628FAB-2957-4DB7-B2C9-57415A6ABF3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smtClean="0"/>
              <a:t>13/02/2015</a:t>
            </a:r>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5FD962B5-68D3-4A1E-9115-292E841C79E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smtClean="0"/>
              <a:t>13/02/2015</a:t>
            </a:r>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C1C55C70-8CFB-4C00-ADD0-3264D3B13FFE}"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smtClean="0"/>
              <a:t>13/02/2015</a:t>
            </a:r>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1758BA62-5E2B-41B1-AD91-6F02A6540D70}"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13/02/2015</a:t>
            </a:r>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4C127081-22CF-4F07-AE9F-CA8C8A78D2F7}"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13/02/2015</a:t>
            </a:r>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DADC0669-0403-42B3-8D85-D98F4DC3248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GB" smtClean="0"/>
              <a:t>13/02/2015</a:t>
            </a: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pic>
        <p:nvPicPr>
          <p:cNvPr id="9" name="Picture 9" descr="nihrcolb_logo"/>
          <p:cNvPicPr>
            <a:picLocks noChangeAspect="1" noChangeArrowheads="1"/>
          </p:cNvPicPr>
          <p:nvPr userDrawn="1"/>
        </p:nvPicPr>
        <p:blipFill>
          <a:blip r:embed="rId13" cstate="print"/>
          <a:srcRect/>
          <a:stretch>
            <a:fillRect/>
          </a:stretch>
        </p:blipFill>
        <p:spPr bwMode="auto">
          <a:xfrm>
            <a:off x="6877024" y="260648"/>
            <a:ext cx="1871440" cy="65132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ctrTitle"/>
          </p:nvPr>
        </p:nvSpPr>
        <p:spPr>
          <a:xfrm>
            <a:off x="1259632" y="2420813"/>
            <a:ext cx="6480175" cy="1152525"/>
          </a:xfrm>
          <a:noFill/>
        </p:spPr>
        <p:txBody>
          <a:bodyPr anchor="ctr"/>
          <a:lstStyle/>
          <a:p>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smtClean="0"/>
              <a:t>Making MDTs better</a:t>
            </a:r>
            <a:br>
              <a:rPr lang="en-GB" dirty="0" smtClean="0"/>
            </a:br>
            <a:r>
              <a:rPr lang="en-GB" dirty="0"/>
              <a:t/>
            </a:r>
            <a:br>
              <a:rPr lang="en-GB" dirty="0"/>
            </a:br>
            <a:r>
              <a:rPr lang="en-GB" dirty="0" smtClean="0"/>
              <a:t>Steve Falk</a:t>
            </a:r>
            <a:endParaRPr lang="en-GB" dirty="0"/>
          </a:p>
        </p:txBody>
      </p:sp>
      <p:sp>
        <p:nvSpPr>
          <p:cNvPr id="2062" name="Rectangle 14"/>
          <p:cNvSpPr>
            <a:spLocks noChangeArrowheads="1"/>
          </p:cNvSpPr>
          <p:nvPr/>
        </p:nvSpPr>
        <p:spPr bwMode="auto">
          <a:xfrm>
            <a:off x="179512" y="3212976"/>
            <a:ext cx="8856984" cy="720725"/>
          </a:xfrm>
          <a:prstGeom prst="rect">
            <a:avLst/>
          </a:prstGeom>
          <a:noFill/>
          <a:ln w="9525">
            <a:noFill/>
            <a:miter lim="800000"/>
            <a:headEnd/>
            <a:tailEnd/>
          </a:ln>
          <a:effectLst/>
        </p:spPr>
        <p:txBody>
          <a:bodyPr anchor="ctr"/>
          <a:lstStyle/>
          <a:p>
            <a:endParaRPr lang="en-GB"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2C6"/>
                </a:solidFill>
              </a:rPr>
              <a:t>Recommendations</a:t>
            </a:r>
            <a:endParaRPr lang="en-GB" dirty="0"/>
          </a:p>
        </p:txBody>
      </p:sp>
      <p:sp>
        <p:nvSpPr>
          <p:cNvPr id="3" name="Content Placeholder 2"/>
          <p:cNvSpPr>
            <a:spLocks noGrp="1"/>
          </p:cNvSpPr>
          <p:nvPr>
            <p:ph idx="1"/>
          </p:nvPr>
        </p:nvSpPr>
        <p:spPr/>
        <p:txBody>
          <a:bodyPr/>
          <a:lstStyle/>
          <a:p>
            <a:r>
              <a:rPr lang="en-GB" dirty="0"/>
              <a:t>The UKs health services should work with </a:t>
            </a:r>
            <a:r>
              <a:rPr lang="en-GB" dirty="0" smtClean="0"/>
              <a:t>NICE </a:t>
            </a:r>
            <a:r>
              <a:rPr lang="en-GB" dirty="0"/>
              <a:t>and </a:t>
            </a:r>
            <a:r>
              <a:rPr lang="en-GB" dirty="0" smtClean="0"/>
              <a:t>SIGN </a:t>
            </a:r>
            <a:r>
              <a:rPr lang="en-GB" dirty="0"/>
              <a:t>to identify where a </a:t>
            </a:r>
            <a:r>
              <a:rPr lang="en-GB" dirty="0" err="1"/>
              <a:t>protocolised</a:t>
            </a:r>
            <a:r>
              <a:rPr lang="en-GB" dirty="0"/>
              <a:t> treatment pathway could be applied and develop a set of treatment recommendations for each of these, to be implemented across the UK. Every Cancer Alliance or devolved cancer network should develop their own approach based on these central recommendations. These treatment protocols should be reviewed regularly. </a:t>
            </a:r>
            <a:endParaRPr lang="en-GB" dirty="0" smtClean="0"/>
          </a:p>
          <a:p>
            <a:r>
              <a:rPr lang="en-GB" dirty="0" smtClean="0"/>
              <a:t>Recommendation </a:t>
            </a:r>
            <a:r>
              <a:rPr lang="en-GB" dirty="0"/>
              <a:t>2: MDTs for tumour types for which a </a:t>
            </a:r>
            <a:r>
              <a:rPr lang="en-GB" dirty="0" err="1"/>
              <a:t>protocolised</a:t>
            </a:r>
            <a:r>
              <a:rPr lang="en-GB" dirty="0"/>
              <a:t> approach has been developed should agree and document their approach to administering protocols. This could include a ‘pre-MDT triage meeting’. The implementation and outcomes of these protocols should be audited and reviewed by the full MDT in an operational meeting.</a:t>
            </a:r>
          </a:p>
        </p:txBody>
      </p:sp>
    </p:spTree>
    <p:extLst>
      <p:ext uri="{BB962C8B-B14F-4D97-AF65-F5344CB8AC3E}">
        <p14:creationId xmlns:p14="http://schemas.microsoft.com/office/powerpoint/2010/main" val="4026542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2C6"/>
                </a:solidFill>
              </a:rPr>
              <a:t>Recommendations</a:t>
            </a:r>
            <a:endParaRPr lang="en-GB" dirty="0"/>
          </a:p>
        </p:txBody>
      </p:sp>
      <p:sp>
        <p:nvSpPr>
          <p:cNvPr id="3" name="Content Placeholder 2"/>
          <p:cNvSpPr>
            <a:spLocks noGrp="1"/>
          </p:cNvSpPr>
          <p:nvPr>
            <p:ph idx="1"/>
          </p:nvPr>
        </p:nvSpPr>
        <p:spPr/>
        <p:txBody>
          <a:bodyPr/>
          <a:lstStyle/>
          <a:p>
            <a:r>
              <a:rPr lang="en-GB" dirty="0"/>
              <a:t>Recommendation 3: National requirements for individual minimum attendance should be reviewed and amended where necessary, with an emphasis on ensuring all required specialties are present at a meeting. </a:t>
            </a:r>
            <a:endParaRPr lang="en-GB" dirty="0" smtClean="0"/>
          </a:p>
          <a:p>
            <a:endParaRPr lang="en-GB" dirty="0"/>
          </a:p>
        </p:txBody>
      </p:sp>
    </p:spTree>
    <p:extLst>
      <p:ext uri="{BB962C8B-B14F-4D97-AF65-F5344CB8AC3E}">
        <p14:creationId xmlns:p14="http://schemas.microsoft.com/office/powerpoint/2010/main" val="3483564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2C6"/>
                </a:solidFill>
              </a:rPr>
              <a:t>Recommendations</a:t>
            </a:r>
            <a:endParaRPr lang="en-GB" dirty="0"/>
          </a:p>
        </p:txBody>
      </p:sp>
      <p:sp>
        <p:nvSpPr>
          <p:cNvPr id="3" name="Content Placeholder 2"/>
          <p:cNvSpPr>
            <a:spLocks noGrp="1"/>
          </p:cNvSpPr>
          <p:nvPr>
            <p:ph idx="1"/>
          </p:nvPr>
        </p:nvSpPr>
        <p:spPr/>
        <p:txBody>
          <a:bodyPr/>
          <a:lstStyle/>
          <a:p>
            <a:r>
              <a:rPr lang="en-GB" dirty="0"/>
              <a:t>Recommendation 4: The UK’s health services should lead the development of national </a:t>
            </a:r>
            <a:r>
              <a:rPr lang="en-GB" dirty="0" err="1"/>
              <a:t>proforma</a:t>
            </a:r>
            <a:r>
              <a:rPr lang="en-GB" dirty="0"/>
              <a:t> templates, to be refined by MDTs. MDTs should require incoming cases and referrals to have a completed </a:t>
            </a:r>
            <a:r>
              <a:rPr lang="en-GB" dirty="0" err="1"/>
              <a:t>proforma</a:t>
            </a:r>
            <a:r>
              <a:rPr lang="en-GB" dirty="0"/>
              <a:t> with all information ready before discussion at a meeting. </a:t>
            </a:r>
            <a:r>
              <a:rPr lang="en-GB" dirty="0" smtClean="0"/>
              <a:t> </a:t>
            </a:r>
            <a:r>
              <a:rPr lang="en-GB" dirty="0"/>
              <a:t>Patient demographics </a:t>
            </a:r>
            <a:endParaRPr lang="en-GB" dirty="0" smtClean="0"/>
          </a:p>
          <a:p>
            <a:r>
              <a:rPr lang="en-GB" dirty="0" smtClean="0"/>
              <a:t> </a:t>
            </a:r>
            <a:r>
              <a:rPr lang="en-GB" dirty="0"/>
              <a:t>Diagnostic information </a:t>
            </a:r>
            <a:endParaRPr lang="en-GB" dirty="0" smtClean="0"/>
          </a:p>
          <a:p>
            <a:r>
              <a:rPr lang="en-GB" dirty="0" smtClean="0"/>
              <a:t> </a:t>
            </a:r>
            <a:r>
              <a:rPr lang="en-GB" dirty="0"/>
              <a:t>Patient fitness and co-morbidities; history of previous malignancies </a:t>
            </a:r>
            <a:endParaRPr lang="en-GB" dirty="0" smtClean="0"/>
          </a:p>
          <a:p>
            <a:r>
              <a:rPr lang="en-GB" dirty="0" smtClean="0"/>
              <a:t> </a:t>
            </a:r>
            <a:r>
              <a:rPr lang="en-GB" dirty="0"/>
              <a:t>Results from a Holistic Needs Assessment, if available </a:t>
            </a:r>
            <a:endParaRPr lang="en-GB" dirty="0" smtClean="0"/>
          </a:p>
          <a:p>
            <a:r>
              <a:rPr lang="en-GB" dirty="0" smtClean="0"/>
              <a:t> </a:t>
            </a:r>
            <a:r>
              <a:rPr lang="en-GB" dirty="0"/>
              <a:t>The patient’s preferences (if known) </a:t>
            </a:r>
            <a:endParaRPr lang="en-GB" dirty="0" smtClean="0"/>
          </a:p>
          <a:p>
            <a:r>
              <a:rPr lang="en-GB" dirty="0" smtClean="0"/>
              <a:t> </a:t>
            </a:r>
            <a:r>
              <a:rPr lang="en-GB" dirty="0"/>
              <a:t>The rationale for requiring MDT discussion </a:t>
            </a:r>
            <a:endParaRPr lang="en-GB" dirty="0" smtClean="0"/>
          </a:p>
          <a:p>
            <a:r>
              <a:rPr lang="en-GB" dirty="0" smtClean="0"/>
              <a:t> </a:t>
            </a:r>
            <a:r>
              <a:rPr lang="en-GB" dirty="0"/>
              <a:t>Whether there were known treatment protocols for the specific tumour type </a:t>
            </a:r>
            <a:endParaRPr lang="en-GB" dirty="0" smtClean="0"/>
          </a:p>
          <a:p>
            <a:r>
              <a:rPr lang="en-GB" dirty="0" smtClean="0"/>
              <a:t> </a:t>
            </a:r>
            <a:r>
              <a:rPr lang="en-GB" dirty="0"/>
              <a:t>Whether the patient is suitable for any current clinical </a:t>
            </a:r>
            <a:r>
              <a:rPr lang="en-GB" dirty="0" smtClean="0"/>
              <a:t>trials</a:t>
            </a:r>
            <a:endParaRPr lang="en-GB" dirty="0"/>
          </a:p>
        </p:txBody>
      </p:sp>
    </p:spTree>
    <p:extLst>
      <p:ext uri="{BB962C8B-B14F-4D97-AF65-F5344CB8AC3E}">
        <p14:creationId xmlns:p14="http://schemas.microsoft.com/office/powerpoint/2010/main" val="3802932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2C6"/>
                </a:solidFill>
              </a:rPr>
              <a:t>Recommendations</a:t>
            </a:r>
            <a:endParaRPr lang="en-GB" dirty="0"/>
          </a:p>
        </p:txBody>
      </p:sp>
      <p:sp>
        <p:nvSpPr>
          <p:cNvPr id="3" name="Content Placeholder 2"/>
          <p:cNvSpPr>
            <a:spLocks noGrp="1"/>
          </p:cNvSpPr>
          <p:nvPr>
            <p:ph idx="1"/>
          </p:nvPr>
        </p:nvSpPr>
        <p:spPr/>
        <p:txBody>
          <a:bodyPr/>
          <a:lstStyle/>
          <a:p>
            <a:r>
              <a:rPr lang="en-GB" dirty="0"/>
              <a:t>Recommendation 5: MDTs should use a database or </a:t>
            </a:r>
            <a:r>
              <a:rPr lang="en-GB" dirty="0" err="1"/>
              <a:t>proforma</a:t>
            </a:r>
            <a:r>
              <a:rPr lang="en-GB" dirty="0"/>
              <a:t> to enable documentation of recommendations in real time. Ideally this should be projected so that it is visible to team 11 members; if this is not possible there should be a named clinical individual responsible for ensuring the information is accurate. Hospital Trusts and boards should ensure that MDTs are given sufficient resource to do this. </a:t>
            </a:r>
            <a:endParaRPr lang="en-GB" dirty="0" smtClean="0"/>
          </a:p>
          <a:p>
            <a:r>
              <a:rPr lang="en-GB" dirty="0" smtClean="0"/>
              <a:t>Recommendation </a:t>
            </a:r>
            <a:r>
              <a:rPr lang="en-GB" dirty="0"/>
              <a:t>6: each MDT should ensure that they have a mortality and morbidity process to ensure all adverse outcomes can be discussed by the whole MDT and learned from, rather than discussed in silos. The primary time for this to take place should be a quarterly or biannual operational meeting. Time for quarterly operational meetings should be included in attendees’ job plans. There should be oversight from national MDT assessment programmes.</a:t>
            </a:r>
          </a:p>
        </p:txBody>
      </p:sp>
    </p:spTree>
    <p:extLst>
      <p:ext uri="{BB962C8B-B14F-4D97-AF65-F5344CB8AC3E}">
        <p14:creationId xmlns:p14="http://schemas.microsoft.com/office/powerpoint/2010/main" val="3432805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0072C6"/>
                </a:solidFill>
              </a:rPr>
              <a:t>A good MDT</a:t>
            </a:r>
            <a:endParaRPr lang="en-GB" sz="3200" dirty="0"/>
          </a:p>
        </p:txBody>
      </p:sp>
      <p:sp>
        <p:nvSpPr>
          <p:cNvPr id="3" name="Content Placeholder 2"/>
          <p:cNvSpPr>
            <a:spLocks noGrp="1"/>
          </p:cNvSpPr>
          <p:nvPr>
            <p:ph idx="1"/>
          </p:nvPr>
        </p:nvSpPr>
        <p:spPr>
          <a:xfrm>
            <a:off x="474720" y="1449286"/>
            <a:ext cx="8229600" cy="4525963"/>
          </a:xfrm>
        </p:spPr>
        <p:txBody>
          <a:bodyPr/>
          <a:lstStyle/>
          <a:p>
            <a:r>
              <a:rPr lang="en-GB" dirty="0"/>
              <a:t>Improving the effectiveness of multidisciplinary team meetings in cancer </a:t>
            </a:r>
            <a:r>
              <a:rPr lang="en-GB" dirty="0" smtClean="0"/>
              <a:t>services  CRUK review 2017</a:t>
            </a:r>
            <a:endParaRPr lang="en-GB" dirty="0"/>
          </a:p>
          <a:p>
            <a:r>
              <a:rPr lang="en-GB" dirty="0"/>
              <a:t>MDT working is considered the gold standard for cancer patient </a:t>
            </a:r>
            <a:r>
              <a:rPr lang="en-GB" dirty="0" smtClean="0"/>
              <a:t>management bringing </a:t>
            </a:r>
            <a:r>
              <a:rPr lang="en-GB" dirty="0"/>
              <a:t>continuity of care and reducing variation in access to treatment – and ultimately improving outcomes for patients. However, the health service has changed significantly since their introduction in 1995.</a:t>
            </a:r>
          </a:p>
          <a:p>
            <a:r>
              <a:rPr lang="en-GB" dirty="0"/>
              <a:t>The number of patients to be discussed in MDT meetings has grown significantly, as has the complexity of patients; due to an ageing population and the growing number of treatment options available.</a:t>
            </a:r>
          </a:p>
          <a:p>
            <a:r>
              <a:rPr lang="en-GB" dirty="0"/>
              <a:t>However, the way that MDT meetings are organised has not adapted to cope with this increased demand. To reflect the changing nature of cancer care and the increased demand for services, there is a need to refresh the format of MDT meetings to make them work more effectively</a:t>
            </a:r>
          </a:p>
          <a:p>
            <a:endParaRPr lang="en-GB" dirty="0"/>
          </a:p>
        </p:txBody>
      </p:sp>
    </p:spTree>
    <p:extLst>
      <p:ext uri="{BB962C8B-B14F-4D97-AF65-F5344CB8AC3E}">
        <p14:creationId xmlns:p14="http://schemas.microsoft.com/office/powerpoint/2010/main" val="1159544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0072C6"/>
                </a:solidFill>
              </a:rPr>
              <a:t>2015 strategy recommendations </a:t>
            </a:r>
            <a:endParaRPr lang="en-GB" sz="3200" dirty="0"/>
          </a:p>
        </p:txBody>
      </p:sp>
      <p:sp>
        <p:nvSpPr>
          <p:cNvPr id="3" name="Content Placeholder 2"/>
          <p:cNvSpPr>
            <a:spLocks noGrp="1"/>
          </p:cNvSpPr>
          <p:nvPr>
            <p:ph idx="1"/>
          </p:nvPr>
        </p:nvSpPr>
        <p:spPr/>
        <p:txBody>
          <a:bodyPr/>
          <a:lstStyle/>
          <a:p>
            <a:r>
              <a:rPr lang="en-GB" dirty="0" smtClean="0"/>
              <a:t>NHS </a:t>
            </a:r>
            <a:r>
              <a:rPr lang="en-GB" dirty="0"/>
              <a:t>England should encourage providers to streamline MDT processes such that specialist time is focused on those cancer cases that don’t follow </a:t>
            </a:r>
            <a:r>
              <a:rPr lang="en-GB" dirty="0" smtClean="0"/>
              <a:t>well established </a:t>
            </a:r>
            <a:r>
              <a:rPr lang="en-GB" dirty="0"/>
              <a:t>clinical pathways, with other patients being discussed more briefly. </a:t>
            </a:r>
            <a:endParaRPr lang="en-GB" dirty="0" smtClean="0"/>
          </a:p>
          <a:p>
            <a:r>
              <a:rPr lang="en-GB" dirty="0" smtClean="0"/>
              <a:t>NHS </a:t>
            </a:r>
            <a:r>
              <a:rPr lang="en-GB" dirty="0"/>
              <a:t>England should require MDTs to review a monthly audit report of patients who have died within 30 days of active treatment, to determine whether lessons can be learned about patient safety or avoiding superfluous treatment. </a:t>
            </a:r>
            <a:endParaRPr lang="en-GB" dirty="0" smtClean="0"/>
          </a:p>
          <a:p>
            <a:r>
              <a:rPr lang="en-GB" dirty="0" smtClean="0"/>
              <a:t>The </a:t>
            </a:r>
            <a:r>
              <a:rPr lang="en-GB" dirty="0"/>
              <a:t>Trust Development Authority, Monitor and NHS England should strongly encourage the establishment of national or regional MDTs for rarer cancers where treatment options are low volume and/or high risk. Clinical Reference Groups will need to play a key role in supporting these</a:t>
            </a:r>
            <a:r>
              <a:rPr lang="en-GB" dirty="0" smtClean="0"/>
              <a:t>.”</a:t>
            </a:r>
            <a:endParaRPr lang="en-GB" dirty="0"/>
          </a:p>
        </p:txBody>
      </p:sp>
    </p:spTree>
    <p:extLst>
      <p:ext uri="{BB962C8B-B14F-4D97-AF65-F5344CB8AC3E}">
        <p14:creationId xmlns:p14="http://schemas.microsoft.com/office/powerpoint/2010/main" val="1777215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 common problems</a:t>
            </a:r>
            <a:endParaRPr lang="en-GB" dirty="0"/>
          </a:p>
        </p:txBody>
      </p:sp>
      <p:sp>
        <p:nvSpPr>
          <p:cNvPr id="3" name="Content Placeholder 2"/>
          <p:cNvSpPr>
            <a:spLocks noGrp="1"/>
          </p:cNvSpPr>
          <p:nvPr>
            <p:ph idx="1"/>
          </p:nvPr>
        </p:nvSpPr>
        <p:spPr/>
        <p:txBody>
          <a:bodyPr/>
          <a:lstStyle/>
          <a:p>
            <a:pPr>
              <a:lnSpc>
                <a:spcPct val="150000"/>
              </a:lnSpc>
            </a:pPr>
            <a:r>
              <a:rPr lang="en-GB" dirty="0"/>
              <a:t>“There is a general trend of increasing workload for MDTs without increasing capacity resulting in not all cases being discussed and potentially compromising patient pathways of care”. Some MDTs scored very high levels of compliance, with 40 per cent achieving compliance with over 90 per cent of measures. However, 35 per cent of MDTs assessed were classed either as a ‘serious concern’ or ‘immediate risk’ to patients or staff. </a:t>
            </a:r>
            <a:endParaRPr lang="en-GB" dirty="0" smtClean="0"/>
          </a:p>
        </p:txBody>
      </p:sp>
    </p:spTree>
    <p:extLst>
      <p:ext uri="{BB962C8B-B14F-4D97-AF65-F5344CB8AC3E}">
        <p14:creationId xmlns:p14="http://schemas.microsoft.com/office/powerpoint/2010/main" val="3230281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 common problems</a:t>
            </a:r>
            <a:endParaRPr lang="en-GB" dirty="0"/>
          </a:p>
        </p:txBody>
      </p:sp>
      <p:sp>
        <p:nvSpPr>
          <p:cNvPr id="3" name="Content Placeholder 2"/>
          <p:cNvSpPr>
            <a:spLocks noGrp="1"/>
          </p:cNvSpPr>
          <p:nvPr>
            <p:ph idx="1"/>
          </p:nvPr>
        </p:nvSpPr>
        <p:spPr/>
        <p:txBody>
          <a:bodyPr/>
          <a:lstStyle/>
          <a:p>
            <a:pPr>
              <a:lnSpc>
                <a:spcPct val="150000"/>
              </a:lnSpc>
            </a:pPr>
            <a:r>
              <a:rPr lang="en-GB" dirty="0" smtClean="0"/>
              <a:t>Key </a:t>
            </a:r>
            <a:r>
              <a:rPr lang="en-GB" dirty="0"/>
              <a:t>issues </a:t>
            </a:r>
            <a:r>
              <a:rPr lang="en-GB" dirty="0" smtClean="0"/>
              <a:t>: </a:t>
            </a:r>
          </a:p>
          <a:p>
            <a:pPr lvl="1">
              <a:lnSpc>
                <a:spcPct val="150000"/>
              </a:lnSpc>
            </a:pPr>
            <a:r>
              <a:rPr lang="en-GB" dirty="0" smtClean="0"/>
              <a:t>- </a:t>
            </a:r>
            <a:r>
              <a:rPr lang="en-GB" dirty="0"/>
              <a:t>A lack of functional Cancer of Unknown Primary teams and robust pathways </a:t>
            </a:r>
            <a:endParaRPr lang="en-GB" dirty="0" smtClean="0"/>
          </a:p>
          <a:p>
            <a:pPr lvl="1">
              <a:lnSpc>
                <a:spcPct val="150000"/>
              </a:lnSpc>
            </a:pPr>
            <a:r>
              <a:rPr lang="en-GB" dirty="0" smtClean="0"/>
              <a:t>- </a:t>
            </a:r>
            <a:r>
              <a:rPr lang="en-GB" dirty="0"/>
              <a:t>Lack of Clinical Nurse Specialist (CNS) resource and cover </a:t>
            </a:r>
            <a:endParaRPr lang="en-GB" dirty="0" smtClean="0"/>
          </a:p>
          <a:p>
            <a:pPr lvl="1">
              <a:lnSpc>
                <a:spcPct val="150000"/>
              </a:lnSpc>
            </a:pPr>
            <a:r>
              <a:rPr lang="en-GB" dirty="0" smtClean="0"/>
              <a:t>- </a:t>
            </a:r>
            <a:r>
              <a:rPr lang="en-GB" dirty="0"/>
              <a:t>MDTs who do not meet minimum numbers requirements for surgical treatments (as defined in Improving Outcomes Guidance) </a:t>
            </a:r>
            <a:endParaRPr lang="en-GB" dirty="0" smtClean="0"/>
          </a:p>
          <a:p>
            <a:pPr lvl="1">
              <a:lnSpc>
                <a:spcPct val="150000"/>
              </a:lnSpc>
            </a:pPr>
            <a:r>
              <a:rPr lang="en-GB" dirty="0" smtClean="0"/>
              <a:t>- </a:t>
            </a:r>
            <a:r>
              <a:rPr lang="en-GB" dirty="0"/>
              <a:t>A number of core team members not fulfilling the minimum 66 per cent attendance.</a:t>
            </a:r>
          </a:p>
        </p:txBody>
      </p:sp>
    </p:spTree>
    <p:extLst>
      <p:ext uri="{BB962C8B-B14F-4D97-AF65-F5344CB8AC3E}">
        <p14:creationId xmlns:p14="http://schemas.microsoft.com/office/powerpoint/2010/main" val="159428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pressures</a:t>
            </a:r>
            <a:endParaRPr lang="en-GB" dirty="0"/>
          </a:p>
        </p:txBody>
      </p:sp>
      <p:pic>
        <p:nvPicPr>
          <p:cNvPr id="4" name="Content Placeholder 3"/>
          <p:cNvPicPr>
            <a:picLocks noGrp="1" noChangeAspect="1"/>
          </p:cNvPicPr>
          <p:nvPr>
            <p:ph idx="1"/>
          </p:nvPr>
        </p:nvPicPr>
        <p:blipFill>
          <a:blip r:embed="rId2"/>
          <a:stretch>
            <a:fillRect/>
          </a:stretch>
        </p:blipFill>
        <p:spPr>
          <a:xfrm>
            <a:off x="304521" y="1988840"/>
            <a:ext cx="8238856" cy="3888432"/>
          </a:xfrm>
          <a:prstGeom prst="rect">
            <a:avLst/>
          </a:prstGeom>
        </p:spPr>
      </p:pic>
    </p:spTree>
    <p:extLst>
      <p:ext uri="{BB962C8B-B14F-4D97-AF65-F5344CB8AC3E}">
        <p14:creationId xmlns:p14="http://schemas.microsoft.com/office/powerpoint/2010/main" val="2326768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pressures</a:t>
            </a:r>
            <a:endParaRPr lang="en-GB" dirty="0"/>
          </a:p>
        </p:txBody>
      </p:sp>
      <p:pic>
        <p:nvPicPr>
          <p:cNvPr id="4" name="Content Placeholder 3"/>
          <p:cNvPicPr>
            <a:picLocks noGrp="1" noChangeAspect="1"/>
          </p:cNvPicPr>
          <p:nvPr>
            <p:ph idx="1"/>
          </p:nvPr>
        </p:nvPicPr>
        <p:blipFill>
          <a:blip r:embed="rId2"/>
          <a:stretch>
            <a:fillRect/>
          </a:stretch>
        </p:blipFill>
        <p:spPr>
          <a:xfrm>
            <a:off x="304521" y="1988840"/>
            <a:ext cx="8238856" cy="3888432"/>
          </a:xfrm>
          <a:prstGeom prst="rect">
            <a:avLst/>
          </a:prstGeom>
        </p:spPr>
      </p:pic>
    </p:spTree>
    <p:extLst>
      <p:ext uri="{BB962C8B-B14F-4D97-AF65-F5344CB8AC3E}">
        <p14:creationId xmlns:p14="http://schemas.microsoft.com/office/powerpoint/2010/main" val="625671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pressures</a:t>
            </a:r>
            <a:endParaRPr lang="en-GB" dirty="0"/>
          </a:p>
        </p:txBody>
      </p:sp>
      <p:pic>
        <p:nvPicPr>
          <p:cNvPr id="3" name="Picture 2"/>
          <p:cNvPicPr>
            <a:picLocks noChangeAspect="1"/>
          </p:cNvPicPr>
          <p:nvPr/>
        </p:nvPicPr>
        <p:blipFill>
          <a:blip r:embed="rId2"/>
          <a:stretch>
            <a:fillRect/>
          </a:stretch>
        </p:blipFill>
        <p:spPr>
          <a:xfrm>
            <a:off x="1443037" y="1809750"/>
            <a:ext cx="6257925" cy="3238500"/>
          </a:xfrm>
          <a:prstGeom prst="rect">
            <a:avLst/>
          </a:prstGeom>
        </p:spPr>
      </p:pic>
    </p:spTree>
    <p:extLst>
      <p:ext uri="{BB962C8B-B14F-4D97-AF65-F5344CB8AC3E}">
        <p14:creationId xmlns:p14="http://schemas.microsoft.com/office/powerpoint/2010/main" val="4108323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a:t>
            </a:r>
            <a:endParaRPr lang="en-GB" dirty="0"/>
          </a:p>
        </p:txBody>
      </p:sp>
      <p:sp>
        <p:nvSpPr>
          <p:cNvPr id="3" name="Content Placeholder 2"/>
          <p:cNvSpPr>
            <a:spLocks noGrp="1"/>
          </p:cNvSpPr>
          <p:nvPr>
            <p:ph idx="1"/>
          </p:nvPr>
        </p:nvSpPr>
        <p:spPr/>
        <p:txBody>
          <a:bodyPr/>
          <a:lstStyle/>
          <a:p>
            <a:pPr lvl="0"/>
            <a:r>
              <a:rPr lang="en-GB" dirty="0"/>
              <a:t>The quality of decision making has been shown to drop dramatically after discussion of 20 patient/after 1 hour</a:t>
            </a:r>
          </a:p>
          <a:p>
            <a:pPr lvl="0"/>
            <a:r>
              <a:rPr lang="en-GB" dirty="0"/>
              <a:t>Introduction of a 10 minute break in the MDT has been shown to bring balance to the quality of decision making and reduce the overall time of the meeting.</a:t>
            </a:r>
          </a:p>
          <a:p>
            <a:pPr lvl="0"/>
            <a:r>
              <a:rPr lang="en-GB" dirty="0"/>
              <a:t>Streamlining MDTs should work around the needs of radiology and pathology colleagues </a:t>
            </a:r>
          </a:p>
          <a:p>
            <a:pPr lvl="0"/>
            <a:r>
              <a:rPr lang="en-GB" dirty="0"/>
              <a:t>The key to streamlining is teamwork</a:t>
            </a:r>
          </a:p>
          <a:p>
            <a:pPr lvl="0"/>
            <a:r>
              <a:rPr lang="en-GB" dirty="0"/>
              <a:t>Teamwork in MDTs can be </a:t>
            </a:r>
            <a:r>
              <a:rPr lang="en-GB" dirty="0" smtClean="0"/>
              <a:t>measured, </a:t>
            </a:r>
            <a:r>
              <a:rPr lang="en-GB" dirty="0"/>
              <a:t>assessed and improved, and there 3 validated tools that can be used for this purpose</a:t>
            </a:r>
          </a:p>
          <a:p>
            <a:pPr lvl="0"/>
            <a:r>
              <a:rPr lang="en-GB" dirty="0"/>
              <a:t>Training  is required to use the tools to assess MDT performance. </a:t>
            </a:r>
          </a:p>
          <a:p>
            <a:pPr marL="0" indent="0">
              <a:buNone/>
            </a:pPr>
            <a:endParaRPr lang="en-GB" dirty="0"/>
          </a:p>
        </p:txBody>
      </p:sp>
    </p:spTree>
    <p:extLst>
      <p:ext uri="{BB962C8B-B14F-4D97-AF65-F5344CB8AC3E}">
        <p14:creationId xmlns:p14="http://schemas.microsoft.com/office/powerpoint/2010/main" val="193789022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50718474EAA341847F4F1398B5282C" ma:contentTypeVersion="0" ma:contentTypeDescription="Create a new document." ma:contentTypeScope="" ma:versionID="fe7ef508cdeef51c65110aac9aafaa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C77472-4A0F-4151-89FA-DEB3823191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1D304DA-A82C-4A7C-8375-98460F177165}">
  <ds:schemaRefs>
    <ds:schemaRef ds:uri="http://purl.org/dc/terms/"/>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5041ABEE-9C8D-4EB2-A61B-303023B912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298</TotalTime>
  <Words>927</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    Making MDTs better  Steve Falk</vt:lpstr>
      <vt:lpstr>A good MDT</vt:lpstr>
      <vt:lpstr>2015 strategy recommendations </vt:lpstr>
      <vt:lpstr>Peer review common problems</vt:lpstr>
      <vt:lpstr>Peer review common problems</vt:lpstr>
      <vt:lpstr>Time pressures</vt:lpstr>
      <vt:lpstr>Time pressures</vt:lpstr>
      <vt:lpstr>Time pressures</vt:lpstr>
      <vt:lpstr>Quality</vt:lpstr>
      <vt:lpstr>Recommendations</vt:lpstr>
      <vt:lpstr>Recommendations</vt:lpstr>
      <vt:lpstr>Recommendations</vt:lpstr>
      <vt:lpstr>Recommendations</vt:lpstr>
    </vt:vector>
  </TitlesOfParts>
  <Company>COI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Davey</dc:creator>
  <cp:lastModifiedBy>Dunderdale, Helen</cp:lastModifiedBy>
  <cp:revision>61</cp:revision>
  <dcterms:created xsi:type="dcterms:W3CDTF">2008-03-06T14:42:26Z</dcterms:created>
  <dcterms:modified xsi:type="dcterms:W3CDTF">2018-06-26T08:51:16Z</dcterms:modified>
</cp:coreProperties>
</file>