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7" r:id="rId3"/>
    <p:sldId id="261" r:id="rId4"/>
    <p:sldId id="266" r:id="rId5"/>
    <p:sldId id="265" r:id="rId6"/>
    <p:sldId id="262" r:id="rId7"/>
    <p:sldId id="264" r:id="rId8"/>
    <p:sldId id="268" r:id="rId9"/>
    <p:sldId id="269" r:id="rId10"/>
    <p:sldId id="259" r:id="rId11"/>
    <p:sldId id="258" r:id="rId12"/>
    <p:sldId id="257" r:id="rId13"/>
    <p:sldId id="256"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0B97570-29C5-446B-A410-5C5008062533}" type="datetimeFigureOut">
              <a:rPr lang="en-GB" smtClean="0"/>
              <a:t>02/03/2020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339EE9-00D0-415A-BA0F-29D4156BA564}" type="slidenum">
              <a:rPr lang="en-GB" smtClean="0"/>
              <a:t>‹#›</a:t>
            </a:fld>
            <a:endParaRPr lang="en-GB"/>
          </a:p>
        </p:txBody>
      </p:sp>
    </p:spTree>
    <p:extLst>
      <p:ext uri="{BB962C8B-B14F-4D97-AF65-F5344CB8AC3E}">
        <p14:creationId xmlns:p14="http://schemas.microsoft.com/office/powerpoint/2010/main" val="1712317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B97570-29C5-446B-A410-5C5008062533}" type="datetimeFigureOut">
              <a:rPr lang="en-GB" smtClean="0"/>
              <a:t>02/03/2020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339EE9-00D0-415A-BA0F-29D4156BA564}" type="slidenum">
              <a:rPr lang="en-GB" smtClean="0"/>
              <a:t>‹#›</a:t>
            </a:fld>
            <a:endParaRPr lang="en-GB"/>
          </a:p>
        </p:txBody>
      </p:sp>
    </p:spTree>
    <p:extLst>
      <p:ext uri="{BB962C8B-B14F-4D97-AF65-F5344CB8AC3E}">
        <p14:creationId xmlns:p14="http://schemas.microsoft.com/office/powerpoint/2010/main" val="295933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B97570-29C5-446B-A410-5C5008062533}" type="datetimeFigureOut">
              <a:rPr lang="en-GB" smtClean="0"/>
              <a:t>02/03/2020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339EE9-00D0-415A-BA0F-29D4156BA564}" type="slidenum">
              <a:rPr lang="en-GB" smtClean="0"/>
              <a:t>‹#›</a:t>
            </a:fld>
            <a:endParaRPr lang="en-GB"/>
          </a:p>
        </p:txBody>
      </p:sp>
    </p:spTree>
    <p:extLst>
      <p:ext uri="{BB962C8B-B14F-4D97-AF65-F5344CB8AC3E}">
        <p14:creationId xmlns:p14="http://schemas.microsoft.com/office/powerpoint/2010/main" val="2467820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B97570-29C5-446B-A410-5C5008062533}" type="datetimeFigureOut">
              <a:rPr lang="en-GB" smtClean="0"/>
              <a:t>02/03/2020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339EE9-00D0-415A-BA0F-29D4156BA564}" type="slidenum">
              <a:rPr lang="en-GB" smtClean="0"/>
              <a:t>‹#›</a:t>
            </a:fld>
            <a:endParaRPr lang="en-GB"/>
          </a:p>
        </p:txBody>
      </p:sp>
    </p:spTree>
    <p:extLst>
      <p:ext uri="{BB962C8B-B14F-4D97-AF65-F5344CB8AC3E}">
        <p14:creationId xmlns:p14="http://schemas.microsoft.com/office/powerpoint/2010/main" val="3947593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B97570-29C5-446B-A410-5C5008062533}" type="datetimeFigureOut">
              <a:rPr lang="en-GB" smtClean="0"/>
              <a:t>02/03/2020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339EE9-00D0-415A-BA0F-29D4156BA564}" type="slidenum">
              <a:rPr lang="en-GB" smtClean="0"/>
              <a:t>‹#›</a:t>
            </a:fld>
            <a:endParaRPr lang="en-GB"/>
          </a:p>
        </p:txBody>
      </p:sp>
    </p:spTree>
    <p:extLst>
      <p:ext uri="{BB962C8B-B14F-4D97-AF65-F5344CB8AC3E}">
        <p14:creationId xmlns:p14="http://schemas.microsoft.com/office/powerpoint/2010/main" val="644288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0B97570-29C5-446B-A410-5C5008062533}" type="datetimeFigureOut">
              <a:rPr lang="en-GB" smtClean="0"/>
              <a:t>02/03/2020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339EE9-00D0-415A-BA0F-29D4156BA564}" type="slidenum">
              <a:rPr lang="en-GB" smtClean="0"/>
              <a:t>‹#›</a:t>
            </a:fld>
            <a:endParaRPr lang="en-GB"/>
          </a:p>
        </p:txBody>
      </p:sp>
    </p:spTree>
    <p:extLst>
      <p:ext uri="{BB962C8B-B14F-4D97-AF65-F5344CB8AC3E}">
        <p14:creationId xmlns:p14="http://schemas.microsoft.com/office/powerpoint/2010/main" val="177473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0B97570-29C5-446B-A410-5C5008062533}" type="datetimeFigureOut">
              <a:rPr lang="en-GB" smtClean="0"/>
              <a:t>02/03/2020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339EE9-00D0-415A-BA0F-29D4156BA564}" type="slidenum">
              <a:rPr lang="en-GB" smtClean="0"/>
              <a:t>‹#›</a:t>
            </a:fld>
            <a:endParaRPr lang="en-GB"/>
          </a:p>
        </p:txBody>
      </p:sp>
    </p:spTree>
    <p:extLst>
      <p:ext uri="{BB962C8B-B14F-4D97-AF65-F5344CB8AC3E}">
        <p14:creationId xmlns:p14="http://schemas.microsoft.com/office/powerpoint/2010/main" val="163832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0B97570-29C5-446B-A410-5C5008062533}" type="datetimeFigureOut">
              <a:rPr lang="en-GB" smtClean="0"/>
              <a:t>02/03/2020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339EE9-00D0-415A-BA0F-29D4156BA564}" type="slidenum">
              <a:rPr lang="en-GB" smtClean="0"/>
              <a:t>‹#›</a:t>
            </a:fld>
            <a:endParaRPr lang="en-GB"/>
          </a:p>
        </p:txBody>
      </p:sp>
    </p:spTree>
    <p:extLst>
      <p:ext uri="{BB962C8B-B14F-4D97-AF65-F5344CB8AC3E}">
        <p14:creationId xmlns:p14="http://schemas.microsoft.com/office/powerpoint/2010/main" val="1219860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97570-29C5-446B-A410-5C5008062533}" type="datetimeFigureOut">
              <a:rPr lang="en-GB" smtClean="0"/>
              <a:t>02/03/2020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339EE9-00D0-415A-BA0F-29D4156BA564}" type="slidenum">
              <a:rPr lang="en-GB" smtClean="0"/>
              <a:t>‹#›</a:t>
            </a:fld>
            <a:endParaRPr lang="en-GB"/>
          </a:p>
        </p:txBody>
      </p:sp>
    </p:spTree>
    <p:extLst>
      <p:ext uri="{BB962C8B-B14F-4D97-AF65-F5344CB8AC3E}">
        <p14:creationId xmlns:p14="http://schemas.microsoft.com/office/powerpoint/2010/main" val="2535939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B97570-29C5-446B-A410-5C5008062533}" type="datetimeFigureOut">
              <a:rPr lang="en-GB" smtClean="0"/>
              <a:t>02/03/2020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339EE9-00D0-415A-BA0F-29D4156BA564}" type="slidenum">
              <a:rPr lang="en-GB" smtClean="0"/>
              <a:t>‹#›</a:t>
            </a:fld>
            <a:endParaRPr lang="en-GB"/>
          </a:p>
        </p:txBody>
      </p:sp>
    </p:spTree>
    <p:extLst>
      <p:ext uri="{BB962C8B-B14F-4D97-AF65-F5344CB8AC3E}">
        <p14:creationId xmlns:p14="http://schemas.microsoft.com/office/powerpoint/2010/main" val="416028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B97570-29C5-446B-A410-5C5008062533}" type="datetimeFigureOut">
              <a:rPr lang="en-GB" smtClean="0"/>
              <a:t>02/03/2020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339EE9-00D0-415A-BA0F-29D4156BA564}" type="slidenum">
              <a:rPr lang="en-GB" smtClean="0"/>
              <a:t>‹#›</a:t>
            </a:fld>
            <a:endParaRPr lang="en-GB"/>
          </a:p>
        </p:txBody>
      </p:sp>
    </p:spTree>
    <p:extLst>
      <p:ext uri="{BB962C8B-B14F-4D97-AF65-F5344CB8AC3E}">
        <p14:creationId xmlns:p14="http://schemas.microsoft.com/office/powerpoint/2010/main" val="3900216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97570-29C5-446B-A410-5C5008062533}" type="datetimeFigureOut">
              <a:rPr lang="en-GB" smtClean="0"/>
              <a:t>02/03/2020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339EE9-00D0-415A-BA0F-29D4156BA564}" type="slidenum">
              <a:rPr lang="en-GB" smtClean="0"/>
              <a:t>‹#›</a:t>
            </a:fld>
            <a:endParaRPr lang="en-GB"/>
          </a:p>
        </p:txBody>
      </p:sp>
    </p:spTree>
    <p:extLst>
      <p:ext uri="{BB962C8B-B14F-4D97-AF65-F5344CB8AC3E}">
        <p14:creationId xmlns:p14="http://schemas.microsoft.com/office/powerpoint/2010/main" val="3455275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wscn.org.uk/wp/wp-content/uploads/2019/12/FIT-Report-website-version.pdf"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916832"/>
            <a:ext cx="7848872" cy="1477328"/>
          </a:xfrm>
          <a:prstGeom prst="rect">
            <a:avLst/>
          </a:prstGeom>
        </p:spPr>
        <p:txBody>
          <a:bodyPr wrap="square">
            <a:spAutoFit/>
          </a:bodyPr>
          <a:lstStyle/>
          <a:p>
            <a:pPr algn="ctr"/>
            <a:r>
              <a:rPr lang="en-GB" sz="3600" b="1" dirty="0">
                <a:solidFill>
                  <a:schemeClr val="tx2"/>
                </a:solidFill>
              </a:rPr>
              <a:t>Symptomatic Faecal Immunochemical Testing in the South West</a:t>
            </a:r>
          </a:p>
          <a:p>
            <a:pPr algn="ctr"/>
            <a:endParaRPr lang="en-GB" dirty="0"/>
          </a:p>
        </p:txBody>
      </p:sp>
      <p:pic>
        <p:nvPicPr>
          <p:cNvPr id="4" name="Picture 3" descr="C:\Users\Daviessj\Desktop\NHS_Peninsula&amp;SWAG 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2993" y="0"/>
            <a:ext cx="2474595" cy="1258570"/>
          </a:xfrm>
          <a:prstGeom prst="rect">
            <a:avLst/>
          </a:prstGeom>
          <a:noFill/>
          <a:ln>
            <a:noFill/>
          </a:ln>
        </p:spPr>
      </p:pic>
      <p:sp>
        <p:nvSpPr>
          <p:cNvPr id="3" name="Rectangle 2">
            <a:extLst>
              <a:ext uri="{FF2B5EF4-FFF2-40B4-BE49-F238E27FC236}">
                <a16:creationId xmlns:a16="http://schemas.microsoft.com/office/drawing/2014/main" xmlns="" id="{0A8BC27F-2CE2-4695-BB5F-55B420CA3778}"/>
              </a:ext>
            </a:extLst>
          </p:cNvPr>
          <p:cNvSpPr/>
          <p:nvPr/>
        </p:nvSpPr>
        <p:spPr>
          <a:xfrm>
            <a:off x="899592" y="4221088"/>
            <a:ext cx="7200800" cy="646331"/>
          </a:xfrm>
          <a:prstGeom prst="rect">
            <a:avLst/>
          </a:prstGeom>
        </p:spPr>
        <p:txBody>
          <a:bodyPr wrap="square">
            <a:spAutoFit/>
          </a:bodyPr>
          <a:lstStyle/>
          <a:p>
            <a:r>
              <a:rPr lang="en-GB" dirty="0">
                <a:hlinkClick r:id="rId3"/>
              </a:rPr>
              <a:t>http://www.swscn.org.uk/wp/wp-content/uploads/2019/12/FIT-Report-website-version.pdf</a:t>
            </a:r>
            <a:endParaRPr lang="en-GB" dirty="0"/>
          </a:p>
        </p:txBody>
      </p:sp>
    </p:spTree>
    <p:extLst>
      <p:ext uri="{BB962C8B-B14F-4D97-AF65-F5344CB8AC3E}">
        <p14:creationId xmlns:p14="http://schemas.microsoft.com/office/powerpoint/2010/main" val="3376955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705057"/>
            <a:ext cx="8786339" cy="574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6429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04664"/>
            <a:ext cx="8843500" cy="5781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5546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764704"/>
            <a:ext cx="8618165" cy="5633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9686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76672"/>
            <a:ext cx="8526762" cy="5571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9410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280920" cy="6063198"/>
          </a:xfrm>
          <a:prstGeom prst="rect">
            <a:avLst/>
          </a:prstGeom>
          <a:noFill/>
        </p:spPr>
        <p:txBody>
          <a:bodyPr wrap="square" rtlCol="0">
            <a:spAutoFit/>
          </a:bodyPr>
          <a:lstStyle/>
          <a:p>
            <a:pPr lvl="0"/>
            <a:r>
              <a:rPr lang="en-GB" sz="3200" b="1" dirty="0">
                <a:solidFill>
                  <a:schemeClr val="tx2"/>
                </a:solidFill>
              </a:rPr>
              <a:t>Summary from SWAG and Peninsula Cancer Alliances</a:t>
            </a:r>
          </a:p>
          <a:p>
            <a:r>
              <a:rPr lang="en-GB" dirty="0"/>
              <a:t> </a:t>
            </a:r>
          </a:p>
          <a:p>
            <a:pPr marL="285750" indent="-285750">
              <a:buFont typeface="Arial" panose="020B0604020202020204" pitchFamily="34" charset="0"/>
              <a:buChar char="•"/>
            </a:pPr>
            <a:r>
              <a:rPr lang="en-GB" dirty="0"/>
              <a:t>Faecal Immunochemical Testing is a technology that is acceptable to patients and well received by GPs. It is recommended in two sets of NICE guidance: NG12 which offers recommendations for the detection and referral of cancer, and DG30 which specifically relates to the assessment of the FIT technology. </a:t>
            </a:r>
          </a:p>
          <a:p>
            <a:r>
              <a:rPr lang="en-GB" dirty="0"/>
              <a:t> </a:t>
            </a:r>
          </a:p>
          <a:p>
            <a:pPr marL="285750" indent="-285750">
              <a:buFont typeface="Arial" panose="020B0604020202020204" pitchFamily="34" charset="0"/>
              <a:buChar char="•"/>
            </a:pPr>
            <a:r>
              <a:rPr lang="en-GB" dirty="0"/>
              <a:t>This test offers a clear pathway for the investigation of patients who are at risk of colorectal cancer but who do not cross the 3% threshold for urgent referral. It allows sub-stratification of this cohort into people who do need more urgent investigation via a two-week-wait pathway, and those who do not.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This is a cost-effective and potentially cost-saving intervention which will help achieve the Long Term Plan NHS aim of diagnosing a higher proportion of colorectal cancers at an early stage</a:t>
            </a:r>
          </a:p>
          <a:p>
            <a:r>
              <a:rPr lang="en-GB" dirty="0"/>
              <a:t> </a:t>
            </a:r>
          </a:p>
          <a:p>
            <a:r>
              <a:rPr lang="en-GB" b="1" dirty="0"/>
              <a:t>It is therefore the recommendation of the South West Alliance’s FIT Steering Group that based on the evaluation and findings to date the South West CCG partners commission FIT for their populations as part of routine care, as described</a:t>
            </a:r>
            <a:endParaRPr lang="en-GB" dirty="0"/>
          </a:p>
        </p:txBody>
      </p:sp>
    </p:spTree>
    <p:extLst>
      <p:ext uri="{BB962C8B-B14F-4D97-AF65-F5344CB8AC3E}">
        <p14:creationId xmlns:p14="http://schemas.microsoft.com/office/powerpoint/2010/main" val="212361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6ECAEB4-BFFC-4522-B485-372D06481863}"/>
              </a:ext>
            </a:extLst>
          </p:cNvPr>
          <p:cNvSpPr/>
          <p:nvPr/>
        </p:nvSpPr>
        <p:spPr>
          <a:xfrm>
            <a:off x="827584" y="1196752"/>
            <a:ext cx="7200800" cy="3877985"/>
          </a:xfrm>
          <a:prstGeom prst="rect">
            <a:avLst/>
          </a:prstGeom>
        </p:spPr>
        <p:txBody>
          <a:bodyPr wrap="square">
            <a:spAutoFit/>
          </a:bodyPr>
          <a:lstStyle/>
          <a:p>
            <a:r>
              <a:rPr lang="en-GB" sz="2400" dirty="0">
                <a:solidFill>
                  <a:schemeClr val="tx2">
                    <a:lumMod val="75000"/>
                  </a:schemeClr>
                </a:solidFill>
              </a:rPr>
              <a:t>The South West Cancer Alliances FIT project </a:t>
            </a:r>
          </a:p>
          <a:p>
            <a:r>
              <a:rPr lang="en-GB" sz="2400" dirty="0"/>
              <a:t>A</a:t>
            </a:r>
            <a:r>
              <a:rPr lang="en-GB" dirty="0"/>
              <a:t>imed at achieving compliance with the NG12 NICE Guidance in offering FIT to patients with “low risk but not no risk” of colorectal cancer. </a:t>
            </a:r>
          </a:p>
          <a:p>
            <a:endParaRPr lang="en-GB" dirty="0"/>
          </a:p>
          <a:p>
            <a:r>
              <a:rPr lang="en-GB" dirty="0"/>
              <a:t>This distinguishes it from other projects where FIT has been used for patients in secondary care who have been referred on a 2WW pathway. </a:t>
            </a:r>
          </a:p>
          <a:p>
            <a:r>
              <a:rPr lang="en-GB" dirty="0"/>
              <a:t> </a:t>
            </a:r>
          </a:p>
          <a:p>
            <a:endParaRPr lang="en-GB" dirty="0"/>
          </a:p>
          <a:p>
            <a:r>
              <a:rPr lang="en-GB" dirty="0"/>
              <a:t>The patients included are: </a:t>
            </a:r>
          </a:p>
          <a:p>
            <a:r>
              <a:rPr lang="en-GB" dirty="0"/>
              <a:t> </a:t>
            </a:r>
          </a:p>
          <a:p>
            <a:r>
              <a:rPr lang="en-GB" dirty="0"/>
              <a:t>	 Aged 50 or over with unexplained </a:t>
            </a:r>
            <a:r>
              <a:rPr lang="en-GB" dirty="0" err="1"/>
              <a:t>abdo</a:t>
            </a:r>
            <a:r>
              <a:rPr lang="en-GB" dirty="0"/>
              <a:t> pain or weight loss</a:t>
            </a:r>
          </a:p>
          <a:p>
            <a:r>
              <a:rPr lang="en-GB" dirty="0"/>
              <a:t>	  Aged under 60 with changes in their bowel habit or IDA</a:t>
            </a:r>
          </a:p>
          <a:p>
            <a:r>
              <a:rPr lang="en-GB" dirty="0"/>
              <a:t>	  Aged 60 or over and have anaemia without iron deficiency. </a:t>
            </a:r>
          </a:p>
        </p:txBody>
      </p:sp>
    </p:spTree>
    <p:extLst>
      <p:ext uri="{BB962C8B-B14F-4D97-AF65-F5344CB8AC3E}">
        <p14:creationId xmlns:p14="http://schemas.microsoft.com/office/powerpoint/2010/main" val="979731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571" y="1484784"/>
            <a:ext cx="7268857"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187624" y="548680"/>
            <a:ext cx="6192688" cy="584775"/>
          </a:xfrm>
          <a:prstGeom prst="rect">
            <a:avLst/>
          </a:prstGeom>
          <a:noFill/>
        </p:spPr>
        <p:txBody>
          <a:bodyPr wrap="square" rtlCol="0">
            <a:spAutoFit/>
          </a:bodyPr>
          <a:lstStyle/>
          <a:p>
            <a:pPr algn="ctr"/>
            <a:r>
              <a:rPr lang="en-GB" sz="3200" b="1" dirty="0">
                <a:solidFill>
                  <a:schemeClr val="tx2"/>
                </a:solidFill>
              </a:rPr>
              <a:t>Summary of Audit Findings</a:t>
            </a:r>
          </a:p>
        </p:txBody>
      </p:sp>
    </p:spTree>
    <p:extLst>
      <p:ext uri="{BB962C8B-B14F-4D97-AF65-F5344CB8AC3E}">
        <p14:creationId xmlns:p14="http://schemas.microsoft.com/office/powerpoint/2010/main" val="750209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11B22F0-F0CC-4C1E-B73A-A7EFC9871A6A}"/>
              </a:ext>
            </a:extLst>
          </p:cNvPr>
          <p:cNvSpPr/>
          <p:nvPr/>
        </p:nvSpPr>
        <p:spPr>
          <a:xfrm>
            <a:off x="827584" y="1556792"/>
            <a:ext cx="7128792" cy="3231654"/>
          </a:xfrm>
          <a:prstGeom prst="rect">
            <a:avLst/>
          </a:prstGeom>
        </p:spPr>
        <p:txBody>
          <a:bodyPr wrap="square">
            <a:spAutoFit/>
          </a:bodyPr>
          <a:lstStyle/>
          <a:p>
            <a:r>
              <a:rPr lang="en-GB" dirty="0"/>
              <a:t> </a:t>
            </a:r>
            <a:r>
              <a:rPr lang="en-GB" sz="2400" dirty="0">
                <a:solidFill>
                  <a:schemeClr val="tx2"/>
                </a:solidFill>
              </a:rPr>
              <a:t>Of the patients seen in secondary care</a:t>
            </a:r>
            <a:r>
              <a:rPr lang="en-GB" dirty="0">
                <a:solidFill>
                  <a:schemeClr val="tx2"/>
                </a:solidFill>
              </a:rPr>
              <a:t>, </a:t>
            </a:r>
          </a:p>
          <a:p>
            <a:endParaRPr lang="en-GB" dirty="0"/>
          </a:p>
          <a:p>
            <a:r>
              <a:rPr lang="en-GB" dirty="0"/>
              <a:t>data collected from trusts shows investigations that at first appointment: </a:t>
            </a:r>
          </a:p>
          <a:p>
            <a:r>
              <a:rPr lang="en-GB" dirty="0"/>
              <a:t> </a:t>
            </a:r>
          </a:p>
          <a:p>
            <a:r>
              <a:rPr lang="en-GB" dirty="0"/>
              <a:t>•  30%     Colonoscopy   </a:t>
            </a:r>
          </a:p>
          <a:p>
            <a:r>
              <a:rPr lang="en-GB" dirty="0"/>
              <a:t>•    4%       CT colon   </a:t>
            </a:r>
          </a:p>
          <a:p>
            <a:r>
              <a:rPr lang="en-GB" dirty="0"/>
              <a:t>•   0.6%    flexible sigmoidoscopy,   </a:t>
            </a:r>
          </a:p>
          <a:p>
            <a:r>
              <a:rPr lang="en-GB" dirty="0"/>
              <a:t>•    4%        imaging of some kind, not further specified; </a:t>
            </a:r>
          </a:p>
          <a:p>
            <a:r>
              <a:rPr lang="en-GB" dirty="0"/>
              <a:t>•  35%      Outpatient appointment; these may have had imaging later. </a:t>
            </a:r>
          </a:p>
          <a:p>
            <a:r>
              <a:rPr lang="en-GB" dirty="0"/>
              <a:t>•  24%      No appointment info (&amp; possibly pending appointment) </a:t>
            </a:r>
          </a:p>
          <a:p>
            <a:r>
              <a:rPr lang="en-GB" dirty="0"/>
              <a:t>•    2%         No referral / declined investigation /went private. </a:t>
            </a:r>
          </a:p>
        </p:txBody>
      </p:sp>
    </p:spTree>
    <p:extLst>
      <p:ext uri="{BB962C8B-B14F-4D97-AF65-F5344CB8AC3E}">
        <p14:creationId xmlns:p14="http://schemas.microsoft.com/office/powerpoint/2010/main" val="2618883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FCE85AB-B290-4C9D-8989-11E6DC4DA099}"/>
              </a:ext>
            </a:extLst>
          </p:cNvPr>
          <p:cNvSpPr/>
          <p:nvPr/>
        </p:nvSpPr>
        <p:spPr>
          <a:xfrm>
            <a:off x="1115616" y="1556792"/>
            <a:ext cx="6696744" cy="2585323"/>
          </a:xfrm>
          <a:prstGeom prst="rect">
            <a:avLst/>
          </a:prstGeom>
        </p:spPr>
        <p:txBody>
          <a:bodyPr wrap="square">
            <a:spAutoFit/>
          </a:bodyPr>
          <a:lstStyle/>
          <a:p>
            <a:r>
              <a:rPr lang="en-GB" sz="2400" dirty="0">
                <a:solidFill>
                  <a:schemeClr val="tx2"/>
                </a:solidFill>
              </a:rPr>
              <a:t>Cancer Conversion Rate for FIT +</a:t>
            </a:r>
            <a:r>
              <a:rPr lang="en-GB" sz="2400" dirty="0" err="1">
                <a:solidFill>
                  <a:schemeClr val="tx2"/>
                </a:solidFill>
              </a:rPr>
              <a:t>ve</a:t>
            </a:r>
            <a:endParaRPr lang="en-GB" sz="2400" dirty="0">
              <a:solidFill>
                <a:schemeClr val="tx2"/>
              </a:solidFill>
            </a:endParaRPr>
          </a:p>
          <a:p>
            <a:endParaRPr lang="en-GB" sz="2400" dirty="0">
              <a:solidFill>
                <a:schemeClr val="tx2"/>
              </a:solidFill>
            </a:endParaRPr>
          </a:p>
          <a:p>
            <a:endParaRPr lang="en-GB" sz="2400" dirty="0">
              <a:solidFill>
                <a:schemeClr val="tx2"/>
              </a:solidFill>
            </a:endParaRPr>
          </a:p>
          <a:p>
            <a:r>
              <a:rPr lang="en-GB" dirty="0"/>
              <a:t>Following analysis of the data, the DISCOVERY team at The University of Exeter reported that the percentage of FIT positive patients subsequently diagnosed with cancer is :-</a:t>
            </a:r>
          </a:p>
          <a:p>
            <a:endParaRPr lang="en-GB" dirty="0"/>
          </a:p>
          <a:p>
            <a:r>
              <a:rPr lang="en-GB" dirty="0"/>
              <a:t>8.0% (95% confidence intervals 6.5–9.8). </a:t>
            </a:r>
          </a:p>
        </p:txBody>
      </p:sp>
    </p:spTree>
    <p:extLst>
      <p:ext uri="{BB962C8B-B14F-4D97-AF65-F5344CB8AC3E}">
        <p14:creationId xmlns:p14="http://schemas.microsoft.com/office/powerpoint/2010/main" val="2189876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6244" y="260648"/>
            <a:ext cx="7992888" cy="6340197"/>
          </a:xfrm>
          <a:prstGeom prst="rect">
            <a:avLst/>
          </a:prstGeom>
        </p:spPr>
        <p:txBody>
          <a:bodyPr wrap="square">
            <a:spAutoFit/>
          </a:bodyPr>
          <a:lstStyle/>
          <a:p>
            <a:r>
              <a:rPr lang="en-GB" sz="3200" b="1" dirty="0">
                <a:solidFill>
                  <a:schemeClr val="tx2"/>
                </a:solidFill>
              </a:rPr>
              <a:t>Implications for practice from Early Evaluation</a:t>
            </a:r>
          </a:p>
          <a:p>
            <a:endParaRPr lang="en-GB" sz="3200" b="1" dirty="0">
              <a:solidFill>
                <a:schemeClr val="tx2"/>
              </a:solidFill>
            </a:endParaRPr>
          </a:p>
          <a:p>
            <a:pPr marL="285750" indent="-285750">
              <a:buFont typeface="Arial" panose="020B0604020202020204" pitchFamily="34" charset="0"/>
              <a:buChar char="•"/>
            </a:pPr>
            <a:r>
              <a:rPr lang="en-GB" dirty="0"/>
              <a:t>NICE recommend urgent investigation for suspected cancer when the risk exceeds 3%. A positive FIT represents a risk of 8%, which far exceeds that threshold. </a:t>
            </a:r>
            <a:br>
              <a:rPr lang="en-GB" dirty="0"/>
            </a:br>
            <a:endParaRPr lang="en-GB" dirty="0"/>
          </a:p>
          <a:p>
            <a:pPr marL="285750" indent="-285750">
              <a:buFont typeface="Arial" panose="020B0604020202020204" pitchFamily="34" charset="0"/>
              <a:buChar char="•"/>
            </a:pPr>
            <a:r>
              <a:rPr lang="en-GB" dirty="0"/>
              <a:t>The audit shows that GPs are using FIT as a triage to rule out colorectal cancer and thus avoid that patient from being referred onto a 2WW Lower GI pathway; and also as a tool to aid their decision making relating to which is the most appropriate 2WW pathway for that patient.</a:t>
            </a:r>
            <a:br>
              <a:rPr lang="en-GB" dirty="0"/>
            </a:br>
            <a:endParaRPr lang="en-GB" dirty="0"/>
          </a:p>
          <a:p>
            <a:pPr marL="285750" indent="-285750">
              <a:buFont typeface="Arial" panose="020B0604020202020204" pitchFamily="34" charset="0"/>
              <a:buChar char="•"/>
            </a:pPr>
            <a:r>
              <a:rPr lang="en-GB" dirty="0"/>
              <a:t>The audit suggests that the number of referrals to secondary care </a:t>
            </a:r>
            <a:r>
              <a:rPr lang="en-GB" b="1" i="1" dirty="0"/>
              <a:t>for this cohort of patients </a:t>
            </a:r>
            <a:r>
              <a:rPr lang="en-GB" dirty="0"/>
              <a:t>has reduced – extrapolated this could have a potential cost saving of £1.25million across SW.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FIT positive patients represent a very small subgroup of overall colorectal referrals any decreases must be considered against a backdrop of year on year growth. There has been an increase in both the number of 2WW and routine referrals recorded during the time that FIT has been in use. </a:t>
            </a:r>
            <a:br>
              <a:rPr lang="en-GB" dirty="0"/>
            </a:br>
            <a:endParaRPr lang="en-GB" dirty="0"/>
          </a:p>
          <a:p>
            <a:pPr marL="285750" indent="-285750">
              <a:buFont typeface="Arial" panose="020B0604020202020204" pitchFamily="34" charset="0"/>
              <a:buChar char="•"/>
            </a:pPr>
            <a:r>
              <a:rPr lang="en-GB" dirty="0"/>
              <a:t>Cost to deliver FIT Service for SWAG  annually– approximately 66k</a:t>
            </a:r>
          </a:p>
        </p:txBody>
      </p:sp>
    </p:spTree>
    <p:extLst>
      <p:ext uri="{BB962C8B-B14F-4D97-AF65-F5344CB8AC3E}">
        <p14:creationId xmlns:p14="http://schemas.microsoft.com/office/powerpoint/2010/main" val="78495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0"/>
            <a:ext cx="7992888" cy="3077766"/>
          </a:xfrm>
          <a:prstGeom prst="rect">
            <a:avLst/>
          </a:prstGeom>
        </p:spPr>
        <p:txBody>
          <a:bodyPr wrap="square">
            <a:spAutoFit/>
          </a:bodyPr>
          <a:lstStyle/>
          <a:p>
            <a:r>
              <a:rPr lang="en-GB" sz="3200" b="1" dirty="0">
                <a:solidFill>
                  <a:schemeClr val="tx2"/>
                </a:solidFill>
              </a:rPr>
              <a:t>Implications for practice from Early Evaluation</a:t>
            </a:r>
          </a:p>
          <a:p>
            <a:endParaRPr lang="en-GB" dirty="0"/>
          </a:p>
          <a:p>
            <a:pPr marL="285750" indent="-285750">
              <a:buFont typeface="Arial" panose="020B0604020202020204" pitchFamily="34" charset="0"/>
              <a:buChar char="•"/>
            </a:pPr>
            <a:r>
              <a:rPr lang="en-GB" dirty="0"/>
              <a:t>More FIT-detected colorectal cancers were diagnosed at an early stage -57% (the national target is to achieve 75% by 2028) compared to before the introduction of FIT (44-48% early stage). </a:t>
            </a:r>
            <a:br>
              <a:rPr lang="en-GB" dirty="0"/>
            </a:br>
            <a:endParaRPr lang="en-GB" dirty="0"/>
          </a:p>
          <a:p>
            <a:pPr marL="285750" indent="-285750">
              <a:buFont typeface="Arial" panose="020B0604020202020204" pitchFamily="34" charset="0"/>
              <a:buChar char="•"/>
            </a:pPr>
            <a:r>
              <a:rPr lang="en-GB" dirty="0"/>
              <a:t>This has important implications for treatment (more effective at an early stage, with longer survival) and for costs (early stage cancers are less expensive to treat – SW saving 150k pa).</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109938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F8DE031-F917-435B-9BF7-C1C78A8BC4D5}"/>
              </a:ext>
            </a:extLst>
          </p:cNvPr>
          <p:cNvSpPr/>
          <p:nvPr/>
        </p:nvSpPr>
        <p:spPr>
          <a:xfrm>
            <a:off x="611560" y="1556792"/>
            <a:ext cx="7488832" cy="3790012"/>
          </a:xfrm>
          <a:prstGeom prst="rect">
            <a:avLst/>
          </a:prstGeom>
        </p:spPr>
        <p:txBody>
          <a:bodyPr wrap="square">
            <a:spAutoFit/>
          </a:bodyPr>
          <a:lstStyle/>
          <a:p>
            <a:pPr>
              <a:lnSpc>
                <a:spcPct val="115000"/>
              </a:lnSpc>
              <a:spcAft>
                <a:spcPts val="0"/>
              </a:spcAft>
            </a:pPr>
            <a:r>
              <a:rPr lang="en-GB" sz="2400" b="1" dirty="0">
                <a:solidFill>
                  <a:schemeClr val="tx2"/>
                </a:solidFill>
                <a:latin typeface="Calibri" panose="020F0502020204030204" pitchFamily="34" charset="0"/>
                <a:ea typeface="Calibri" panose="020F0502020204030204" pitchFamily="34" charset="0"/>
                <a:cs typeface="Times New Roman" panose="02020603050405020304" pitchFamily="18" charset="0"/>
              </a:rPr>
              <a:t>Key Features of FIT testing over the project time line</a:t>
            </a:r>
          </a:p>
          <a:p>
            <a:pPr>
              <a:lnSpc>
                <a:spcPct val="115000"/>
              </a:lnSpc>
              <a:spcAft>
                <a:spcPts val="0"/>
              </a:spcAft>
            </a:pPr>
            <a:endParaRPr lang="en-GB" sz="24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Work load across the SWAG area continues to increase in part driven by increased uptake in Somerset</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Positive rate continues to be between 13-18%</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Aged over 50 with: unexplained abdominal pain or weight loss continues to be the most common indication for undertaking the test</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There is persistent low number of rejected samples from patients who have not followed the sample collection procedure or are &lt;50 years, a number of requests are also received without forms which makes patient identification difficult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8869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5054C23-3538-49CC-B5C6-90164B2B03F7}"/>
              </a:ext>
            </a:extLst>
          </p:cNvPr>
          <p:cNvSpPr/>
          <p:nvPr/>
        </p:nvSpPr>
        <p:spPr>
          <a:xfrm>
            <a:off x="683568" y="692696"/>
            <a:ext cx="7776864" cy="5064207"/>
          </a:xfrm>
          <a:prstGeom prst="rect">
            <a:avLst/>
          </a:prstGeom>
        </p:spPr>
        <p:txBody>
          <a:bodyPr wrap="square">
            <a:spAutoFit/>
          </a:bodyPr>
          <a:lstStyle/>
          <a:p>
            <a:pPr>
              <a:lnSpc>
                <a:spcPct val="115000"/>
              </a:lnSpc>
              <a:spcAft>
                <a:spcPts val="0"/>
              </a:spcAft>
            </a:pPr>
            <a:r>
              <a:rPr lang="en-GB" sz="2400" b="1" dirty="0">
                <a:solidFill>
                  <a:schemeClr val="tx2"/>
                </a:solidFill>
                <a:latin typeface="Calibri" panose="020F0502020204030204" pitchFamily="34" charset="0"/>
                <a:ea typeface="Calibri" panose="020F0502020204030204" pitchFamily="34" charset="0"/>
                <a:cs typeface="Times New Roman" panose="02020603050405020304" pitchFamily="18" charset="0"/>
              </a:rPr>
              <a:t>Future challenges</a:t>
            </a:r>
          </a:p>
          <a:p>
            <a:pPr>
              <a:lnSpc>
                <a:spcPct val="115000"/>
              </a:lnSpc>
              <a:spcAft>
                <a:spcPts val="0"/>
              </a:spcAft>
            </a:pPr>
            <a:endParaRPr lang="en-GB" sz="2400" dirty="0">
              <a:solidFill>
                <a:schemeClr val="tx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Need to complete the electronic reporting </a:t>
            </a:r>
          </a:p>
          <a:p>
            <a:pPr marL="342900" lvl="0" indent="-342900">
              <a:lnSpc>
                <a:spcPct val="115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Complete the commissioning process to ensure continued continuity of service across SWAG and ensure acceptable reporting of FIT use occurs</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Need to ensure there is follow-up of practices who are infrequent users of the service if support from CRUK facilitators is reduced</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Mechanism to review the lower age limit for the service, there are a significant number of requests from GPs in patients less than 50 which currently get rejected.  Although it would be possible to change this on an individual CCG basis a SWAG approach would be easier to implement.</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Need to review input of samples from the “vague symptoms pathway” in patients &lt;50 years to ensure they do not get rejected</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dirty="0">
                <a:latin typeface="Calibri" panose="020F0502020204030204" pitchFamily="34" charset="0"/>
                <a:ea typeface="Calibri" panose="020F0502020204030204" pitchFamily="34" charset="0"/>
                <a:cs typeface="Times New Roman" panose="02020603050405020304" pitchFamily="18" charset="0"/>
              </a:rPr>
              <a:t>Develop the FIT clinical advisory group to provide appropriate advice to commissioners on the use of FIT testing</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7916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534</Words>
  <Application>Microsoft Office PowerPoint</Application>
  <PresentationFormat>On-screen Show (4:3)</PresentationFormat>
  <Paragraphs>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Cornwall NHS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Sarah-Jane Davies</dc:creator>
  <cp:lastModifiedBy>Dunderdale, Helen</cp:lastModifiedBy>
  <cp:revision>8</cp:revision>
  <dcterms:created xsi:type="dcterms:W3CDTF">2020-03-02T12:57:14Z</dcterms:created>
  <dcterms:modified xsi:type="dcterms:W3CDTF">2020-03-02T17:07:52Z</dcterms:modified>
</cp:coreProperties>
</file>