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8" r:id="rId3"/>
    <p:sldId id="260" r:id="rId4"/>
    <p:sldId id="283" r:id="rId5"/>
    <p:sldId id="321" r:id="rId6"/>
    <p:sldId id="314" r:id="rId7"/>
    <p:sldId id="298" r:id="rId8"/>
    <p:sldId id="318" r:id="rId9"/>
    <p:sldId id="326" r:id="rId10"/>
    <p:sldId id="296" r:id="rId11"/>
    <p:sldId id="294" r:id="rId12"/>
    <p:sldId id="303" r:id="rId13"/>
    <p:sldId id="324" r:id="rId14"/>
    <p:sldId id="322" r:id="rId15"/>
    <p:sldId id="323" r:id="rId16"/>
    <p:sldId id="325" r:id="rId17"/>
    <p:sldId id="261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5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57" autoAdjust="0"/>
    <p:restoredTop sz="97335" autoAdjust="0"/>
  </p:normalViewPr>
  <p:slideViewPr>
    <p:cSldViewPr snapToGrid="0" showGuides="1">
      <p:cViewPr>
        <p:scale>
          <a:sx n="95" d="100"/>
          <a:sy n="95" d="100"/>
        </p:scale>
        <p:origin x="-1614" y="-76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ubht.nhs.uk\shares\DEV%20Office\CRN%20West%20of%20England\Portfolio%20Facilitators\Jessica\Cancer\Colorectal\20180627\Cancer%20sub%20specialty%20performance%202018-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West</a:t>
            </a:r>
            <a:r>
              <a:rPr lang="en-GB" baseline="0" dirty="0"/>
              <a:t> of England recruitment to Cancer per 100,000 population by subspecialty 2018-19 (April-May 2018) against YTD target</a:t>
            </a:r>
            <a:endParaRPr lang="en-GB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'100,000 pop'!$F$1</c:f>
              <c:strCache>
                <c:ptCount val="1"/>
                <c:pt idx="0">
                  <c:v>2018-19 recruitment per 100,000 population</c:v>
                </c:pt>
              </c:strCache>
            </c:strRef>
          </c:tx>
          <c:invertIfNegative val="0"/>
          <c:cat>
            <c:strRef>
              <c:f>'100,000 pop'!$A$2:$A$14</c:f>
              <c:strCache>
                <c:ptCount val="13"/>
                <c:pt idx="0">
                  <c:v>Brain and  CNS</c:v>
                </c:pt>
                <c:pt idx="1">
                  <c:v>Breast</c:v>
                </c:pt>
                <c:pt idx="2">
                  <c:v>Colorectal</c:v>
                </c:pt>
                <c:pt idx="3">
                  <c:v>Paediatrics</c:v>
                </c:pt>
                <c:pt idx="4">
                  <c:v>Gynaecological</c:v>
                </c:pt>
                <c:pt idx="5">
                  <c:v>Haematology and Lymphoma</c:v>
                </c:pt>
                <c:pt idx="6">
                  <c:v>Head and Neck</c:v>
                </c:pt>
                <c:pt idx="7">
                  <c:v>Lung</c:v>
                </c:pt>
                <c:pt idx="8">
                  <c:v>Sarcoma</c:v>
                </c:pt>
                <c:pt idx="9">
                  <c:v>Skin</c:v>
                </c:pt>
                <c:pt idx="10">
                  <c:v>Palliative Care, Psychosocial &amp; Survivorship</c:v>
                </c:pt>
                <c:pt idx="11">
                  <c:v>Upper GI</c:v>
                </c:pt>
                <c:pt idx="12">
                  <c:v>Urology</c:v>
                </c:pt>
              </c:strCache>
            </c:strRef>
          </c:cat>
          <c:val>
            <c:numRef>
              <c:f>'100,000 pop'!$F$2:$F$14</c:f>
              <c:numCache>
                <c:formatCode>General</c:formatCode>
                <c:ptCount val="13"/>
                <c:pt idx="0">
                  <c:v>0.20272034485163304</c:v>
                </c:pt>
                <c:pt idx="1">
                  <c:v>1.4190424139614313</c:v>
                </c:pt>
                <c:pt idx="2">
                  <c:v>0.36489662073293949</c:v>
                </c:pt>
                <c:pt idx="3">
                  <c:v>0.32435255176261285</c:v>
                </c:pt>
                <c:pt idx="4">
                  <c:v>8.1088137940653213E-2</c:v>
                </c:pt>
                <c:pt idx="5">
                  <c:v>0.56761696558457253</c:v>
                </c:pt>
                <c:pt idx="6">
                  <c:v>2.8380848279228625</c:v>
                </c:pt>
                <c:pt idx="7">
                  <c:v>0.52707289661424594</c:v>
                </c:pt>
                <c:pt idx="8">
                  <c:v>8.1088137940653213E-2</c:v>
                </c:pt>
                <c:pt idx="9">
                  <c:v>4.0544068970326606E-2</c:v>
                </c:pt>
                <c:pt idx="10">
                  <c:v>0</c:v>
                </c:pt>
                <c:pt idx="11">
                  <c:v>0.44598475867359266</c:v>
                </c:pt>
                <c:pt idx="12">
                  <c:v>0.60816103455489912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97-49D2-B300-3C23D5A88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183680"/>
        <c:axId val="122185600"/>
      </c:barChart>
      <c:scatterChart>
        <c:scatterStyle val="lineMarker"/>
        <c:varyColors val="0"/>
        <c:ser>
          <c:idx val="0"/>
          <c:order val="0"/>
          <c:tx>
            <c:strRef>
              <c:f>'100,000 pop'!$D$1</c:f>
              <c:strCache>
                <c:ptCount val="1"/>
                <c:pt idx="0">
                  <c:v>2018-19 YTD target</c:v>
                </c:pt>
              </c:strCache>
            </c:strRef>
          </c:tx>
          <c:spPr>
            <a:ln w="28575">
              <a:noFill/>
            </a:ln>
          </c:spPr>
          <c:xVal>
            <c:strRef>
              <c:f>'100,000 pop'!$A$2:$A$14</c:f>
              <c:strCache>
                <c:ptCount val="13"/>
                <c:pt idx="0">
                  <c:v>Brain and  CNS</c:v>
                </c:pt>
                <c:pt idx="1">
                  <c:v>Breast</c:v>
                </c:pt>
                <c:pt idx="2">
                  <c:v>Colorectal</c:v>
                </c:pt>
                <c:pt idx="3">
                  <c:v>Paediatrics</c:v>
                </c:pt>
                <c:pt idx="4">
                  <c:v>Gynaecological</c:v>
                </c:pt>
                <c:pt idx="5">
                  <c:v>Haematology and Lymphoma</c:v>
                </c:pt>
                <c:pt idx="6">
                  <c:v>Head and Neck</c:v>
                </c:pt>
                <c:pt idx="7">
                  <c:v>Lung</c:v>
                </c:pt>
                <c:pt idx="8">
                  <c:v>Sarcoma</c:v>
                </c:pt>
                <c:pt idx="9">
                  <c:v>Skin</c:v>
                </c:pt>
                <c:pt idx="10">
                  <c:v>Palliative Care, Psychosocial &amp; Survivorship</c:v>
                </c:pt>
                <c:pt idx="11">
                  <c:v>Upper GI</c:v>
                </c:pt>
                <c:pt idx="12">
                  <c:v>Urology</c:v>
                </c:pt>
              </c:strCache>
            </c:strRef>
          </c:xVal>
          <c:yVal>
            <c:numRef>
              <c:f>'100,000 pop'!$D$2:$D$14</c:f>
              <c:numCache>
                <c:formatCode>General</c:formatCode>
                <c:ptCount val="13"/>
                <c:pt idx="0">
                  <c:v>3.3333333333333333E-2</c:v>
                </c:pt>
                <c:pt idx="1">
                  <c:v>1.3333333333333333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1.1666666666666667</c:v>
                </c:pt>
                <c:pt idx="6">
                  <c:v>0.16666666666666666</c:v>
                </c:pt>
                <c:pt idx="7">
                  <c:v>0.66666666666666663</c:v>
                </c:pt>
                <c:pt idx="8">
                  <c:v>1.6666666666666666E-2</c:v>
                </c:pt>
                <c:pt idx="9">
                  <c:v>3.3333333333333333E-2</c:v>
                </c:pt>
                <c:pt idx="10">
                  <c:v>0.5</c:v>
                </c:pt>
                <c:pt idx="11">
                  <c:v>0.5</c:v>
                </c:pt>
                <c:pt idx="12">
                  <c:v>1.3333333333333333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097-49D2-B300-3C23D5A884B4}"/>
            </c:ext>
          </c:extLst>
        </c:ser>
        <c:ser>
          <c:idx val="2"/>
          <c:order val="2"/>
          <c:tx>
            <c:strRef>
              <c:f>'100,000 pop'!$C$1</c:f>
              <c:strCache>
                <c:ptCount val="1"/>
                <c:pt idx="0">
                  <c:v>2018-19 target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92D050"/>
              </a:solidFill>
            </c:spPr>
          </c:marker>
          <c:yVal>
            <c:numRef>
              <c:f>'100,000 pop'!$C$2:$C$14</c:f>
              <c:numCache>
                <c:formatCode>General</c:formatCode>
                <c:ptCount val="13"/>
                <c:pt idx="0">
                  <c:v>0.2</c:v>
                </c:pt>
                <c:pt idx="1">
                  <c:v>8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7</c:v>
                </c:pt>
                <c:pt idx="6">
                  <c:v>1</c:v>
                </c:pt>
                <c:pt idx="7">
                  <c:v>4</c:v>
                </c:pt>
                <c:pt idx="8">
                  <c:v>0.1</c:v>
                </c:pt>
                <c:pt idx="9">
                  <c:v>0.2</c:v>
                </c:pt>
                <c:pt idx="10">
                  <c:v>3</c:v>
                </c:pt>
                <c:pt idx="11">
                  <c:v>3</c:v>
                </c:pt>
                <c:pt idx="12">
                  <c:v>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097-49D2-B300-3C23D5A88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183680"/>
        <c:axId val="122185600"/>
      </c:scatterChart>
      <c:catAx>
        <c:axId val="122183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2185600"/>
        <c:crosses val="autoZero"/>
        <c:auto val="1"/>
        <c:lblAlgn val="ctr"/>
        <c:lblOffset val="100"/>
        <c:noMultiLvlLbl val="0"/>
      </c:catAx>
      <c:valAx>
        <c:axId val="122185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1836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baseline="0" dirty="0">
                <a:solidFill>
                  <a:sysClr val="windowText" lastClr="000000"/>
                </a:solidFill>
                <a:effectLst/>
              </a:rPr>
              <a:t>Recruitment to Cancer studies as % of Cancer Incidence by LCRN 2018-19 (</a:t>
            </a:r>
            <a:r>
              <a:rPr lang="en-GB" sz="1800" b="1" i="0" baseline="0" dirty="0" smtClean="0">
                <a:solidFill>
                  <a:sysClr val="windowText" lastClr="000000"/>
                </a:solidFill>
                <a:effectLst/>
              </a:rPr>
              <a:t>April-May)</a:t>
            </a:r>
            <a:endParaRPr lang="en-GB" dirty="0">
              <a:solidFill>
                <a:sysClr val="windowText" lastClr="000000"/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en-GB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'% Cancer incidence'!$B$22</c:f>
              <c:strCache>
                <c:ptCount val="1"/>
                <c:pt idx="0">
                  <c:v>% Recruitment of Cancer Incidence 2018-19 (April-May 2018)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'% Cancer incidence'!$A$23:$A$38</c:f>
              <c:strCache>
                <c:ptCount val="15"/>
                <c:pt idx="0">
                  <c:v>South London</c:v>
                </c:pt>
                <c:pt idx="1">
                  <c:v>North Thames</c:v>
                </c:pt>
                <c:pt idx="2">
                  <c:v>North West London</c:v>
                </c:pt>
                <c:pt idx="3">
                  <c:v>Greater Manchester</c:v>
                </c:pt>
                <c:pt idx="4">
                  <c:v>Wessex</c:v>
                </c:pt>
                <c:pt idx="5">
                  <c:v>Eastern</c:v>
                </c:pt>
                <c:pt idx="6">
                  <c:v>Yorkshire and Humber</c:v>
                </c:pt>
                <c:pt idx="7">
                  <c:v>Thames Valley and South Midlands</c:v>
                </c:pt>
                <c:pt idx="8">
                  <c:v>West Midlands</c:v>
                </c:pt>
                <c:pt idx="9">
                  <c:v>West of England</c:v>
                </c:pt>
                <c:pt idx="10">
                  <c:v>Kent, Surrey and Sussex</c:v>
                </c:pt>
                <c:pt idx="11">
                  <c:v>North East and North Cumbria</c:v>
                </c:pt>
                <c:pt idx="12">
                  <c:v>North West Coast</c:v>
                </c:pt>
                <c:pt idx="13">
                  <c:v>South West Peninsula</c:v>
                </c:pt>
                <c:pt idx="14">
                  <c:v>East Midlands</c:v>
                </c:pt>
              </c:strCache>
            </c:strRef>
          </c:cat>
          <c:val>
            <c:numRef>
              <c:f>'% Cancer incidence'!$B$23:$B$38</c:f>
              <c:numCache>
                <c:formatCode>0.00%</c:formatCode>
                <c:ptCount val="16"/>
                <c:pt idx="0">
                  <c:v>4.2071197411003236E-2</c:v>
                </c:pt>
                <c:pt idx="1">
                  <c:v>2.9674885446214268E-2</c:v>
                </c:pt>
                <c:pt idx="2">
                  <c:v>5.565749235474006E-2</c:v>
                </c:pt>
                <c:pt idx="3">
                  <c:v>2.0629349097850854E-2</c:v>
                </c:pt>
                <c:pt idx="4">
                  <c:v>2.5422740524781343E-2</c:v>
                </c:pt>
                <c:pt idx="5">
                  <c:v>2.4784794037783813E-2</c:v>
                </c:pt>
                <c:pt idx="6">
                  <c:v>1.8006025362572689E-2</c:v>
                </c:pt>
                <c:pt idx="7">
                  <c:v>1.2602058927937523E-2</c:v>
                </c:pt>
                <c:pt idx="8">
                  <c:v>1.1696952353698669E-2</c:v>
                </c:pt>
                <c:pt idx="9">
                  <c:v>1.9383906119027662E-2</c:v>
                </c:pt>
                <c:pt idx="10">
                  <c:v>1.2841373851092837E-2</c:v>
                </c:pt>
                <c:pt idx="11">
                  <c:v>1.3659968390155791E-2</c:v>
                </c:pt>
                <c:pt idx="12">
                  <c:v>1.150357269548472E-2</c:v>
                </c:pt>
                <c:pt idx="13">
                  <c:v>1.2796414112203586E-2</c:v>
                </c:pt>
                <c:pt idx="14">
                  <c:v>8.8854713998889317E-3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2F-4324-BDA7-A58BBF32B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2926208"/>
        <c:axId val="122927744"/>
      </c:barChart>
      <c:lineChart>
        <c:grouping val="standard"/>
        <c:varyColors val="0"/>
        <c:ser>
          <c:idx val="2"/>
          <c:order val="1"/>
          <c:tx>
            <c:strRef>
              <c:f>'% Cancer incidence'!$C$22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val>
            <c:numRef>
              <c:f>'% Cancer incidence'!$C$23:$C$38</c:f>
              <c:numCache>
                <c:formatCode>0.00%</c:formatCode>
                <c:ptCount val="16"/>
                <c:pt idx="0">
                  <c:v>2.1299999999999999E-2</c:v>
                </c:pt>
                <c:pt idx="1">
                  <c:v>2.1299999999999999E-2</c:v>
                </c:pt>
                <c:pt idx="2">
                  <c:v>2.1299999999999999E-2</c:v>
                </c:pt>
                <c:pt idx="3">
                  <c:v>2.1299999999999999E-2</c:v>
                </c:pt>
                <c:pt idx="4">
                  <c:v>2.1299999999999999E-2</c:v>
                </c:pt>
                <c:pt idx="5">
                  <c:v>2.1299999999999999E-2</c:v>
                </c:pt>
                <c:pt idx="6">
                  <c:v>2.1299999999999999E-2</c:v>
                </c:pt>
                <c:pt idx="7">
                  <c:v>2.1299999999999999E-2</c:v>
                </c:pt>
                <c:pt idx="8">
                  <c:v>2.1299999999999999E-2</c:v>
                </c:pt>
                <c:pt idx="9">
                  <c:v>2.1299999999999999E-2</c:v>
                </c:pt>
                <c:pt idx="10">
                  <c:v>2.1299999999999999E-2</c:v>
                </c:pt>
                <c:pt idx="11">
                  <c:v>2.1299999999999999E-2</c:v>
                </c:pt>
                <c:pt idx="12">
                  <c:v>2.1299999999999999E-2</c:v>
                </c:pt>
                <c:pt idx="13">
                  <c:v>2.1299999999999999E-2</c:v>
                </c:pt>
                <c:pt idx="14">
                  <c:v>2.1299999999999999E-2</c:v>
                </c:pt>
                <c:pt idx="15">
                  <c:v>2.1299999999999999E-2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C2F-4324-BDA7-A58BBF32B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926208"/>
        <c:axId val="122927744"/>
      </c:lineChart>
      <c:catAx>
        <c:axId val="12292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927744"/>
        <c:crosses val="autoZero"/>
        <c:auto val="1"/>
        <c:lblAlgn val="ctr"/>
        <c:lblOffset val="100"/>
        <c:noMultiLvlLbl val="0"/>
      </c:catAx>
      <c:valAx>
        <c:axId val="12292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92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SWAG cancer RTT by Partner Organisation May 2018</a:t>
            </a:r>
            <a:endParaRPr lang="en-GB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'RTT PO.'!$B$1</c:f>
              <c:strCache>
                <c:ptCount val="1"/>
                <c:pt idx="0">
                  <c:v>% Open Studies rated Green in RTT by Partner Organisation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366120218579235E-3"/>
                  <c:y val="7.714560453300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5.1430403022001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'RTT PO.'!$A$2:$A$9</c:f>
              <c:strCache>
                <c:ptCount val="8"/>
                <c:pt idx="0">
                  <c:v>Yeovil District Hospital</c:v>
                </c:pt>
                <c:pt idx="1">
                  <c:v>Taunton and Somerset</c:v>
                </c:pt>
                <c:pt idx="2">
                  <c:v>Gloucestershire Hospitals</c:v>
                </c:pt>
                <c:pt idx="3">
                  <c:v>North Bristol Trust</c:v>
                </c:pt>
                <c:pt idx="4">
                  <c:v>Great Western</c:v>
                </c:pt>
                <c:pt idx="5">
                  <c:v>Weston Area Health</c:v>
                </c:pt>
                <c:pt idx="6">
                  <c:v>Royal United Hospitals Bath</c:v>
                </c:pt>
                <c:pt idx="7">
                  <c:v>University Hospitals Bristol</c:v>
                </c:pt>
              </c:strCache>
            </c:strRef>
          </c:cat>
          <c:val>
            <c:numRef>
              <c:f>'RTT PO.'!$B$2:$B$9</c:f>
              <c:numCache>
                <c:formatCode>0.00%</c:formatCode>
                <c:ptCount val="8"/>
                <c:pt idx="0">
                  <c:v>0.8125</c:v>
                </c:pt>
                <c:pt idx="1">
                  <c:v>0.76470000000000005</c:v>
                </c:pt>
                <c:pt idx="2">
                  <c:v>0.72219999999999995</c:v>
                </c:pt>
                <c:pt idx="3">
                  <c:v>0.69230000000000003</c:v>
                </c:pt>
                <c:pt idx="4">
                  <c:v>0.78569999999999995</c:v>
                </c:pt>
                <c:pt idx="5">
                  <c:v>0.61109999999999998</c:v>
                </c:pt>
                <c:pt idx="6">
                  <c:v>0.625</c:v>
                </c:pt>
                <c:pt idx="7">
                  <c:v>0.55279999999999996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4E-4897-AFCE-DC9A87C977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24098432"/>
        <c:axId val="124099968"/>
      </c:barChart>
      <c:catAx>
        <c:axId val="124098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4099968"/>
        <c:crosses val="autoZero"/>
        <c:auto val="1"/>
        <c:lblAlgn val="ctr"/>
        <c:lblOffset val="100"/>
        <c:noMultiLvlLbl val="0"/>
      </c:catAx>
      <c:valAx>
        <c:axId val="124099968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240984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Recruitment to Colorectal </a:t>
            </a:r>
            <a:r>
              <a:rPr lang="en-GB" baseline="0" dirty="0"/>
              <a:t>cancer studies and number of studies by LCRN YTD </a:t>
            </a:r>
            <a:r>
              <a:rPr lang="en-GB" baseline="0" dirty="0" smtClean="0"/>
              <a:t>2017-18 </a:t>
            </a:r>
            <a:r>
              <a:rPr lang="en-GB" sz="1800" b="1" i="0" u="none" strike="noStrike" baseline="0" dirty="0" smtClean="0">
                <a:effectLst/>
              </a:rPr>
              <a:t>(April- Mar)</a:t>
            </a:r>
            <a:endParaRPr lang="en-GB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'Recruitment and no studies'!$B$1</c:f>
              <c:strCache>
                <c:ptCount val="1"/>
                <c:pt idx="0">
                  <c:v>Number of studies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'Recruitment and no studies'!$A$2:$A$16</c:f>
              <c:strCache>
                <c:ptCount val="15"/>
                <c:pt idx="0">
                  <c:v>South London</c:v>
                </c:pt>
                <c:pt idx="1">
                  <c:v>North Thames</c:v>
                </c:pt>
                <c:pt idx="2">
                  <c:v>North West London</c:v>
                </c:pt>
                <c:pt idx="3">
                  <c:v>Greater Manchester</c:v>
                </c:pt>
                <c:pt idx="4">
                  <c:v>Wessex</c:v>
                </c:pt>
                <c:pt idx="5">
                  <c:v>Kent, Surrey and Sussex</c:v>
                </c:pt>
                <c:pt idx="6">
                  <c:v>Yorkshire and Humber</c:v>
                </c:pt>
                <c:pt idx="7">
                  <c:v>South West Peninsula</c:v>
                </c:pt>
                <c:pt idx="8">
                  <c:v>North East and North Cumbria</c:v>
                </c:pt>
                <c:pt idx="9">
                  <c:v>West Midlands</c:v>
                </c:pt>
                <c:pt idx="10">
                  <c:v>Eastern</c:v>
                </c:pt>
                <c:pt idx="11">
                  <c:v>North West Coast</c:v>
                </c:pt>
                <c:pt idx="12">
                  <c:v>East Midlands</c:v>
                </c:pt>
                <c:pt idx="13">
                  <c:v>West of England</c:v>
                </c:pt>
                <c:pt idx="14">
                  <c:v>Thames Valley and South Midlands</c:v>
                </c:pt>
              </c:strCache>
            </c:strRef>
          </c:cat>
          <c:val>
            <c:numRef>
              <c:f>'Recruitment and no studies'!$B$2:$B$16</c:f>
              <c:numCache>
                <c:formatCode>General</c:formatCode>
                <c:ptCount val="15"/>
                <c:pt idx="0">
                  <c:v>23</c:v>
                </c:pt>
                <c:pt idx="1">
                  <c:v>14</c:v>
                </c:pt>
                <c:pt idx="2">
                  <c:v>20</c:v>
                </c:pt>
                <c:pt idx="3">
                  <c:v>20</c:v>
                </c:pt>
                <c:pt idx="4">
                  <c:v>17</c:v>
                </c:pt>
                <c:pt idx="5">
                  <c:v>11</c:v>
                </c:pt>
                <c:pt idx="6">
                  <c:v>16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11</c:v>
                </c:pt>
                <c:pt idx="12">
                  <c:v>8</c:v>
                </c:pt>
                <c:pt idx="13">
                  <c:v>8</c:v>
                </c:pt>
                <c:pt idx="1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F3-415D-ABE4-3D2629957FDC}"/>
            </c:ext>
          </c:extLst>
        </c:ser>
        <c:ser>
          <c:idx val="1"/>
          <c:order val="1"/>
          <c:tx>
            <c:strRef>
              <c:f>'Recruitment and no studies'!$C$1</c:f>
              <c:strCache>
                <c:ptCount val="1"/>
                <c:pt idx="0">
                  <c:v>Participants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9.6806251244617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'Recruitment and no studies'!$A$2:$A$16</c:f>
              <c:strCache>
                <c:ptCount val="15"/>
                <c:pt idx="0">
                  <c:v>South London</c:v>
                </c:pt>
                <c:pt idx="1">
                  <c:v>North Thames</c:v>
                </c:pt>
                <c:pt idx="2">
                  <c:v>North West London</c:v>
                </c:pt>
                <c:pt idx="3">
                  <c:v>Greater Manchester</c:v>
                </c:pt>
                <c:pt idx="4">
                  <c:v>Wessex</c:v>
                </c:pt>
                <c:pt idx="5">
                  <c:v>Kent, Surrey and Sussex</c:v>
                </c:pt>
                <c:pt idx="6">
                  <c:v>Yorkshire and Humber</c:v>
                </c:pt>
                <c:pt idx="7">
                  <c:v>South West Peninsula</c:v>
                </c:pt>
                <c:pt idx="8">
                  <c:v>North East and North Cumbria</c:v>
                </c:pt>
                <c:pt idx="9">
                  <c:v>West Midlands</c:v>
                </c:pt>
                <c:pt idx="10">
                  <c:v>Eastern</c:v>
                </c:pt>
                <c:pt idx="11">
                  <c:v>North West Coast</c:v>
                </c:pt>
                <c:pt idx="12">
                  <c:v>East Midlands</c:v>
                </c:pt>
                <c:pt idx="13">
                  <c:v>West of England</c:v>
                </c:pt>
                <c:pt idx="14">
                  <c:v>Thames Valley and South Midlands</c:v>
                </c:pt>
              </c:strCache>
            </c:strRef>
          </c:cat>
          <c:val>
            <c:numRef>
              <c:f>'Recruitment and no studies'!$C$2:$C$16</c:f>
              <c:numCache>
                <c:formatCode>General</c:formatCode>
                <c:ptCount val="15"/>
                <c:pt idx="0">
                  <c:v>1346</c:v>
                </c:pt>
                <c:pt idx="1">
                  <c:v>663</c:v>
                </c:pt>
                <c:pt idx="2">
                  <c:v>592</c:v>
                </c:pt>
                <c:pt idx="3">
                  <c:v>447</c:v>
                </c:pt>
                <c:pt idx="4">
                  <c:v>280</c:v>
                </c:pt>
                <c:pt idx="5">
                  <c:v>229</c:v>
                </c:pt>
                <c:pt idx="6">
                  <c:v>173</c:v>
                </c:pt>
                <c:pt idx="7">
                  <c:v>126</c:v>
                </c:pt>
                <c:pt idx="8">
                  <c:v>124</c:v>
                </c:pt>
                <c:pt idx="9">
                  <c:v>118</c:v>
                </c:pt>
                <c:pt idx="10">
                  <c:v>113</c:v>
                </c:pt>
                <c:pt idx="11">
                  <c:v>97</c:v>
                </c:pt>
                <c:pt idx="12">
                  <c:v>88</c:v>
                </c:pt>
                <c:pt idx="13">
                  <c:v>76</c:v>
                </c:pt>
                <c:pt idx="14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F3-415D-ABE4-3D2629957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592064"/>
        <c:axId val="121606144"/>
      </c:barChart>
      <c:catAx>
        <c:axId val="12159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1606144"/>
        <c:crosses val="autoZero"/>
        <c:auto val="1"/>
        <c:lblAlgn val="ctr"/>
        <c:lblOffset val="100"/>
        <c:noMultiLvlLbl val="0"/>
      </c:catAx>
      <c:valAx>
        <c:axId val="121606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5920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Recruitment to Colorectal </a:t>
            </a:r>
            <a:r>
              <a:rPr lang="en-GB" baseline="0" dirty="0"/>
              <a:t>cancer studies and number of studies by LCRN YTD </a:t>
            </a:r>
            <a:r>
              <a:rPr lang="en-GB" baseline="0" dirty="0" smtClean="0"/>
              <a:t>2018-19 </a:t>
            </a:r>
            <a:r>
              <a:rPr lang="en-GB" sz="1800" b="1" i="0" u="none" strike="noStrike" baseline="0" dirty="0" smtClean="0">
                <a:effectLst/>
              </a:rPr>
              <a:t>(April- May)</a:t>
            </a:r>
            <a:r>
              <a:rPr lang="en-GB" baseline="0" dirty="0" smtClean="0"/>
              <a:t> </a:t>
            </a:r>
            <a:endParaRPr lang="en-GB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'Recruitment and no studies'!$B$1</c:f>
              <c:strCache>
                <c:ptCount val="1"/>
                <c:pt idx="0">
                  <c:v>Number of studies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'Recruitment and no studies'!$A$2:$A$16</c:f>
              <c:strCache>
                <c:ptCount val="15"/>
                <c:pt idx="0">
                  <c:v>North Thames</c:v>
                </c:pt>
                <c:pt idx="1">
                  <c:v>Wessex</c:v>
                </c:pt>
                <c:pt idx="2">
                  <c:v>South London</c:v>
                </c:pt>
                <c:pt idx="3">
                  <c:v>Yorkshire and Humber</c:v>
                </c:pt>
                <c:pt idx="4">
                  <c:v>North West London</c:v>
                </c:pt>
                <c:pt idx="5">
                  <c:v>Eastern</c:v>
                </c:pt>
                <c:pt idx="6">
                  <c:v>Kent, Surrey and Sussex</c:v>
                </c:pt>
                <c:pt idx="7">
                  <c:v>Greater Manchester</c:v>
                </c:pt>
                <c:pt idx="8">
                  <c:v>North East and North Cumbria</c:v>
                </c:pt>
                <c:pt idx="9">
                  <c:v>North West Coast</c:v>
                </c:pt>
                <c:pt idx="10">
                  <c:v>East Midlands</c:v>
                </c:pt>
                <c:pt idx="11">
                  <c:v>South West Peninsula</c:v>
                </c:pt>
                <c:pt idx="12">
                  <c:v>West Midlands</c:v>
                </c:pt>
                <c:pt idx="13">
                  <c:v>West of England</c:v>
                </c:pt>
                <c:pt idx="14">
                  <c:v>Thames Valley and South Midlands</c:v>
                </c:pt>
              </c:strCache>
            </c:strRef>
          </c:cat>
          <c:val>
            <c:numRef>
              <c:f>'Recruitment and no studies'!$B$2:$B$16</c:f>
              <c:numCache>
                <c:formatCode>General</c:formatCode>
                <c:ptCount val="15"/>
                <c:pt idx="0">
                  <c:v>7</c:v>
                </c:pt>
                <c:pt idx="1">
                  <c:v>11</c:v>
                </c:pt>
                <c:pt idx="2">
                  <c:v>12</c:v>
                </c:pt>
                <c:pt idx="3">
                  <c:v>6</c:v>
                </c:pt>
                <c:pt idx="4">
                  <c:v>9</c:v>
                </c:pt>
                <c:pt idx="5">
                  <c:v>3</c:v>
                </c:pt>
                <c:pt idx="6">
                  <c:v>3</c:v>
                </c:pt>
                <c:pt idx="7">
                  <c:v>9</c:v>
                </c:pt>
                <c:pt idx="8">
                  <c:v>5</c:v>
                </c:pt>
                <c:pt idx="9">
                  <c:v>4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3</c:v>
                </c:pt>
                <c:pt idx="1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F3-415D-ABE4-3D2629957FDC}"/>
            </c:ext>
          </c:extLst>
        </c:ser>
        <c:ser>
          <c:idx val="1"/>
          <c:order val="1"/>
          <c:tx>
            <c:strRef>
              <c:f>'Recruitment and no studies'!$C$1</c:f>
              <c:strCache>
                <c:ptCount val="1"/>
                <c:pt idx="0">
                  <c:v>Participants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'Recruitment and no studies'!$A$2:$A$16</c:f>
              <c:strCache>
                <c:ptCount val="15"/>
                <c:pt idx="0">
                  <c:v>North Thames</c:v>
                </c:pt>
                <c:pt idx="1">
                  <c:v>Wessex</c:v>
                </c:pt>
                <c:pt idx="2">
                  <c:v>South London</c:v>
                </c:pt>
                <c:pt idx="3">
                  <c:v>Yorkshire and Humber</c:v>
                </c:pt>
                <c:pt idx="4">
                  <c:v>North West London</c:v>
                </c:pt>
                <c:pt idx="5">
                  <c:v>Eastern</c:v>
                </c:pt>
                <c:pt idx="6">
                  <c:v>Kent, Surrey and Sussex</c:v>
                </c:pt>
                <c:pt idx="7">
                  <c:v>Greater Manchester</c:v>
                </c:pt>
                <c:pt idx="8">
                  <c:v>North East and North Cumbria</c:v>
                </c:pt>
                <c:pt idx="9">
                  <c:v>North West Coast</c:v>
                </c:pt>
                <c:pt idx="10">
                  <c:v>East Midlands</c:v>
                </c:pt>
                <c:pt idx="11">
                  <c:v>South West Peninsula</c:v>
                </c:pt>
                <c:pt idx="12">
                  <c:v>West Midlands</c:v>
                </c:pt>
                <c:pt idx="13">
                  <c:v>West of England</c:v>
                </c:pt>
                <c:pt idx="14">
                  <c:v>Thames Valley and South Midlands</c:v>
                </c:pt>
              </c:strCache>
            </c:strRef>
          </c:cat>
          <c:val>
            <c:numRef>
              <c:f>'Recruitment and no studies'!$C$2:$C$16</c:f>
              <c:numCache>
                <c:formatCode>General</c:formatCode>
                <c:ptCount val="15"/>
                <c:pt idx="0">
                  <c:v>301</c:v>
                </c:pt>
                <c:pt idx="1">
                  <c:v>103</c:v>
                </c:pt>
                <c:pt idx="2">
                  <c:v>75</c:v>
                </c:pt>
                <c:pt idx="3">
                  <c:v>52</c:v>
                </c:pt>
                <c:pt idx="4">
                  <c:v>41</c:v>
                </c:pt>
                <c:pt idx="5">
                  <c:v>26</c:v>
                </c:pt>
                <c:pt idx="6">
                  <c:v>26</c:v>
                </c:pt>
                <c:pt idx="7">
                  <c:v>21</c:v>
                </c:pt>
                <c:pt idx="8">
                  <c:v>17</c:v>
                </c:pt>
                <c:pt idx="9">
                  <c:v>15</c:v>
                </c:pt>
                <c:pt idx="10">
                  <c:v>15</c:v>
                </c:pt>
                <c:pt idx="11">
                  <c:v>14</c:v>
                </c:pt>
                <c:pt idx="12">
                  <c:v>9</c:v>
                </c:pt>
                <c:pt idx="13">
                  <c:v>9</c:v>
                </c:pt>
                <c:pt idx="1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F3-415D-ABE4-3D2629957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605248"/>
        <c:axId val="135611136"/>
      </c:barChart>
      <c:catAx>
        <c:axId val="135605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5611136"/>
        <c:crosses val="autoZero"/>
        <c:auto val="1"/>
        <c:lblAlgn val="ctr"/>
        <c:lblOffset val="100"/>
        <c:noMultiLvlLbl val="0"/>
      </c:catAx>
      <c:valAx>
        <c:axId val="135611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6052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Recruitment to</a:t>
            </a:r>
            <a:r>
              <a:rPr lang="en-US" baseline="0"/>
              <a:t> colorectal cancer studies </a:t>
            </a:r>
            <a:r>
              <a:rPr lang="en-US"/>
              <a:t>as a % of Cancer Incidence by LCRN </a:t>
            </a:r>
            <a:r>
              <a:rPr lang="en-GB" sz="1800" b="1" i="0" baseline="0">
                <a:effectLst/>
              </a:rPr>
              <a:t>2018-19 (April-May)</a:t>
            </a:r>
            <a:endParaRPr lang="en-GB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'% Cancer incidence'!$B$2</c:f>
              <c:strCache>
                <c:ptCount val="1"/>
                <c:pt idx="0">
                  <c:v>Recruitment to colorectal cancer studies as a % of Cancer Incidence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432988371944279E-3"/>
                  <c:y val="2.06174973388278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'% Cancer incidence'!$A$3:$A$17</c:f>
              <c:strCache>
                <c:ptCount val="15"/>
                <c:pt idx="0">
                  <c:v>North Thames</c:v>
                </c:pt>
                <c:pt idx="1">
                  <c:v>South London</c:v>
                </c:pt>
                <c:pt idx="2">
                  <c:v>North West London</c:v>
                </c:pt>
                <c:pt idx="3">
                  <c:v>Wessex</c:v>
                </c:pt>
                <c:pt idx="4">
                  <c:v>Yorkshire and Humber</c:v>
                </c:pt>
                <c:pt idx="5">
                  <c:v>Eastern</c:v>
                </c:pt>
                <c:pt idx="6">
                  <c:v>Greater Manchester</c:v>
                </c:pt>
                <c:pt idx="7">
                  <c:v>Kent, Surrey and Sussex</c:v>
                </c:pt>
                <c:pt idx="8">
                  <c:v>South West Peninsula</c:v>
                </c:pt>
                <c:pt idx="9">
                  <c:v>North East and North Cumbria</c:v>
                </c:pt>
                <c:pt idx="10">
                  <c:v>West of England</c:v>
                </c:pt>
                <c:pt idx="11">
                  <c:v>North West Coast</c:v>
                </c:pt>
                <c:pt idx="12">
                  <c:v>East Midlands</c:v>
                </c:pt>
                <c:pt idx="13">
                  <c:v>Thames Valley and South Midlands</c:v>
                </c:pt>
                <c:pt idx="14">
                  <c:v>West Midlands</c:v>
                </c:pt>
              </c:strCache>
            </c:strRef>
          </c:cat>
          <c:val>
            <c:numRef>
              <c:f>'% Cancer incidence'!$B$3:$B$17</c:f>
              <c:numCache>
                <c:formatCode>0.00%</c:formatCode>
                <c:ptCount val="15"/>
                <c:pt idx="0">
                  <c:v>1.3135500763691904E-2</c:v>
                </c:pt>
                <c:pt idx="1">
                  <c:v>6.3873275421563614E-3</c:v>
                </c:pt>
                <c:pt idx="2">
                  <c:v>6.2691131498470946E-3</c:v>
                </c:pt>
                <c:pt idx="3">
                  <c:v>6.0058309037900872E-3</c:v>
                </c:pt>
                <c:pt idx="4">
                  <c:v>1.8216212429061865E-3</c:v>
                </c:pt>
                <c:pt idx="5">
                  <c:v>1.5021087295626553E-3</c:v>
                </c:pt>
                <c:pt idx="6">
                  <c:v>1.2931830777757251E-3</c:v>
                </c:pt>
                <c:pt idx="7">
                  <c:v>1.1434100004397731E-3</c:v>
                </c:pt>
                <c:pt idx="8">
                  <c:v>1.0121457489878543E-3</c:v>
                </c:pt>
                <c:pt idx="9">
                  <c:v>9.5958455633325809E-4</c:v>
                </c:pt>
                <c:pt idx="10">
                  <c:v>9.4300083822296732E-4</c:v>
                </c:pt>
                <c:pt idx="11">
                  <c:v>7.6014797547255871E-4</c:v>
                </c:pt>
                <c:pt idx="12">
                  <c:v>6.4077918749199021E-4</c:v>
                </c:pt>
                <c:pt idx="13">
                  <c:v>4.4373446929357475E-4</c:v>
                </c:pt>
                <c:pt idx="14">
                  <c:v>3.2193446845042207E-4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6628480"/>
        <c:axId val="136638464"/>
      </c:barChart>
      <c:catAx>
        <c:axId val="136628480"/>
        <c:scaling>
          <c:orientation val="minMax"/>
        </c:scaling>
        <c:delete val="0"/>
        <c:axPos val="b"/>
        <c:majorTickMark val="none"/>
        <c:minorTickMark val="none"/>
        <c:tickLblPos val="nextTo"/>
        <c:crossAx val="136638464"/>
        <c:crosses val="autoZero"/>
        <c:auto val="1"/>
        <c:lblAlgn val="ctr"/>
        <c:lblOffset val="100"/>
        <c:noMultiLvlLbl val="0"/>
      </c:catAx>
      <c:valAx>
        <c:axId val="13663846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crossAx val="1366284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48D9F-6C96-443F-864F-B8B3D6B24487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55521-0D2B-441C-B529-C9BF602D6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19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200" smtClean="0"/>
              <a:pPr algn="r">
                <a:buSzPct val="25000"/>
              </a:pPr>
              <a:t>1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39409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5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02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888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7485" y="1700214"/>
            <a:ext cx="8640233" cy="11525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1133" y="2852738"/>
            <a:ext cx="8534400" cy="1020762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34433" y="6481764"/>
            <a:ext cx="2844800" cy="3762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srgbClr val="FFFFFF"/>
                </a:solidFill>
              </a:rPr>
              <a:t>13/02/2015</a:t>
            </a:r>
          </a:p>
        </p:txBody>
      </p:sp>
      <p:pic>
        <p:nvPicPr>
          <p:cNvPr id="1026" name="Picture 2" descr="C:\Users\fenny.gkiafi\Downloads\NIHR_colour_bar.png"/>
          <p:cNvPicPr>
            <a:picLocks noChangeAspect="1" noChangeArrowheads="1"/>
          </p:cNvPicPr>
          <p:nvPr userDrawn="1"/>
        </p:nvPicPr>
        <p:blipFill>
          <a:blip r:embed="rId2" cstate="print"/>
          <a:srcRect l="4669" t="30636" r="4613" b="30059"/>
          <a:stretch>
            <a:fillRect/>
          </a:stretch>
        </p:blipFill>
        <p:spPr bwMode="auto">
          <a:xfrm>
            <a:off x="0" y="0"/>
            <a:ext cx="12192000" cy="476672"/>
          </a:xfrm>
          <a:prstGeom prst="rect">
            <a:avLst/>
          </a:prstGeom>
          <a:noFill/>
        </p:spPr>
      </p:pic>
      <p:pic>
        <p:nvPicPr>
          <p:cNvPr id="7" name="Picture 9" descr="nihrcolb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0310" y="689440"/>
            <a:ext cx="2495253" cy="651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2057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09320"/>
            <a:ext cx="12192000" cy="535980"/>
          </a:xfrm>
          <a:prstGeom prst="rect">
            <a:avLst/>
          </a:prstGeom>
          <a:solidFill>
            <a:srgbClr val="0072C6"/>
          </a:solidFill>
          <a:ln>
            <a:solidFill>
              <a:srgbClr val="007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800" b="1" dirty="0">
                <a:solidFill>
                  <a:srgbClr val="FFFFFF"/>
                </a:solidFill>
                <a:sym typeface="Arial"/>
              </a:rPr>
              <a:t> Insert your organisation name here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6" name="Picture 2" descr="C:\Users\fenny.gkiafi\Downloads\NIHR_colour_bar.png"/>
          <p:cNvPicPr>
            <a:picLocks noChangeAspect="1" noChangeArrowheads="1"/>
          </p:cNvPicPr>
          <p:nvPr userDrawn="1"/>
        </p:nvPicPr>
        <p:blipFill>
          <a:blip r:embed="rId2" cstate="print"/>
          <a:srcRect l="4669" t="30636" r="4613" b="30059"/>
          <a:stretch>
            <a:fillRect/>
          </a:stretch>
        </p:blipFill>
        <p:spPr bwMode="auto">
          <a:xfrm>
            <a:off x="47328" y="1268760"/>
            <a:ext cx="9217024" cy="74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0354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D3108F-A058-4C43-AC29-FCA6ABCF0933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3978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628FAB-2957-4DB7-B2C9-57415A6ABF37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2104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D962B5-68D3-4A1E-9115-292E841C79E9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6600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C55C70-8CFB-4C00-ADD0-3264D3B13FFE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727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58BA62-5E2B-41B1-AD91-6F02A6540D70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0877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127081-22CF-4F07-AE9F-CA8C8A78D2F7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282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230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DC0669-0403-42B3-8D85-D98F4DC32483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0514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01A455-2E6C-4E9B-B700-18FF9634E4BF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282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13/02/2015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43DE17-01BC-4C44-A5DF-CB57B4CA3770}" type="slidenum">
              <a:rPr lang="en-GB">
                <a:solidFill>
                  <a:srgbClr val="000000"/>
                </a:solidFill>
                <a:cs typeface="Arial"/>
                <a:sym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757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3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64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33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27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9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61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9644-7106-47B6-BE31-3DF145067A70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24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29644-7106-47B6-BE31-3DF145067A70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045D6-0E88-4DD0-ADDF-60FCA567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40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srgbClr val="000000"/>
                </a:solidFill>
                <a:cs typeface="Arial"/>
                <a:sym typeface="Arial"/>
              </a:rPr>
              <a:t>13/02/2015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9" name="Picture 9" descr="nihrcolb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169366" y="260648"/>
            <a:ext cx="2495253" cy="651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20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20576" TargetMode="External"/><Relationship Id="rId2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3118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1489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14777" TargetMode="External"/><Relationship Id="rId2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1489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1269" TargetMode="External"/><Relationship Id="rId4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789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3118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17065" TargetMode="External"/><Relationship Id="rId3" Type="http://schemas.openxmlformats.org/officeDocument/2006/relationships/hyperlink" Target="mailto:Jessica.bartlett@nihr.ac.uk" TargetMode="External"/><Relationship Id="rId7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17006" TargetMode="External"/><Relationship Id="rId2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841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15799" TargetMode="External"/><Relationship Id="rId5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14893" TargetMode="External"/><Relationship Id="rId10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20443" TargetMode="External"/><Relationship Id="rId4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14777" TargetMode="External"/><Relationship Id="rId9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19625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34700" TargetMode="External"/><Relationship Id="rId3" Type="http://schemas.openxmlformats.org/officeDocument/2006/relationships/hyperlink" Target="mailto:Jessica.bartlett@nihr.ac.uk" TargetMode="External"/><Relationship Id="rId7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33580" TargetMode="External"/><Relationship Id="rId12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36542" TargetMode="External"/><Relationship Id="rId2" Type="http://schemas.openxmlformats.org/officeDocument/2006/relationships/hyperlink" Target="http://public-odp.nihr.ac.uk3096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32164" TargetMode="External"/><Relationship Id="rId11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35915" TargetMode="External"/><Relationship Id="rId5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31934" TargetMode="External"/><Relationship Id="rId10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35640" TargetMode="External"/><Relationship Id="rId4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31184" TargetMode="External"/><Relationship Id="rId9" Type="http://schemas.openxmlformats.org/officeDocument/2006/relationships/hyperlink" Target="http://public-odp.nihr.ac.uk/QvAJAXZfc/opendoc.htm?document=CRNCC_Users/Find%20A%20Clinical%20Research%20Study.qvw&amp;host=QVS@win-qs1ilmcfh2h&amp;anonymous=true&amp;sheet=SH75&amp;bookmark=Document\BM02&amp;select=LB572,=StudyID=3537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dp.nihr.ac.uk/" TargetMode="External"/><Relationship Id="rId2" Type="http://schemas.openxmlformats.org/officeDocument/2006/relationships/hyperlink" Target="https://www.crn.nihr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lic-odp.nihr.ac.uk/" TargetMode="External"/><Relationship Id="rId5" Type="http://schemas.openxmlformats.org/officeDocument/2006/relationships/hyperlink" Target="https://www.ukctg.nihr.ac.uk/" TargetMode="External"/><Relationship Id="rId4" Type="http://schemas.openxmlformats.org/officeDocument/2006/relationships/hyperlink" Target="http://csg.ncri.org.uk/portfolio/portfolio-map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bartlett@nihr.ac.uk" TargetMode="External"/><Relationship Id="rId2" Type="http://schemas.openxmlformats.org/officeDocument/2006/relationships/hyperlink" Target="mailto:David.Rea@nihr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ephen.falk@uhbristol.nhs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927351" y="1557339"/>
            <a:ext cx="6480175" cy="1152525"/>
          </a:xfrm>
          <a:noFill/>
        </p:spPr>
        <p:txBody>
          <a:bodyPr anchor="ctr"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25093" y="3872286"/>
            <a:ext cx="7647885" cy="1760629"/>
          </a:xfrm>
          <a:noFill/>
        </p:spPr>
        <p:txBody>
          <a:bodyPr anchor="ctr"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2927349" y="2503774"/>
            <a:ext cx="7270199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cs typeface="Arial"/>
              <a:sym typeface="Arial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cs typeface="Arial"/>
              <a:sym typeface="Arial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3200" dirty="0">
                <a:solidFill>
                  <a:srgbClr val="000000"/>
                </a:solidFill>
                <a:cs typeface="Arial"/>
                <a:sym typeface="Arial"/>
              </a:rPr>
              <a:t>SWAG SSG </a:t>
            </a:r>
            <a:r>
              <a:rPr lang="en-GB" sz="3200" dirty="0" smtClean="0">
                <a:solidFill>
                  <a:srgbClr val="000000"/>
                </a:solidFill>
                <a:cs typeface="Arial"/>
                <a:sym typeface="Arial"/>
              </a:rPr>
              <a:t>Colorectal Cancer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3200" dirty="0" smtClean="0">
                <a:solidFill>
                  <a:srgbClr val="000000"/>
                </a:solidFill>
                <a:cs typeface="Arial"/>
                <a:sym typeface="Arial"/>
              </a:rPr>
              <a:t>Meeting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sz="3200" dirty="0">
              <a:solidFill>
                <a:srgbClr val="000000"/>
              </a:solidFill>
              <a:cs typeface="Arial"/>
              <a:sym typeface="Arial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0000"/>
                </a:solidFill>
                <a:cs typeface="Arial"/>
                <a:sym typeface="Arial"/>
              </a:rPr>
              <a:t>Friday 27</a:t>
            </a:r>
            <a:r>
              <a:rPr lang="en-GB" sz="2400" baseline="30000" dirty="0" smtClean="0">
                <a:solidFill>
                  <a:srgbClr val="000000"/>
                </a:solidFill>
                <a:cs typeface="Arial"/>
                <a:sym typeface="Arial"/>
              </a:rPr>
              <a:t>th</a:t>
            </a:r>
            <a:r>
              <a:rPr lang="en-GB" sz="2400" dirty="0" smtClean="0">
                <a:solidFill>
                  <a:srgbClr val="000000"/>
                </a:solidFill>
                <a:cs typeface="Arial"/>
                <a:sym typeface="Arial"/>
              </a:rPr>
              <a:t> June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0000"/>
                </a:solidFill>
                <a:cs typeface="Arial"/>
                <a:sym typeface="Arial"/>
              </a:rPr>
              <a:t>Research </a:t>
            </a:r>
            <a:r>
              <a:rPr lang="en-GB" sz="2400" dirty="0">
                <a:solidFill>
                  <a:srgbClr val="000000"/>
                </a:solidFill>
                <a:cs typeface="Arial"/>
                <a:sym typeface="Arial"/>
              </a:rPr>
              <a:t>Report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1200" y="72183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kern="0" dirty="0">
                <a:solidFill>
                  <a:srgbClr val="E1261C"/>
                </a:solidFill>
                <a:cs typeface="Arial"/>
                <a:sym typeface="Arial"/>
              </a:rPr>
              <a:t>Clinical Research Network</a:t>
            </a:r>
            <a:endParaRPr lang="en-GB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-GB" sz="1400" kern="0" dirty="0">
                <a:solidFill>
                  <a:srgbClr val="E1261C"/>
                </a:solidFill>
                <a:cs typeface="Arial"/>
                <a:sym typeface="Arial"/>
              </a:rPr>
              <a:t>West of England</a:t>
            </a:r>
            <a:endParaRPr lang="en-GB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-GB" sz="1400" kern="0" dirty="0">
                <a:solidFill>
                  <a:srgbClr val="000000"/>
                </a:solidFill>
                <a:cs typeface="Arial"/>
                <a:sym typeface="Arial"/>
              </a:rPr>
              <a:t/>
            </a:r>
            <a:br>
              <a:rPr lang="en-GB" sz="1400" kern="0" dirty="0">
                <a:solidFill>
                  <a:srgbClr val="000000"/>
                </a:solidFill>
                <a:cs typeface="Arial"/>
                <a:sym typeface="Arial"/>
              </a:rPr>
            </a:br>
            <a:endParaRPr lang="en-GB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78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 rot="5400000">
            <a:off x="7962573" y="5033561"/>
            <a:ext cx="1110156" cy="650031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649351"/>
              </p:ext>
            </p:extLst>
          </p:nvPr>
        </p:nvGraphicFramePr>
        <p:xfrm>
          <a:off x="337692" y="396220"/>
          <a:ext cx="11569604" cy="6072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283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7902055" cy="709448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Open </a:t>
            </a:r>
            <a:r>
              <a:rPr lang="en-GB" sz="3600" dirty="0" smtClean="0">
                <a:solidFill>
                  <a:srgbClr val="FF0000"/>
                </a:solidFill>
              </a:rPr>
              <a:t>studies – Colorectal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750" y="1057275"/>
            <a:ext cx="11649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027667"/>
              </p:ext>
            </p:extLst>
          </p:nvPr>
        </p:nvGraphicFramePr>
        <p:xfrm>
          <a:off x="190919" y="695535"/>
          <a:ext cx="11826911" cy="5759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6829"/>
                <a:gridCol w="2796246"/>
                <a:gridCol w="1268034"/>
                <a:gridCol w="882603"/>
                <a:gridCol w="1068343"/>
                <a:gridCol w="1332196"/>
                <a:gridCol w="1059050"/>
                <a:gridCol w="1133939"/>
                <a:gridCol w="1209671"/>
              </a:tblGrid>
              <a:tr h="672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CPMS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ID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Title</a:t>
                      </a:r>
                      <a:endParaRPr lang="en-GB" sz="11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Trust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Recruited (total)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Target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Edge recruitment end date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CPMS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recruitment end date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Principle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investigator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Link to study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details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1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31184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PLATO - </a:t>
                      </a:r>
                      <a:r>
                        <a:rPr lang="en-GB" sz="1100" b="0" i="0" u="none" strike="noStrike" dirty="0" err="1">
                          <a:effectLst/>
                          <a:latin typeface="Calibri"/>
                        </a:rPr>
                        <a:t>PersonaLising</a:t>
                      </a:r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 Anal cancer </a:t>
                      </a:r>
                      <a:r>
                        <a:rPr lang="en-GB" sz="1100" b="0" i="0" u="none" strike="noStrike" dirty="0" err="1">
                          <a:effectLst/>
                          <a:latin typeface="Calibri"/>
                        </a:rPr>
                        <a:t>radioTherapy</a:t>
                      </a:r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GB" sz="1100" b="0" i="0" u="none" strike="noStrike" dirty="0" err="1">
                          <a:effectLst/>
                          <a:latin typeface="Calibri"/>
                        </a:rPr>
                        <a:t>dOse</a:t>
                      </a:r>
                      <a:endParaRPr lang="en-GB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University Hospitals Bristol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31/08/2021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31/05/2021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Falk, Dr Stephen 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"/>
                        </a:rPr>
                        <a:t>http://public-odp.nihr.ac.uk/31184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24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20576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TRIGGER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University Hospitals Bristol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31/10/2021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30/06/2018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Falk, Dr Stephen 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/>
                        </a:rPr>
                        <a:t>http://public-odp.nihr.ac.uk/20576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439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effectLst/>
                          <a:latin typeface="Calibri"/>
                        </a:rPr>
                        <a:t>16402</a:t>
                      </a:r>
                      <a:endParaRPr lang="en-GB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effectLst/>
                          <a:latin typeface="Calibri"/>
                        </a:rPr>
                        <a:t>NCRN </a:t>
                      </a:r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- 3131: EPOCH </a:t>
                      </a:r>
                      <a:r>
                        <a:rPr lang="en-GB" sz="1100" b="0" i="0" u="none" strike="noStrike" dirty="0" err="1">
                          <a:effectLst/>
                          <a:latin typeface="Calibri"/>
                        </a:rPr>
                        <a:t>TheraSphere</a:t>
                      </a:r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 in Metastatic Colorectal Carcinoma of the Liver (TS102)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Great Western Hospitals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31/08/2018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01/10/2018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Lowndes, Dr Sarah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439">
                <a:tc v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Royal United Hospitals Bath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01/10/2018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01/10/2018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Cox, Dr Ashley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439">
                <a:tc v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University Hospitals Bristol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31/08/2018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01/10/2018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Falk, Dr Stephen 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439">
                <a:tc v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Weston Area Health NHS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01/10/2018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01/10/2018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Di </a:t>
                      </a:r>
                      <a:r>
                        <a:rPr lang="en-GB" sz="1100" b="0" i="0" u="none" strike="noStrike" dirty="0" err="1">
                          <a:effectLst/>
                          <a:latin typeface="Calibri"/>
                        </a:rPr>
                        <a:t>Nardo</a:t>
                      </a:r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, Dr </a:t>
                      </a:r>
                      <a:r>
                        <a:rPr lang="en-GB" sz="1100" b="0" i="0" u="none" strike="noStrike" dirty="0" err="1">
                          <a:effectLst/>
                          <a:latin typeface="Calibri"/>
                        </a:rPr>
                        <a:t>Poala</a:t>
                      </a:r>
                      <a:endParaRPr lang="en-GB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439">
                <a:tc rowSpan="2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14893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effectLst/>
                          <a:latin typeface="Calibri"/>
                        </a:rPr>
                        <a:t>FOCUS </a:t>
                      </a:r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Gloucestershire Hospitals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20/12/2020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01/01/2019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Benstead, Dr Kim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4"/>
                        </a:rPr>
                        <a:t>http://public-odp.nihr.ac.uk/14893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195">
                <a:tc v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Royal United Hospitals Bath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01/04/2020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01/01/2019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De Winton, Dr Emma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92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7902055" cy="709448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Open </a:t>
            </a:r>
            <a:r>
              <a:rPr lang="en-GB" sz="3600" dirty="0" smtClean="0">
                <a:solidFill>
                  <a:srgbClr val="FF0000"/>
                </a:solidFill>
              </a:rPr>
              <a:t>studies – Colorectal</a:t>
            </a:r>
            <a:endParaRPr lang="en-GB" sz="3600" dirty="0">
              <a:solidFill>
                <a:srgbClr val="FF0000"/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777863"/>
              </p:ext>
            </p:extLst>
          </p:nvPr>
        </p:nvGraphicFramePr>
        <p:xfrm>
          <a:off x="231996" y="615148"/>
          <a:ext cx="11795881" cy="60571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4003"/>
                <a:gridCol w="2788910"/>
                <a:gridCol w="1264707"/>
                <a:gridCol w="880287"/>
                <a:gridCol w="1065540"/>
                <a:gridCol w="1328700"/>
                <a:gridCol w="1056273"/>
                <a:gridCol w="1130964"/>
                <a:gridCol w="1206497"/>
              </a:tblGrid>
              <a:tr h="571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CPMS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ID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</a:rPr>
                        <a:t>Title</a:t>
                      </a:r>
                      <a:endParaRPr lang="en-GB" sz="11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Trust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Recruited (total)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Target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Edge recruitment end date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CPMS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recruitment end date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Principle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investigator 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Link to study</a:t>
                      </a:r>
                      <a:r>
                        <a:rPr lang="en-GB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details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6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effectLst/>
                          <a:latin typeface="Calibri"/>
                        </a:rPr>
                        <a:t>14893</a:t>
                      </a:r>
                      <a:endParaRPr lang="en-GB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 smtClean="0">
                          <a:effectLst/>
                          <a:latin typeface="+mn-lt"/>
                        </a:rPr>
                        <a:t>FOCUS 4</a:t>
                      </a:r>
                    </a:p>
                    <a:p>
                      <a:pPr algn="ctr" fontAlgn="b"/>
                      <a:endParaRPr lang="en-GB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University Hospitals Bristol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01/04/2018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01/01/2019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Falk, Dr Stephen 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"/>
                        </a:rPr>
                        <a:t>http://public-odp.nihr.ac.uk/14893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7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Weston Area Health NHS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30/10/2020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01/01/2019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err="1">
                          <a:effectLst/>
                          <a:latin typeface="Calibri"/>
                        </a:rPr>
                        <a:t>Hilman</a:t>
                      </a:r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, Dr Serena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9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14777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HART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Royal United Hospitals Bath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30/03/2018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31/12/2017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Williamson, Mr Mike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/>
                        </a:rPr>
                        <a:t>http://public-odp.nihr.ac.uk/14777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Weston Area Health NHS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31/03/2018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31/12/2017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West, Mr Reuben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9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effectLst/>
                          <a:latin typeface="Calibri"/>
                        </a:rPr>
                        <a:t>7890</a:t>
                      </a:r>
                      <a:endParaRPr lang="en-GB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effectLst/>
                          <a:latin typeface="Calibri"/>
                        </a:rPr>
                        <a:t>Aristotle</a:t>
                      </a:r>
                      <a:endParaRPr lang="en-GB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Great Western Hospitals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29/06/2018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29/06/2018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Lowndes, Dr Sarah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4"/>
                        </a:rPr>
                        <a:t>http://public-odp.nihr.ac.uk/7890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University Hospitals Bristol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29/06/2018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29/06/2018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Falk, Dr Stephen 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00">
                <a:tc rowSpan="6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1269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effectLst/>
                          <a:latin typeface="Calibri"/>
                        </a:rPr>
                        <a:t>NSCCG</a:t>
                      </a:r>
                      <a:endParaRPr lang="en-GB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Gloucestershire Hospitals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30/09/2018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30/09/2018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Benstead, Dr Kim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5"/>
                        </a:rPr>
                        <a:t>http://public-odp.nihr.ac.uk/1269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Great Western Hospitals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273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30/09/2018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30/09/2018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Blesing, Dr Claire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North Bristol NHS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30/09/2018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30/09/2018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Lyons, Ms Ann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Royal United Hospitals Bath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30/09/2018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30/09/2018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err="1">
                          <a:effectLst/>
                          <a:latin typeface="Calibri"/>
                        </a:rPr>
                        <a:t>Milsom</a:t>
                      </a:r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, Mrs Carey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University Hospitals Bristol NHS Foundation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258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30/09/2018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30/09/2018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Falk, Dr Stephen 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Weston Area Health NHS Trust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effectLst/>
                          <a:latin typeface="Calibri"/>
                        </a:rPr>
                        <a:t>30/09/2018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30/09/2018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Muldoon,  Annie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80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" y="1"/>
            <a:ext cx="7902055" cy="709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FF0000"/>
                </a:solidFill>
              </a:rPr>
              <a:t>Studies in set-up – Colorectal</a:t>
            </a:r>
            <a:endParaRPr lang="en-GB" sz="36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668956"/>
              </p:ext>
            </p:extLst>
          </p:nvPr>
        </p:nvGraphicFramePr>
        <p:xfrm>
          <a:off x="175007" y="783772"/>
          <a:ext cx="11260018" cy="3342588"/>
        </p:xfrm>
        <a:graphic>
          <a:graphicData uri="http://schemas.openxmlformats.org/drawingml/2006/table">
            <a:tbl>
              <a:tblPr/>
              <a:tblGrid>
                <a:gridCol w="1734105"/>
                <a:gridCol w="2209362"/>
                <a:gridCol w="3795746"/>
                <a:gridCol w="3520805"/>
              </a:tblGrid>
              <a:tr h="6933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CPMS 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Short title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Partner organisation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Link to study details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37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31184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PLATO - </a:t>
                      </a:r>
                      <a:r>
                        <a:rPr lang="en-GB" sz="1100" b="0" i="0" u="none" strike="noStrike" dirty="0" err="1">
                          <a:effectLst/>
                          <a:latin typeface="Calibri"/>
                        </a:rPr>
                        <a:t>PersonaLising</a:t>
                      </a:r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 Anal cancer </a:t>
                      </a:r>
                      <a:r>
                        <a:rPr lang="en-GB" sz="1100" b="0" i="0" u="none" strike="noStrike" dirty="0" err="1">
                          <a:effectLst/>
                          <a:latin typeface="Calibri"/>
                        </a:rPr>
                        <a:t>radioTherapy</a:t>
                      </a:r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 </a:t>
                      </a:r>
                      <a:r>
                        <a:rPr lang="en-GB" sz="1100" b="0" i="0" u="none" strike="noStrike" dirty="0" err="1">
                          <a:effectLst/>
                          <a:latin typeface="Calibri"/>
                        </a:rPr>
                        <a:t>dOse</a:t>
                      </a:r>
                      <a:endParaRPr lang="en-GB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Gloucestershire Hospitals NHS Foundation Trust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"/>
                        </a:rPr>
                        <a:t>http://public-odp.nihr.ac.uk/31184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47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33877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CORGI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effectLst/>
                          <a:latin typeface="Calibri"/>
                        </a:rPr>
                        <a:t>University Hospitals Bristol NHS Foundation Trust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sng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1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270065"/>
              </p:ext>
            </p:extLst>
          </p:nvPr>
        </p:nvGraphicFramePr>
        <p:xfrm>
          <a:off x="120580" y="542611"/>
          <a:ext cx="11786716" cy="6008916"/>
        </p:xfrm>
        <a:graphic>
          <a:graphicData uri="http://schemas.openxmlformats.org/drawingml/2006/table">
            <a:tbl>
              <a:tblPr/>
              <a:tblGrid>
                <a:gridCol w="672714"/>
                <a:gridCol w="1816847"/>
                <a:gridCol w="1840035"/>
                <a:gridCol w="1364075"/>
                <a:gridCol w="1514831"/>
                <a:gridCol w="2289107"/>
                <a:gridCol w="2289107"/>
              </a:tblGrid>
              <a:tr h="52783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CPMS ID</a:t>
                      </a: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Short title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Lead LCRN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Study status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Planned closure date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Link</a:t>
                      </a:r>
                      <a:r>
                        <a:rPr lang="en-GB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 study details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Contact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5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COGS2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smtClean="0"/>
                        <a:t>-</a:t>
                      </a:r>
                      <a:endParaRPr lang="en-GB" sz="110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Open, With Recruitment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31/12/2020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"/>
                        </a:rPr>
                        <a:t>http://public-odp.nihr.ac.uk/8413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hlinkClick r:id="rId3"/>
                        </a:rPr>
                        <a:t>Jessica.bartlett@nihr.ac.uk</a:t>
                      </a:r>
                      <a:endParaRPr lang="en-GB" sz="1100" dirty="0" smtClean="0"/>
                    </a:p>
                    <a:p>
                      <a:pPr algn="ctr"/>
                      <a:endParaRPr lang="en-GB" sz="1100" dirty="0"/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75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-</a:t>
                      </a:r>
                      <a:endParaRPr lang="en-GB" sz="11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Open, With Recruitment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31/12/2017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4"/>
                        </a:rPr>
                        <a:t>http://public-odp.nihr.ac.uk/14777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hlinkClick r:id="rId3"/>
                        </a:rPr>
                        <a:t>Jessica.bartlett@nihr.ac.uk</a:t>
                      </a:r>
                      <a:endParaRPr lang="en-GB" sz="1100" dirty="0" smtClean="0"/>
                    </a:p>
                    <a:p>
                      <a:pPr algn="ctr"/>
                      <a:endParaRPr lang="en-GB" sz="1100" dirty="0"/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75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FOCUS-4: Molecular selection of therapy in colorectal cancer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Thames Valley and South Midlands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Open, With Recruitment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01/01/2019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5"/>
                        </a:rPr>
                        <a:t>http://public-odp.nihr.ac.uk/14893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hlinkClick r:id="rId3"/>
                        </a:rPr>
                        <a:t>Jessica.bartlett@nihr.ac.uk</a:t>
                      </a:r>
                      <a:endParaRPr lang="en-GB" sz="1100" dirty="0" smtClean="0"/>
                    </a:p>
                    <a:p>
                      <a:pPr algn="ctr"/>
                      <a:endParaRPr lang="en-GB" sz="1100" dirty="0"/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838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London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Open, With Recruitment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01/12/2018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6"/>
                        </a:rPr>
                        <a:t>http://public-odp.nihr.ac.uk/15799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hlinkClick r:id="rId3"/>
                        </a:rPr>
                        <a:t>Jessica.bartlett@nihr.ac.uk</a:t>
                      </a:r>
                      <a:endParaRPr lang="en-GB" sz="1100" dirty="0" smtClean="0"/>
                    </a:p>
                    <a:p>
                      <a:pPr algn="ctr"/>
                      <a:endParaRPr lang="en-GB" sz="1100" dirty="0"/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75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IMPRESS Trial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London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Open, With Recruitment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31/08/2019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7"/>
                        </a:rPr>
                        <a:t>http://public-odp.nihr.ac.uk/17006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hlinkClick r:id="rId3"/>
                        </a:rPr>
                        <a:t>Jessica.bartlett@nihr.ac.uk</a:t>
                      </a:r>
                      <a:endParaRPr lang="en-GB" sz="1100" dirty="0" smtClean="0"/>
                    </a:p>
                    <a:p>
                      <a:pPr algn="ctr"/>
                      <a:endParaRPr lang="en-GB" sz="1100" dirty="0"/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75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Beyond TME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London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Open, With Recruitment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01/09/2019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8"/>
                        </a:rPr>
                        <a:t>http://public-odp.nihr.ac.uk/17065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hlinkClick r:id="rId3"/>
                        </a:rPr>
                        <a:t>Jessica.bartlett@nihr.ac.uk</a:t>
                      </a:r>
                      <a:endParaRPr lang="en-GB" sz="1100" dirty="0" smtClean="0"/>
                    </a:p>
                    <a:p>
                      <a:pPr algn="ctr"/>
                      <a:endParaRPr lang="en-GB" sz="1100" dirty="0"/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75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factors for colorectal precursor lesions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 Thames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 to Recruitment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31/03/2018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9"/>
                        </a:rPr>
                        <a:t>http://public-odp.nihr.ac.uk/19625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hlinkClick r:id="rId3"/>
                        </a:rPr>
                        <a:t>Jessica.bartlett@nihr.ac.uk</a:t>
                      </a:r>
                      <a:endParaRPr lang="en-GB" sz="1100" dirty="0" smtClean="0"/>
                    </a:p>
                    <a:p>
                      <a:pPr algn="ctr"/>
                      <a:endParaRPr lang="en-GB" sz="1100" dirty="0"/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75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TRACC - Predicting Relapse in eArly Colorectal Cancer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London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Open, With Recruitment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01/03/2019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0"/>
                        </a:rPr>
                        <a:t>http://public-odp.nihr.ac.uk/20443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hlinkClick r:id="rId3"/>
                        </a:rPr>
                        <a:t>Jessica.bartlett@nihr.ac.uk</a:t>
                      </a:r>
                      <a:endParaRPr lang="en-GB" sz="1100" dirty="0" smtClean="0"/>
                    </a:p>
                    <a:p>
                      <a:pPr algn="ctr"/>
                      <a:endParaRPr lang="en-GB" sz="1100" dirty="0"/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-1" y="80388"/>
            <a:ext cx="7546313" cy="462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FF0000"/>
                </a:solidFill>
              </a:rPr>
              <a:t>Colorectal cancer studies open to new sites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6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455955"/>
              </p:ext>
            </p:extLst>
          </p:nvPr>
        </p:nvGraphicFramePr>
        <p:xfrm>
          <a:off x="190918" y="542611"/>
          <a:ext cx="11766619" cy="6023998"/>
        </p:xfrm>
        <a:graphic>
          <a:graphicData uri="http://schemas.openxmlformats.org/drawingml/2006/table">
            <a:tbl>
              <a:tblPr/>
              <a:tblGrid>
                <a:gridCol w="671568"/>
                <a:gridCol w="1813749"/>
                <a:gridCol w="1836898"/>
                <a:gridCol w="1361749"/>
                <a:gridCol w="1512247"/>
                <a:gridCol w="2285204"/>
                <a:gridCol w="2285204"/>
              </a:tblGrid>
              <a:tr h="47209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CPMS ID</a:t>
                      </a: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Short title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Lead</a:t>
                      </a:r>
                      <a:r>
                        <a:rPr lang="en-GB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Study</a:t>
                      </a:r>
                      <a:r>
                        <a:rPr lang="en-GB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sta</a:t>
                      </a:r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Planned closure date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Link</a:t>
                      </a:r>
                      <a:r>
                        <a:rPr lang="en-GB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 study details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Contact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93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30965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Prepare-ABC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Eastern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Open, With Recruitment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01/05/2020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2"/>
                        </a:rPr>
                        <a:t>http://public-odp.nihr.ac.uk/30965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+mn-lt"/>
                          <a:hlinkClick r:id="rId3"/>
                        </a:rPr>
                        <a:t>Jessica.bartlett@nihr.ac.uk</a:t>
                      </a:r>
                      <a:endParaRPr lang="en-GB" sz="1100" dirty="0" smtClean="0">
                        <a:latin typeface="+mn-lt"/>
                      </a:endParaRPr>
                    </a:p>
                    <a:p>
                      <a:pPr algn="ctr"/>
                      <a:endParaRPr lang="en-GB" sz="1100" b="1" dirty="0">
                        <a:latin typeface="+mn-lt"/>
                      </a:endParaRP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493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31184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PLATO -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PersonaLising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Anal cancer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radioTherapy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dOse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Yorkshire and Humber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Open, With Recruitment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31/05/2021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4"/>
                        </a:rPr>
                        <a:t>http://public-odp.nihr.ac.uk/31184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+mn-lt"/>
                          <a:hlinkClick r:id="rId3"/>
                        </a:rPr>
                        <a:t>Jessica.bartlett@nihr.ac.uk</a:t>
                      </a:r>
                      <a:endParaRPr lang="en-GB" sz="1100" dirty="0" smtClean="0">
                        <a:latin typeface="+mn-lt"/>
                      </a:endParaRPr>
                    </a:p>
                    <a:p>
                      <a:pPr algn="ctr"/>
                      <a:endParaRPr lang="en-GB" sz="1100" dirty="0">
                        <a:latin typeface="+mn-lt"/>
                      </a:endParaRP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190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SCOTTY Study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Open, With Recruitment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30/09/2021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5"/>
                        </a:rPr>
                        <a:t>http://public-odp.nihr.ac.uk/31934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+mn-lt"/>
                          <a:hlinkClick r:id="rId3"/>
                        </a:rPr>
                        <a:t>Jessica.bartlett@nihr.ac.uk</a:t>
                      </a:r>
                      <a:endParaRPr lang="en-GB" sz="110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>
                        <a:latin typeface="+mn-lt"/>
                      </a:endParaRPr>
                    </a:p>
                    <a:p>
                      <a:pPr algn="ctr"/>
                      <a:endParaRPr lang="en-GB" sz="1100" dirty="0">
                        <a:latin typeface="+mn-lt"/>
                      </a:endParaRP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169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Uterine Protection in Lynch Syndrome (UP study)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Greater Manchester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Open, With Recruitment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01/11/2019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6"/>
                        </a:rPr>
                        <a:t>http://public-odp.nihr.ac.uk/32164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+mn-lt"/>
                          <a:hlinkClick r:id="rId3"/>
                        </a:rPr>
                        <a:t>Jessica.bartlett@nihr.ac.uk</a:t>
                      </a:r>
                      <a:endParaRPr lang="en-GB" sz="1100" dirty="0" smtClean="0"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317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33580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qFIT Pilot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 Thames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Open, With Recruitment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31/03/2019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7"/>
                        </a:rPr>
                        <a:t>http://public-odp.nihr.ac.uk/33580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+mn-lt"/>
                          <a:hlinkClick r:id="rId3"/>
                        </a:rPr>
                        <a:t>Jessica.bartlett@nihr.ac.uk</a:t>
                      </a:r>
                      <a:endParaRPr lang="en-GB" sz="1100" dirty="0" smtClean="0"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89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EMT2: EPA for Metastasis Trial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Yorkshire and Humber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Open, With Recruitment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30/09/2019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8"/>
                        </a:rPr>
                        <a:t>http://public-odp.nihr.ac.uk/34700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+mn-lt"/>
                          <a:hlinkClick r:id="rId3"/>
                        </a:rPr>
                        <a:t>Jessica.bartlett@nihr.ac.uk</a:t>
                      </a:r>
                      <a:endParaRPr lang="en-GB" sz="1100" dirty="0" smtClean="0"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89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North West London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Open, With Recruitment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02/12/2019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9"/>
                        </a:rPr>
                        <a:t>http://public-odp.nihr.ac.uk/35370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+mn-lt"/>
                          <a:hlinkClick r:id="rId3"/>
                        </a:rPr>
                        <a:t>Jessica.bartlett@nihr.ac.uk</a:t>
                      </a:r>
                      <a:endParaRPr lang="en-GB" sz="1100" dirty="0" smtClean="0"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51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COMET Trial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London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Open, With Recruitment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02/11/2020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0"/>
                        </a:rPr>
                        <a:t>http://public-odp.nihr.ac.uk/35640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+mn-lt"/>
                          <a:hlinkClick r:id="rId3"/>
                        </a:rPr>
                        <a:t>Jessica.bartlett@nihr.ac.uk</a:t>
                      </a:r>
                      <a:endParaRPr lang="en-GB" sz="1100" dirty="0" smtClean="0"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89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35915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NICE FIT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South London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Open, With Recruitment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01/09/2018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1"/>
                        </a:rPr>
                        <a:t>http://public-odp.nihr.ac.uk/35915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+mn-lt"/>
                          <a:hlinkClick r:id="rId3"/>
                        </a:rPr>
                        <a:t>Jessica.bartlett@nihr.ac.uk</a:t>
                      </a:r>
                      <a:endParaRPr lang="en-GB" sz="1100" dirty="0" smtClean="0"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411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36542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IDEAS - (Identification of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DEterminants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Altered circadian rhythms)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West Midlands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Setup, HRA Approval Received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01/06/2018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12"/>
                        </a:rPr>
                        <a:t>http://public-odp.nihr.ac.uk/36542</a:t>
                      </a:r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+mn-lt"/>
                          <a:hlinkClick r:id="rId3"/>
                        </a:rPr>
                        <a:t>Jessica.bartlett@nihr.ac.uk</a:t>
                      </a:r>
                      <a:endParaRPr lang="en-GB" sz="1100" dirty="0" smtClean="0">
                        <a:latin typeface="+mn-lt"/>
                      </a:endParaRP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77" marR="5977" marT="5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-1" y="80388"/>
            <a:ext cx="7546313" cy="462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FF0000"/>
                </a:solidFill>
              </a:rPr>
              <a:t>Colorectal cancer studies open to new sites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22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Useful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hlinkClick r:id="rId2"/>
              </a:rPr>
              <a:t>https://www.crn.nihr.ac.uk/</a:t>
            </a:r>
            <a:endParaRPr lang="en-GB" dirty="0">
              <a:hlinkClick r:id="rId3"/>
            </a:endParaRPr>
          </a:p>
          <a:p>
            <a:pPr lvl="1"/>
            <a:r>
              <a:rPr lang="en-GB" dirty="0"/>
              <a:t>National and local network information including training programmes templates, tools, contacts, videos </a:t>
            </a:r>
            <a:r>
              <a:rPr lang="en-GB" dirty="0" err="1"/>
              <a:t>etc</a:t>
            </a:r>
            <a:endParaRPr lang="en-GB" dirty="0">
              <a:hlinkClick r:id="rId3"/>
            </a:endParaRPr>
          </a:p>
          <a:p>
            <a:r>
              <a:rPr lang="en-GB" dirty="0">
                <a:hlinkClick r:id="rId3"/>
              </a:rPr>
              <a:t>https://odp.nihr.ac.uk/</a:t>
            </a:r>
            <a:r>
              <a:rPr lang="en-GB" dirty="0">
                <a:hlinkClick r:id="rId4"/>
              </a:rPr>
              <a:t> </a:t>
            </a:r>
          </a:p>
          <a:p>
            <a:pPr lvl="1"/>
            <a:r>
              <a:rPr lang="en-GB" dirty="0"/>
              <a:t>Open data platform.  Look at performance across whole CRN including all specialty areas</a:t>
            </a:r>
            <a:endParaRPr lang="en-GB" dirty="0">
              <a:hlinkClick r:id="rId4"/>
            </a:endParaRPr>
          </a:p>
          <a:p>
            <a:r>
              <a:rPr lang="en-GB" dirty="0" smtClean="0">
                <a:hlinkClick r:id="rId4"/>
              </a:rPr>
              <a:t>http://csg.ncri.org.uk/portfolio/portfolio-maps</a:t>
            </a:r>
            <a:r>
              <a:rPr lang="en-GB" dirty="0">
                <a:hlinkClick r:id="rId4"/>
              </a:rPr>
              <a:t>/</a:t>
            </a:r>
            <a:endParaRPr lang="en-GB" dirty="0"/>
          </a:p>
          <a:p>
            <a:pPr lvl="1"/>
            <a:r>
              <a:rPr lang="en-GB" dirty="0"/>
              <a:t>View current national portfolio of open, closed and ‘in set up’ cancer studies </a:t>
            </a:r>
          </a:p>
          <a:p>
            <a:r>
              <a:rPr lang="en-GB" dirty="0">
                <a:hlinkClick r:id="rId5"/>
              </a:rPr>
              <a:t>https://www.ukctg.nihr.ac.uk/</a:t>
            </a:r>
            <a:endParaRPr lang="en-GB" dirty="0"/>
          </a:p>
          <a:p>
            <a:pPr lvl="1"/>
            <a:r>
              <a:rPr lang="en-GB" dirty="0"/>
              <a:t>See where a study is open across the country</a:t>
            </a:r>
          </a:p>
          <a:p>
            <a:r>
              <a:rPr lang="en-GB" dirty="0">
                <a:hlinkClick r:id="rId6"/>
              </a:rPr>
              <a:t>http://public-odp.nihr.ac.u</a:t>
            </a:r>
            <a:r>
              <a:rPr lang="en-GB" dirty="0">
                <a:solidFill>
                  <a:srgbClr val="0070C0"/>
                </a:solidFill>
                <a:hlinkClick r:id="rId6"/>
              </a:rPr>
              <a:t>k</a:t>
            </a:r>
            <a:r>
              <a:rPr lang="en-GB" dirty="0">
                <a:solidFill>
                  <a:srgbClr val="0070C0"/>
                </a:solidFill>
              </a:rPr>
              <a:t>/</a:t>
            </a:r>
            <a:r>
              <a:rPr lang="en-GB" dirty="0"/>
              <a:t> </a:t>
            </a:r>
          </a:p>
          <a:p>
            <a:pPr lvl="1"/>
            <a:r>
              <a:rPr lang="en-GB" dirty="0"/>
              <a:t>Search for a study to fit criteria.  Good for horizon scanning, eligibility criteria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4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74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u="sng" dirty="0"/>
          </a:p>
          <a:p>
            <a:r>
              <a:rPr lang="en-GB" dirty="0"/>
              <a:t>Research Delivery Manager – </a:t>
            </a:r>
            <a:r>
              <a:rPr lang="en-GB" dirty="0" smtClean="0">
                <a:hlinkClick r:id="rId2"/>
              </a:rPr>
              <a:t>David.Rea@nihr.ac.uk</a:t>
            </a:r>
            <a:endParaRPr lang="en-GB" dirty="0" smtClean="0"/>
          </a:p>
          <a:p>
            <a:r>
              <a:rPr lang="en-GB" dirty="0" smtClean="0"/>
              <a:t>Research portfolio facilitator – </a:t>
            </a:r>
            <a:r>
              <a:rPr lang="en-GB" dirty="0" smtClean="0">
                <a:hlinkClick r:id="rId3"/>
              </a:rPr>
              <a:t>jessica.bartlett@nihr.ac.uk</a:t>
            </a:r>
            <a:endParaRPr lang="en-GB" dirty="0"/>
          </a:p>
          <a:p>
            <a:r>
              <a:rPr lang="en-GB" dirty="0" smtClean="0"/>
              <a:t>Colorectal cancer research lead – </a:t>
            </a:r>
            <a:r>
              <a:rPr lang="en-GB" dirty="0" smtClean="0">
                <a:hlinkClick r:id="rId4"/>
              </a:rPr>
              <a:t>stephen.falk@uhbristol.nhs.uk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Clinical Research Network &amp; Cancer Services</a:t>
            </a:r>
          </a:p>
        </p:txBody>
      </p:sp>
      <p:pic>
        <p:nvPicPr>
          <p:cNvPr id="1026" name="Picture 2" descr="SWSCN Ma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81" y="1506160"/>
            <a:ext cx="3655396" cy="425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8386" y="4259490"/>
            <a:ext cx="170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West </a:t>
            </a:r>
            <a:r>
              <a:rPr lang="en-GB" dirty="0" err="1"/>
              <a:t>ofEngland</a:t>
            </a:r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3275860" y="5104660"/>
            <a:ext cx="466267" cy="837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W:\CRN West of England\Communications\Maps\NIHR-Network-Maps-Englan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8" y="1421074"/>
            <a:ext cx="6840086" cy="49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4024" y="5820354"/>
            <a:ext cx="49756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SWAG - Somerset </a:t>
            </a:r>
            <a:r>
              <a:rPr lang="en-GB" dirty="0" smtClean="0">
                <a:solidFill>
                  <a:srgbClr val="7030A0"/>
                </a:solidFill>
              </a:rPr>
              <a:t>Wiltshire </a:t>
            </a:r>
            <a:r>
              <a:rPr lang="en-GB" dirty="0">
                <a:solidFill>
                  <a:srgbClr val="7030A0"/>
                </a:solidFill>
              </a:rPr>
              <a:t>Avon &amp; Gloucestershire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South West Children’s Cancer &amp; Leukaemia 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Research Network</a:t>
            </a:r>
          </a:p>
        </p:txBody>
      </p:sp>
    </p:spTree>
    <p:extLst>
      <p:ext uri="{BB962C8B-B14F-4D97-AF65-F5344CB8AC3E}">
        <p14:creationId xmlns:p14="http://schemas.microsoft.com/office/powerpoint/2010/main" val="190761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4577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NIHR CRN High Level </a:t>
            </a:r>
            <a:r>
              <a:rPr lang="en-GB" dirty="0" smtClean="0">
                <a:solidFill>
                  <a:srgbClr val="FF0000"/>
                </a:solidFill>
              </a:rPr>
              <a:t>Objectives 2018-19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47" y="1571184"/>
            <a:ext cx="10515600" cy="4781908"/>
          </a:xfrm>
        </p:spPr>
        <p:txBody>
          <a:bodyPr>
            <a:normAutofit/>
          </a:bodyPr>
          <a:lstStyle/>
          <a:p>
            <a:r>
              <a:rPr lang="en-GB" sz="2400" dirty="0"/>
              <a:t>Increase number of participants into NIHR CRN portfolio studies</a:t>
            </a:r>
          </a:p>
          <a:p>
            <a:pPr lvl="1"/>
            <a:r>
              <a:rPr lang="en-GB" dirty="0"/>
              <a:t>650,000 in England</a:t>
            </a:r>
          </a:p>
          <a:p>
            <a:pPr lvl="1"/>
            <a:r>
              <a:rPr lang="en-GB" dirty="0"/>
              <a:t>21,905 in West of England</a:t>
            </a:r>
          </a:p>
          <a:p>
            <a:r>
              <a:rPr lang="en-GB" sz="2400" dirty="0"/>
              <a:t>Increase the number of studies that deliver to time and target</a:t>
            </a:r>
          </a:p>
          <a:p>
            <a:pPr lvl="1"/>
            <a:r>
              <a:rPr lang="en-GB" dirty="0"/>
              <a:t>Target 80%</a:t>
            </a:r>
          </a:p>
          <a:p>
            <a:r>
              <a:rPr lang="en-GB" sz="2400" dirty="0"/>
              <a:t>Increase number of commercial studies delivered through network</a:t>
            </a:r>
          </a:p>
          <a:p>
            <a:pPr lvl="0"/>
            <a:r>
              <a:rPr lang="en-GB" sz="2400" dirty="0" smtClean="0"/>
              <a:t>Reduce </a:t>
            </a:r>
            <a:r>
              <a:rPr lang="en-GB" sz="2400" dirty="0"/>
              <a:t>NHS study set up times</a:t>
            </a:r>
          </a:p>
          <a:p>
            <a:pPr lvl="0"/>
            <a:r>
              <a:rPr lang="en-GB" sz="2400" dirty="0">
                <a:solidFill>
                  <a:prstClr val="black"/>
                </a:solidFill>
              </a:rPr>
              <a:t>Reduce time taken to recruit first participant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4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>
            <a:normAutofit/>
          </a:bodyPr>
          <a:lstStyle/>
          <a:p>
            <a:r>
              <a:rPr lang="en-GB" sz="2600" dirty="0" smtClean="0"/>
              <a:t>Increase </a:t>
            </a:r>
            <a:r>
              <a:rPr lang="en-GB" sz="2600" dirty="0"/>
              <a:t>patient access to Cancer research studies across the breadth of the Cancer subspecialties Number of LCRNs achieving on-target recruitment into at least 8 of the 13 Cancer subspecialties, where "on-target" means either improving recruitment by 10% from 2017/18 or meeting the following recruitment targets per 100,000 population </a:t>
            </a:r>
            <a:r>
              <a:rPr lang="en-GB" sz="2600" dirty="0" smtClean="0"/>
              <a:t>served:</a:t>
            </a:r>
          </a:p>
          <a:p>
            <a:r>
              <a:rPr lang="en-GB" sz="2600" dirty="0" smtClean="0"/>
              <a:t>a</a:t>
            </a:r>
            <a:r>
              <a:rPr lang="en-GB" sz="2600" dirty="0"/>
              <a:t>) Brain: </a:t>
            </a:r>
            <a:r>
              <a:rPr lang="en-GB" sz="2600" dirty="0" smtClean="0"/>
              <a:t>0.2; b</a:t>
            </a:r>
            <a:r>
              <a:rPr lang="en-GB" sz="2600" dirty="0"/>
              <a:t>) Breast: 10 </a:t>
            </a:r>
            <a:r>
              <a:rPr lang="en-GB" sz="2600" dirty="0">
                <a:solidFill>
                  <a:srgbClr val="FF0000"/>
                </a:solidFill>
              </a:rPr>
              <a:t>c</a:t>
            </a:r>
            <a:r>
              <a:rPr lang="en-GB" sz="2600" dirty="0" smtClean="0">
                <a:solidFill>
                  <a:srgbClr val="FF0000"/>
                </a:solidFill>
              </a:rPr>
              <a:t>); </a:t>
            </a:r>
            <a:r>
              <a:rPr lang="en-GB" sz="2600" dirty="0">
                <a:solidFill>
                  <a:srgbClr val="FF0000"/>
                </a:solidFill>
              </a:rPr>
              <a:t>Colorectal: 3 </a:t>
            </a:r>
            <a:r>
              <a:rPr lang="en-GB" sz="2600" dirty="0"/>
              <a:t>d</a:t>
            </a:r>
            <a:r>
              <a:rPr lang="en-GB" sz="2600" dirty="0" smtClean="0"/>
              <a:t>); </a:t>
            </a:r>
            <a:r>
              <a:rPr lang="en-GB" sz="2600" dirty="0"/>
              <a:t>Children and Young People: </a:t>
            </a:r>
            <a:r>
              <a:rPr lang="en-GB" sz="2600" dirty="0" smtClean="0"/>
              <a:t>3; e</a:t>
            </a:r>
            <a:r>
              <a:rPr lang="en-GB" sz="2600" dirty="0"/>
              <a:t>) </a:t>
            </a:r>
            <a:r>
              <a:rPr lang="en-GB" sz="2600" dirty="0" err="1"/>
              <a:t>Gynae</a:t>
            </a:r>
            <a:r>
              <a:rPr lang="en-GB" sz="2600" dirty="0"/>
              <a:t>: </a:t>
            </a:r>
            <a:r>
              <a:rPr lang="en-GB" sz="2600" dirty="0" smtClean="0"/>
              <a:t>3; </a:t>
            </a:r>
            <a:r>
              <a:rPr lang="en-GB" sz="2600" dirty="0"/>
              <a:t>f) Head &amp; Neck: </a:t>
            </a:r>
            <a:r>
              <a:rPr lang="en-GB" sz="2600" dirty="0" smtClean="0"/>
              <a:t>1.5; </a:t>
            </a:r>
            <a:r>
              <a:rPr lang="en-GB" sz="2600" dirty="0"/>
              <a:t>g) Haematology: </a:t>
            </a:r>
            <a:r>
              <a:rPr lang="en-GB" sz="2600" dirty="0" smtClean="0"/>
              <a:t>7; </a:t>
            </a:r>
            <a:r>
              <a:rPr lang="en-GB" sz="2600" dirty="0"/>
              <a:t>h) Lung: </a:t>
            </a:r>
            <a:r>
              <a:rPr lang="en-GB" sz="2600" dirty="0" smtClean="0"/>
              <a:t>4; </a:t>
            </a:r>
            <a:r>
              <a:rPr lang="en-GB" sz="2600" dirty="0" err="1"/>
              <a:t>i</a:t>
            </a:r>
            <a:r>
              <a:rPr lang="en-GB" sz="2600" dirty="0"/>
              <a:t>) Sarcoma: </a:t>
            </a:r>
            <a:r>
              <a:rPr lang="en-GB" sz="2600" dirty="0" smtClean="0"/>
              <a:t>0.1; </a:t>
            </a:r>
            <a:r>
              <a:rPr lang="en-GB" sz="2600" dirty="0"/>
              <a:t>j) Skin: </a:t>
            </a:r>
            <a:r>
              <a:rPr lang="en-GB" sz="2600" dirty="0" smtClean="0"/>
              <a:t>0.5; </a:t>
            </a:r>
            <a:r>
              <a:rPr lang="en-GB" sz="2600" dirty="0"/>
              <a:t>k) Supportive &amp; Palliative Care and Psychosocial Oncology: </a:t>
            </a:r>
            <a:r>
              <a:rPr lang="en-GB" sz="2600" dirty="0" smtClean="0"/>
              <a:t>4; </a:t>
            </a:r>
            <a:r>
              <a:rPr lang="en-GB" sz="2600" dirty="0"/>
              <a:t>l) Upper GI: </a:t>
            </a:r>
            <a:r>
              <a:rPr lang="en-GB" sz="2600" dirty="0" smtClean="0"/>
              <a:t>3; </a:t>
            </a:r>
            <a:r>
              <a:rPr lang="en-GB" sz="2600" dirty="0"/>
              <a:t>m) Urology: </a:t>
            </a:r>
            <a:r>
              <a:rPr lang="en-GB" sz="2600" dirty="0" smtClean="0"/>
              <a:t>12. </a:t>
            </a:r>
            <a:endParaRPr lang="en-GB" sz="2600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8296" y="284738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Cancer specialty objective for </a:t>
            </a:r>
            <a:r>
              <a:rPr lang="en-GB" dirty="0" smtClean="0">
                <a:solidFill>
                  <a:srgbClr val="FF0000"/>
                </a:solidFill>
              </a:rPr>
              <a:t>2018-19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5302" y="308344"/>
            <a:ext cx="584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Performance regarding 2018/19 Cancer specialty target</a:t>
            </a:r>
            <a:endParaRPr lang="en-GB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402623"/>
              </p:ext>
            </p:extLst>
          </p:nvPr>
        </p:nvGraphicFramePr>
        <p:xfrm>
          <a:off x="301451" y="677676"/>
          <a:ext cx="11575701" cy="569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5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 rot="5400000">
            <a:off x="6300736" y="4628522"/>
            <a:ext cx="1650442" cy="633046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/>
          </a:p>
        </p:txBody>
      </p:sp>
      <p:sp>
        <p:nvSpPr>
          <p:cNvPr id="8" name="TextBox 1"/>
          <p:cNvSpPr txBox="1"/>
          <p:nvPr/>
        </p:nvSpPr>
        <p:spPr>
          <a:xfrm>
            <a:off x="6899868" y="3941466"/>
            <a:ext cx="743578" cy="19971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/>
          </a:p>
        </p:txBody>
      </p:sp>
      <p:sp>
        <p:nvSpPr>
          <p:cNvPr id="9" name="TextBox 1"/>
          <p:cNvSpPr txBox="1"/>
          <p:nvPr/>
        </p:nvSpPr>
        <p:spPr>
          <a:xfrm>
            <a:off x="6966857" y="4102238"/>
            <a:ext cx="743578" cy="18363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/>
          </a:p>
        </p:txBody>
      </p:sp>
      <p:sp>
        <p:nvSpPr>
          <p:cNvPr id="10" name="TextBox 1"/>
          <p:cNvSpPr txBox="1"/>
          <p:nvPr/>
        </p:nvSpPr>
        <p:spPr>
          <a:xfrm rot="5400000">
            <a:off x="6271825" y="4646151"/>
            <a:ext cx="1920471" cy="664386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30D89988-6D72-4E5C-8B43-BEEF96DC54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3780730"/>
              </p:ext>
            </p:extLst>
          </p:nvPr>
        </p:nvGraphicFramePr>
        <p:xfrm>
          <a:off x="231111" y="377789"/>
          <a:ext cx="11635991" cy="601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"/>
          <p:cNvSpPr txBox="1"/>
          <p:nvPr/>
        </p:nvSpPr>
        <p:spPr>
          <a:xfrm rot="5400000">
            <a:off x="6312687" y="4647420"/>
            <a:ext cx="1917939" cy="664386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8952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816283"/>
              </p:ext>
            </p:extLst>
          </p:nvPr>
        </p:nvGraphicFramePr>
        <p:xfrm>
          <a:off x="342481" y="276355"/>
          <a:ext cx="11404041" cy="621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95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107477"/>
              </p:ext>
            </p:extLst>
          </p:nvPr>
        </p:nvGraphicFramePr>
        <p:xfrm>
          <a:off x="365404" y="272640"/>
          <a:ext cx="11632328" cy="6258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 rot="5400000">
            <a:off x="10326022" y="5133796"/>
            <a:ext cx="925103" cy="664386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95033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 rot="5400000">
            <a:off x="10175297" y="4812900"/>
            <a:ext cx="925103" cy="664386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sz="11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198469"/>
              </p:ext>
            </p:extLst>
          </p:nvPr>
        </p:nvGraphicFramePr>
        <p:xfrm>
          <a:off x="281353" y="192252"/>
          <a:ext cx="11561991" cy="5947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58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7948</TotalTime>
  <Words>1226</Words>
  <Application>Microsoft Office PowerPoint</Application>
  <PresentationFormat>Custom</PresentationFormat>
  <Paragraphs>388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1_Default Design</vt:lpstr>
      <vt:lpstr>  </vt:lpstr>
      <vt:lpstr>Clinical Research Network &amp; Cancer Services</vt:lpstr>
      <vt:lpstr>NIHR CRN High Level Objectives 2018-19</vt:lpstr>
      <vt:lpstr>Cancer specialty objective for 2018-19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studies – Colorectal</vt:lpstr>
      <vt:lpstr>Open studies – Colorectal</vt:lpstr>
      <vt:lpstr>PowerPoint Presentation</vt:lpstr>
      <vt:lpstr>PowerPoint Presentation</vt:lpstr>
      <vt:lpstr>PowerPoint Presentation</vt:lpstr>
      <vt:lpstr>Useful links</vt:lpstr>
      <vt:lpstr>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maxine taylor</dc:creator>
  <cp:lastModifiedBy>Dunderdale, Helen</cp:lastModifiedBy>
  <cp:revision>310</cp:revision>
  <dcterms:created xsi:type="dcterms:W3CDTF">2016-06-28T19:02:41Z</dcterms:created>
  <dcterms:modified xsi:type="dcterms:W3CDTF">2018-06-26T08:51:51Z</dcterms:modified>
</cp:coreProperties>
</file>