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73" r:id="rId2"/>
    <p:sldId id="266" r:id="rId3"/>
    <p:sldId id="271" r:id="rId4"/>
    <p:sldId id="262" r:id="rId5"/>
    <p:sldId id="259" r:id="rId6"/>
    <p:sldId id="272"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p:scale>
          <a:sx n="77" d="100"/>
          <a:sy n="77" d="100"/>
        </p:scale>
        <p:origin x="-2592" y="-82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1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80AB08-65C0-490E-BB6E-CF36A0869C90}" type="datetimeFigureOut">
              <a:rPr lang="en-GB" smtClean="0"/>
              <a:t>13/06/2018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D0CD42-6AFE-40B8-93B0-C53E31614236}" type="slidenum">
              <a:rPr lang="en-GB" smtClean="0"/>
              <a:t>‹#›</a:t>
            </a:fld>
            <a:endParaRPr lang="en-GB"/>
          </a:p>
        </p:txBody>
      </p:sp>
    </p:spTree>
    <p:extLst>
      <p:ext uri="{BB962C8B-B14F-4D97-AF65-F5344CB8AC3E}">
        <p14:creationId xmlns:p14="http://schemas.microsoft.com/office/powerpoint/2010/main" val="1210160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CACE132-50EF-4876-BC28-E7F62BF0FF20}" type="slidenum">
              <a:rPr lang="en-GB" altLang="en-US"/>
              <a:pPr>
                <a:spcBef>
                  <a:spcPct val="0"/>
                </a:spcBef>
              </a:pPr>
              <a:t>8</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a:p>
            <a:endParaRPr lang="en-GB"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CDD24E1-9F57-448C-8522-07CB7302D781}" type="slidenum">
              <a:rPr lang="en-GB" altLang="en-US"/>
              <a:pPr>
                <a:spcBef>
                  <a:spcPct val="0"/>
                </a:spcBef>
              </a:pPr>
              <a:t>17</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BD805B3-DA22-4672-BA4A-D56DABAC7760}" type="slidenum">
              <a:rPr lang="en-GB" altLang="en-US"/>
              <a:pPr>
                <a:spcBef>
                  <a:spcPct val="0"/>
                </a:spcBef>
              </a:pPr>
              <a:t>18</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1C53A33-FADD-46E9-8639-58451830CE34}" type="slidenum">
              <a:rPr lang="en-GB" altLang="en-US"/>
              <a:pPr>
                <a:spcBef>
                  <a:spcPct val="0"/>
                </a:spcBef>
              </a:pPr>
              <a:t>19</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a:p>
            <a:endParaRPr lang="en-GB" altLang="en-US" smtClean="0"/>
          </a:p>
          <a:p>
            <a:endParaRPr lang="en-GB"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BDE1202-34E6-40C9-8964-7553E0A51939}" type="slidenum">
              <a:rPr lang="en-GB" altLang="en-US"/>
              <a:pPr>
                <a:spcBef>
                  <a:spcPct val="0"/>
                </a:spcBef>
              </a:pPr>
              <a:t>20</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a:p>
            <a:endParaRPr lang="en-GB"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A998068-3B32-4251-9B28-6FA9FF8D6C41}" type="slidenum">
              <a:rPr lang="en-GB" altLang="en-US"/>
              <a:pPr>
                <a:spcBef>
                  <a:spcPct val="0"/>
                </a:spcBef>
              </a:pPr>
              <a:t>9</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2562754-9FDE-4E13-806F-19741C1879A3}" type="slidenum">
              <a:rPr lang="en-GB" altLang="en-US"/>
              <a:pPr/>
              <a:t>10</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9A74AC3-C209-405A-A6FF-5C106D31097B}" type="slidenum">
              <a:rPr lang="en-GB" altLang="en-US"/>
              <a:pPr/>
              <a:t>11</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CC27B33-4B08-4861-98BB-C85D16F9412D}" type="slidenum">
              <a:rPr lang="en-GB" altLang="en-US"/>
              <a:pPr/>
              <a:t>12</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 </a:t>
            </a:r>
          </a:p>
          <a:p>
            <a:endParaRPr lang="en-GB" altLang="en-US" smtClean="0"/>
          </a:p>
          <a:p>
            <a:endParaRPr lang="en-GB"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CAA539B-1627-441C-9DE9-20A038E8FD2B}" type="slidenum">
              <a:rPr lang="en-GB" altLang="en-US"/>
              <a:pPr>
                <a:spcBef>
                  <a:spcPct val="0"/>
                </a:spcBef>
              </a:pPr>
              <a:t>13</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FA7850E-343D-4A3E-A73C-702F9D530215}" type="slidenum">
              <a:rPr lang="en-GB" altLang="en-US"/>
              <a:pPr>
                <a:spcBef>
                  <a:spcPct val="0"/>
                </a:spcBef>
              </a:pPr>
              <a:t>14</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FD8722-442A-43F9-9459-B08362B46C37}" type="slidenum">
              <a:rPr lang="en-GB" altLang="en-US"/>
              <a:pPr>
                <a:spcBef>
                  <a:spcPct val="0"/>
                </a:spcBef>
              </a:pPr>
              <a:t>15</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3E125D7-2CD6-40A5-8758-B95D892FC968}" type="slidenum">
              <a:rPr lang="en-GB" altLang="en-US"/>
              <a:pPr>
                <a:spcBef>
                  <a:spcPct val="0"/>
                </a:spcBef>
              </a:pPr>
              <a:t>16</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19F4726-1C19-4D88-B47F-52F8CD97E96C}" type="datetimeFigureOut">
              <a:rPr lang="en-GB" smtClean="0"/>
              <a:t>13/06/2018</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C543783A-BB10-4E85-8A54-B7B90269A55F}"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9F4726-1C19-4D88-B47F-52F8CD97E96C}" type="datetimeFigureOut">
              <a:rPr lang="en-GB" smtClean="0"/>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43783A-BB10-4E85-8A54-B7B90269A55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9F4726-1C19-4D88-B47F-52F8CD97E96C}" type="datetimeFigureOut">
              <a:rPr lang="en-GB" smtClean="0"/>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43783A-BB10-4E85-8A54-B7B90269A55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9F4726-1C19-4D88-B47F-52F8CD97E96C}" type="datetimeFigureOut">
              <a:rPr lang="en-GB" smtClean="0"/>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43783A-BB10-4E85-8A54-B7B90269A55F}"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19F4726-1C19-4D88-B47F-52F8CD97E96C}" type="datetimeFigureOut">
              <a:rPr lang="en-GB" smtClean="0"/>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43783A-BB10-4E85-8A54-B7B90269A55F}"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19F4726-1C19-4D88-B47F-52F8CD97E96C}" type="datetimeFigureOut">
              <a:rPr lang="en-GB" smtClean="0"/>
              <a:t>13/06/2018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43783A-BB10-4E85-8A54-B7B90269A55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19F4726-1C19-4D88-B47F-52F8CD97E96C}" type="datetimeFigureOut">
              <a:rPr lang="en-GB" smtClean="0"/>
              <a:t>13/06/2018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43783A-BB10-4E85-8A54-B7B90269A55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19F4726-1C19-4D88-B47F-52F8CD97E96C}" type="datetimeFigureOut">
              <a:rPr lang="en-GB" smtClean="0"/>
              <a:t>13/06/2018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43783A-BB10-4E85-8A54-B7B90269A55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F4726-1C19-4D88-B47F-52F8CD97E96C}" type="datetimeFigureOut">
              <a:rPr lang="en-GB" smtClean="0"/>
              <a:t>13/06/2018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43783A-BB10-4E85-8A54-B7B90269A55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19F4726-1C19-4D88-B47F-52F8CD97E96C}" type="datetimeFigureOut">
              <a:rPr lang="en-GB" smtClean="0"/>
              <a:t>13/06/2018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43783A-BB10-4E85-8A54-B7B90269A55F}"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19F4726-1C19-4D88-B47F-52F8CD97E96C}" type="datetimeFigureOut">
              <a:rPr lang="en-GB" smtClean="0"/>
              <a:t>13/06/2018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C543783A-BB10-4E85-8A54-B7B90269A55F}"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19F4726-1C19-4D88-B47F-52F8CD97E96C}" type="datetimeFigureOut">
              <a:rPr lang="en-GB" smtClean="0"/>
              <a:t>13/06/2018</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543783A-BB10-4E85-8A54-B7B90269A55F}"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atherine.neck@nbt.nhs.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GB" dirty="0" smtClean="0"/>
              <a:t>SWAG Cancer Alliance: Cancer Transformation Programme</a:t>
            </a:r>
            <a:endParaRPr lang="en-GB" dirty="0"/>
          </a:p>
        </p:txBody>
      </p:sp>
      <p:sp>
        <p:nvSpPr>
          <p:cNvPr id="3" name="Subtitle 2"/>
          <p:cNvSpPr>
            <a:spLocks noGrp="1"/>
          </p:cNvSpPr>
          <p:nvPr>
            <p:ph type="subTitle" idx="1"/>
          </p:nvPr>
        </p:nvSpPr>
        <p:spPr/>
        <p:txBody>
          <a:bodyPr>
            <a:normAutofit lnSpcReduction="10000"/>
          </a:bodyPr>
          <a:lstStyle/>
          <a:p>
            <a:pPr algn="ctr"/>
            <a:r>
              <a:rPr lang="en-GB" dirty="0" smtClean="0"/>
              <a:t>Catherine Neck</a:t>
            </a:r>
          </a:p>
          <a:p>
            <a:pPr algn="ctr"/>
            <a:r>
              <a:rPr lang="en-GB" dirty="0" smtClean="0"/>
              <a:t>Macmillan Cancer Rehabilitation/ Recovery Package Project Lead</a:t>
            </a:r>
          </a:p>
          <a:p>
            <a:pPr algn="ctr"/>
            <a:r>
              <a:rPr lang="en-GB" dirty="0" smtClean="0">
                <a:hlinkClick r:id="rId2"/>
              </a:rPr>
              <a:t>Catherine.neck@nbt.nhs.uk</a:t>
            </a:r>
            <a:endParaRPr lang="en-GB" dirty="0" smtClean="0"/>
          </a:p>
          <a:p>
            <a:pPr algn="ctr"/>
            <a:endParaRPr lang="en-GB" dirty="0"/>
          </a:p>
        </p:txBody>
      </p:sp>
    </p:spTree>
    <p:extLst>
      <p:ext uri="{BB962C8B-B14F-4D97-AF65-F5344CB8AC3E}">
        <p14:creationId xmlns:p14="http://schemas.microsoft.com/office/powerpoint/2010/main" val="3496971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03350" y="908050"/>
            <a:ext cx="6646863" cy="4986338"/>
          </a:xfrm>
        </p:spPr>
      </p:pic>
    </p:spTree>
    <p:extLst>
      <p:ext uri="{BB962C8B-B14F-4D97-AF65-F5344CB8AC3E}">
        <p14:creationId xmlns:p14="http://schemas.microsoft.com/office/powerpoint/2010/main" val="2320200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76250"/>
            <a:ext cx="7932737"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660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550" y="692150"/>
            <a:ext cx="730567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52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p:txBody>
          <a:bodyPr/>
          <a:lstStyle/>
          <a:p>
            <a:pPr eaLnBrk="1" hangingPunct="1"/>
            <a:endParaRPr lang="en-GB" altLang="en-US" smtClean="0"/>
          </a:p>
        </p:txBody>
      </p:sp>
      <p:graphicFrame>
        <p:nvGraphicFramePr>
          <p:cNvPr id="18435" name="Object 3"/>
          <p:cNvGraphicFramePr>
            <a:graphicFrameLocks noChangeAspect="1"/>
          </p:cNvGraphicFramePr>
          <p:nvPr/>
        </p:nvGraphicFramePr>
        <p:xfrm>
          <a:off x="650875" y="908050"/>
          <a:ext cx="7561263" cy="4752975"/>
        </p:xfrm>
        <a:graphic>
          <a:graphicData uri="http://schemas.openxmlformats.org/presentationml/2006/ole">
            <mc:AlternateContent xmlns:mc="http://schemas.openxmlformats.org/markup-compatibility/2006">
              <mc:Choice xmlns:v="urn:schemas-microsoft-com:vml" Requires="v">
                <p:oleObj spid="_x0000_s1027" name="Acrobat Document" r:id="rId4" imgW="46647100" imgH="28663900" progId="AcroExch.Document.7">
                  <p:embed/>
                </p:oleObj>
              </mc:Choice>
              <mc:Fallback>
                <p:oleObj name="Acrobat Document" r:id="rId4" imgW="46647100" imgH="286639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875" y="908050"/>
                        <a:ext cx="7561263"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37003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pPr eaLnBrk="1" hangingPunct="1"/>
            <a:r>
              <a:rPr lang="en-GB" altLang="en-US" b="1" smtClean="0">
                <a:latin typeface="Arial" charset="0"/>
                <a:cs typeface="Arial" charset="0"/>
              </a:rPr>
              <a:t>PIFU trigger card</a:t>
            </a:r>
            <a:r>
              <a:rPr lang="en-GB" altLang="en-US" smtClean="0"/>
              <a:t/>
            </a:r>
            <a:br>
              <a:rPr lang="en-GB" altLang="en-US" smtClean="0"/>
            </a:br>
            <a:endParaRPr lang="en-GB" altLang="en-US" smtClean="0"/>
          </a:p>
        </p:txBody>
      </p:sp>
      <p:pic>
        <p:nvPicPr>
          <p:cNvPr id="1945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87450" y="2205038"/>
            <a:ext cx="6840538" cy="31686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470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altLang="en-US" b="1" smtClean="0">
                <a:latin typeface="Arial" charset="0"/>
                <a:cs typeface="Arial" charset="0"/>
              </a:rPr>
              <a:t>PIFU trigger card</a:t>
            </a:r>
            <a:endParaRPr lang="en-GB" altLang="en-US" smtClean="0"/>
          </a:p>
        </p:txBody>
      </p:sp>
      <p:pic>
        <p:nvPicPr>
          <p:cNvPr id="2048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03350" y="2349500"/>
            <a:ext cx="6408738" cy="38877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162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16013" y="1052513"/>
            <a:ext cx="7024687" cy="720725"/>
          </a:xfrm>
        </p:spPr>
        <p:txBody>
          <a:bodyPr>
            <a:normAutofit fontScale="90000"/>
          </a:bodyPr>
          <a:lstStyle/>
          <a:p>
            <a:pPr eaLnBrk="1" hangingPunct="1"/>
            <a:r>
              <a:rPr lang="en-GB" altLang="en-US" b="1" smtClean="0">
                <a:latin typeface="Arial" charset="0"/>
                <a:cs typeface="Arial" charset="0"/>
              </a:rPr>
              <a:t>Gynae cancer trigger card</a:t>
            </a:r>
          </a:p>
        </p:txBody>
      </p:sp>
      <p:pic>
        <p:nvPicPr>
          <p:cNvPr id="21507" name="Content Placeholder 4" descr="UHBristol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5946775"/>
            <a:ext cx="3114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916113"/>
            <a:ext cx="511175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581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42988" y="1027113"/>
            <a:ext cx="7024687" cy="746125"/>
          </a:xfrm>
        </p:spPr>
        <p:txBody>
          <a:bodyPr>
            <a:normAutofit fontScale="90000"/>
          </a:bodyPr>
          <a:lstStyle/>
          <a:p>
            <a:pPr eaLnBrk="1" hangingPunct="1"/>
            <a:r>
              <a:rPr lang="en-GB" altLang="en-US" b="1" smtClean="0">
                <a:latin typeface="Arial" charset="0"/>
                <a:cs typeface="Arial" charset="0"/>
              </a:rPr>
              <a:t>Gynae cancer trigger card</a:t>
            </a:r>
            <a:endParaRPr lang="en-GB" altLang="en-US" smtClean="0"/>
          </a:p>
        </p:txBody>
      </p:sp>
      <p:pic>
        <p:nvPicPr>
          <p:cNvPr id="22531" name="Content Placeholder 4" descr="UHBristol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5946775"/>
            <a:ext cx="3114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916113"/>
            <a:ext cx="511175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8036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42988" y="1027113"/>
            <a:ext cx="7024687" cy="601662"/>
          </a:xfrm>
        </p:spPr>
        <p:txBody>
          <a:bodyPr>
            <a:normAutofit fontScale="90000"/>
          </a:bodyPr>
          <a:lstStyle/>
          <a:p>
            <a:pPr eaLnBrk="1" hangingPunct="1"/>
            <a:r>
              <a:rPr lang="en-GB" altLang="en-US" b="1" smtClean="0">
                <a:latin typeface="Arial" charset="0"/>
                <a:cs typeface="Arial" charset="0"/>
              </a:rPr>
              <a:t>What is PIFU?</a:t>
            </a:r>
          </a:p>
        </p:txBody>
      </p:sp>
      <p:pic>
        <p:nvPicPr>
          <p:cNvPr id="23555"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700338" y="1628775"/>
            <a:ext cx="3600450" cy="4032250"/>
          </a:xfrm>
        </p:spPr>
      </p:pic>
      <p:pic>
        <p:nvPicPr>
          <p:cNvPr id="23556" name="Content Placeholder 4" descr="UHBristol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5788025"/>
            <a:ext cx="3114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483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4" descr="UHBristol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5994400"/>
            <a:ext cx="3114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8175" y="908050"/>
            <a:ext cx="7842250"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598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normAutofit/>
          </a:bodyPr>
          <a:lstStyle/>
          <a:p>
            <a:r>
              <a:rPr lang="en-GB" sz="2800" b="1" dirty="0" smtClean="0"/>
              <a:t>Cancer Transformation Funding </a:t>
            </a:r>
            <a:endParaRPr lang="en-GB" sz="2800" b="1" dirty="0"/>
          </a:p>
        </p:txBody>
      </p:sp>
      <p:sp>
        <p:nvSpPr>
          <p:cNvPr id="3" name="Content Placeholder 2"/>
          <p:cNvSpPr>
            <a:spLocks noGrp="1"/>
          </p:cNvSpPr>
          <p:nvPr>
            <p:ph idx="1"/>
          </p:nvPr>
        </p:nvSpPr>
        <p:spPr>
          <a:xfrm>
            <a:off x="457200" y="1124744"/>
            <a:ext cx="8229600" cy="5616624"/>
          </a:xfrm>
        </p:spPr>
        <p:txBody>
          <a:bodyPr>
            <a:normAutofit fontScale="92500" lnSpcReduction="10000"/>
          </a:bodyPr>
          <a:lstStyle/>
          <a:p>
            <a:pPr marL="0" indent="0">
              <a:buNone/>
            </a:pPr>
            <a:r>
              <a:rPr lang="en-GB" sz="2400" b="1" dirty="0" smtClean="0">
                <a:latin typeface="+mj-lt"/>
              </a:rPr>
              <a:t>SWAG Alliance CT Funding:   </a:t>
            </a:r>
          </a:p>
          <a:p>
            <a:pPr marL="0" indent="0">
              <a:buNone/>
            </a:pPr>
            <a:r>
              <a:rPr lang="en-GB" sz="2400" b="1" dirty="0" smtClean="0">
                <a:latin typeface="+mj-lt"/>
              </a:rPr>
              <a:t>Revenue     	£2.8m </a:t>
            </a:r>
            <a:r>
              <a:rPr lang="en-GB" sz="2400" b="1" dirty="0">
                <a:latin typeface="+mj-lt"/>
              </a:rPr>
              <a:t>in </a:t>
            </a:r>
            <a:r>
              <a:rPr lang="en-GB" sz="2400" b="1" dirty="0" smtClean="0">
                <a:latin typeface="+mj-lt"/>
              </a:rPr>
              <a:t>2017/18; </a:t>
            </a:r>
            <a:r>
              <a:rPr lang="en-GB" sz="2400" b="1" dirty="0">
                <a:latin typeface="+mj-lt"/>
              </a:rPr>
              <a:t>£2.7m in </a:t>
            </a:r>
            <a:r>
              <a:rPr lang="en-GB" sz="2400" b="1" dirty="0" smtClean="0">
                <a:latin typeface="+mj-lt"/>
              </a:rPr>
              <a:t>2018/19    	              Capital     	£</a:t>
            </a:r>
            <a:r>
              <a:rPr lang="en-GB" sz="2400" b="1" dirty="0">
                <a:latin typeface="+mj-lt"/>
              </a:rPr>
              <a:t>0.4m in 2017/18 </a:t>
            </a:r>
            <a:r>
              <a:rPr lang="en-GB" sz="2400" b="1" dirty="0" smtClean="0">
                <a:latin typeface="+mj-lt"/>
              </a:rPr>
              <a:t>only</a:t>
            </a:r>
          </a:p>
          <a:p>
            <a:pPr marL="0" indent="0">
              <a:buNone/>
            </a:pPr>
            <a:endParaRPr lang="en-GB" sz="2400" b="1" dirty="0" smtClean="0">
              <a:latin typeface="+mj-lt"/>
            </a:endParaRPr>
          </a:p>
          <a:p>
            <a:pPr marL="0" indent="0">
              <a:buNone/>
            </a:pPr>
            <a:r>
              <a:rPr lang="en-GB" sz="2000" b="1" dirty="0" smtClean="0">
                <a:solidFill>
                  <a:schemeClr val="bg2">
                    <a:lumMod val="25000"/>
                  </a:schemeClr>
                </a:solidFill>
                <a:latin typeface="+mj-lt"/>
              </a:rPr>
              <a:t>Principle cancer sites = Breast, colorectal &amp; prostate *</a:t>
            </a:r>
          </a:p>
          <a:p>
            <a:pPr marL="0" indent="0">
              <a:buNone/>
            </a:pPr>
            <a:r>
              <a:rPr lang="en-GB" sz="2000" b="1" dirty="0" smtClean="0">
                <a:solidFill>
                  <a:schemeClr val="bg2">
                    <a:lumMod val="25000"/>
                  </a:schemeClr>
                </a:solidFill>
                <a:latin typeface="+mj-lt"/>
              </a:rPr>
              <a:t>* </a:t>
            </a:r>
            <a:r>
              <a:rPr lang="en-GB" sz="2000" b="1" dirty="0" err="1" smtClean="0">
                <a:solidFill>
                  <a:schemeClr val="bg2">
                    <a:lumMod val="25000"/>
                  </a:schemeClr>
                </a:solidFill>
                <a:latin typeface="+mj-lt"/>
              </a:rPr>
              <a:t>Gynae</a:t>
            </a:r>
            <a:r>
              <a:rPr lang="en-GB" sz="2000" b="1" dirty="0" smtClean="0">
                <a:solidFill>
                  <a:schemeClr val="bg2">
                    <a:lumMod val="25000"/>
                  </a:schemeClr>
                </a:solidFill>
                <a:latin typeface="+mj-lt"/>
              </a:rPr>
              <a:t> at UHB </a:t>
            </a:r>
          </a:p>
          <a:p>
            <a:pPr marL="0" indent="0">
              <a:buNone/>
            </a:pPr>
            <a:r>
              <a:rPr lang="en-GB" sz="2000" b="1" dirty="0" smtClean="0">
                <a:solidFill>
                  <a:schemeClr val="bg2">
                    <a:lumMod val="25000"/>
                  </a:schemeClr>
                </a:solidFill>
                <a:latin typeface="+mj-lt"/>
              </a:rPr>
              <a:t>* Lung at UHB &amp; SFT</a:t>
            </a:r>
          </a:p>
          <a:p>
            <a:pPr marL="0" indent="0">
              <a:buNone/>
            </a:pPr>
            <a:r>
              <a:rPr lang="en-GB" sz="2000" b="1" dirty="0" smtClean="0">
                <a:solidFill>
                  <a:schemeClr val="bg2">
                    <a:lumMod val="25000"/>
                  </a:schemeClr>
                </a:solidFill>
                <a:latin typeface="+mj-lt"/>
              </a:rPr>
              <a:t>Increase roll out of the Recovery Package:</a:t>
            </a:r>
          </a:p>
          <a:p>
            <a:r>
              <a:rPr lang="en-GB" sz="2000" dirty="0" smtClean="0">
                <a:solidFill>
                  <a:schemeClr val="bg2">
                    <a:lumMod val="25000"/>
                  </a:schemeClr>
                </a:solidFill>
                <a:latin typeface="+mj-lt"/>
              </a:rPr>
              <a:t>2 x Holistic Needs Assessment: by 31 days post diagnosis; within 6 weeks of end of treatment</a:t>
            </a:r>
          </a:p>
          <a:p>
            <a:r>
              <a:rPr lang="en-GB" sz="2000" dirty="0" smtClean="0">
                <a:solidFill>
                  <a:schemeClr val="bg2">
                    <a:lumMod val="25000"/>
                  </a:schemeClr>
                </a:solidFill>
                <a:latin typeface="+mj-lt"/>
              </a:rPr>
              <a:t>Health &amp; Wellbeing events</a:t>
            </a:r>
          </a:p>
          <a:p>
            <a:r>
              <a:rPr lang="en-GB" sz="2000" dirty="0" smtClean="0">
                <a:solidFill>
                  <a:schemeClr val="bg2">
                    <a:lumMod val="25000"/>
                  </a:schemeClr>
                </a:solidFill>
                <a:latin typeface="+mj-lt"/>
              </a:rPr>
              <a:t>Treatment summaries</a:t>
            </a:r>
          </a:p>
          <a:p>
            <a:r>
              <a:rPr lang="en-GB" sz="2000" dirty="0" smtClean="0">
                <a:solidFill>
                  <a:schemeClr val="bg2">
                    <a:lumMod val="25000"/>
                  </a:schemeClr>
                </a:solidFill>
                <a:latin typeface="+mj-lt"/>
              </a:rPr>
              <a:t>GP Cancer Care Review</a:t>
            </a:r>
          </a:p>
          <a:p>
            <a:pPr marL="0" indent="0">
              <a:buNone/>
            </a:pPr>
            <a:endParaRPr lang="en-GB" sz="2000" dirty="0">
              <a:solidFill>
                <a:schemeClr val="bg2">
                  <a:lumMod val="25000"/>
                </a:schemeClr>
              </a:solidFill>
              <a:latin typeface="+mj-lt"/>
            </a:endParaRPr>
          </a:p>
          <a:p>
            <a:pPr marL="0" indent="0">
              <a:buNone/>
            </a:pPr>
            <a:r>
              <a:rPr lang="en-GB" sz="2000" b="1" dirty="0" smtClean="0">
                <a:solidFill>
                  <a:schemeClr val="bg2">
                    <a:lumMod val="25000"/>
                  </a:schemeClr>
                </a:solidFill>
                <a:latin typeface="+mj-lt"/>
              </a:rPr>
              <a:t>Implement Risk Stratified Pathways:</a:t>
            </a:r>
          </a:p>
          <a:p>
            <a:r>
              <a:rPr lang="en-GB" sz="2000" dirty="0" smtClean="0">
                <a:solidFill>
                  <a:schemeClr val="bg2">
                    <a:lumMod val="25000"/>
                  </a:schemeClr>
                </a:solidFill>
                <a:latin typeface="+mj-lt"/>
              </a:rPr>
              <a:t>By end of </a:t>
            </a:r>
            <a:r>
              <a:rPr lang="en-GB" sz="2000" dirty="0" err="1" smtClean="0">
                <a:solidFill>
                  <a:schemeClr val="bg2">
                    <a:lumMod val="25000"/>
                  </a:schemeClr>
                </a:solidFill>
                <a:latin typeface="+mj-lt"/>
              </a:rPr>
              <a:t>Yr</a:t>
            </a:r>
            <a:r>
              <a:rPr lang="en-GB" sz="2000" dirty="0" smtClean="0">
                <a:solidFill>
                  <a:schemeClr val="bg2">
                    <a:lumMod val="25000"/>
                  </a:schemeClr>
                </a:solidFill>
                <a:latin typeface="+mj-lt"/>
              </a:rPr>
              <a:t> 1 – Breast</a:t>
            </a:r>
          </a:p>
          <a:p>
            <a:r>
              <a:rPr lang="en-GB" sz="2000" dirty="0" smtClean="0">
                <a:solidFill>
                  <a:schemeClr val="bg2">
                    <a:lumMod val="25000"/>
                  </a:schemeClr>
                </a:solidFill>
                <a:latin typeface="+mj-lt"/>
              </a:rPr>
              <a:t>By end of </a:t>
            </a:r>
            <a:r>
              <a:rPr lang="en-GB" sz="2000" dirty="0" err="1" smtClean="0">
                <a:solidFill>
                  <a:schemeClr val="bg2">
                    <a:lumMod val="25000"/>
                  </a:schemeClr>
                </a:solidFill>
                <a:latin typeface="+mj-lt"/>
              </a:rPr>
              <a:t>Yr</a:t>
            </a:r>
            <a:r>
              <a:rPr lang="en-GB" sz="2000" dirty="0" smtClean="0">
                <a:solidFill>
                  <a:schemeClr val="bg2">
                    <a:lumMod val="25000"/>
                  </a:schemeClr>
                </a:solidFill>
                <a:latin typeface="+mj-lt"/>
              </a:rPr>
              <a:t> 2 – Colorectal &amp; Prostate</a:t>
            </a:r>
          </a:p>
          <a:p>
            <a:pPr marL="0" indent="0">
              <a:buNone/>
            </a:pPr>
            <a:endParaRPr lang="en-GB" sz="1800" dirty="0">
              <a:solidFill>
                <a:schemeClr val="bg2">
                  <a:lumMod val="25000"/>
                </a:schemeClr>
              </a:solidFill>
              <a:latin typeface="+mj-lt"/>
            </a:endParaRPr>
          </a:p>
          <a:p>
            <a:endParaRPr lang="en-GB" dirty="0"/>
          </a:p>
          <a:p>
            <a:endParaRPr lang="en-GB" dirty="0"/>
          </a:p>
        </p:txBody>
      </p:sp>
    </p:spTree>
    <p:extLst>
      <p:ext uri="{BB962C8B-B14F-4D97-AF65-F5344CB8AC3E}">
        <p14:creationId xmlns:p14="http://schemas.microsoft.com/office/powerpoint/2010/main" val="3187401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b="1" smtClean="0">
                <a:latin typeface="Arial" charset="0"/>
                <a:cs typeface="Arial" charset="0"/>
              </a:rPr>
              <a:t>Future plans</a:t>
            </a:r>
          </a:p>
        </p:txBody>
      </p:sp>
      <p:sp>
        <p:nvSpPr>
          <p:cNvPr id="25603" name="Content Placeholder 1"/>
          <p:cNvSpPr>
            <a:spLocks noGrp="1"/>
          </p:cNvSpPr>
          <p:nvPr>
            <p:ph idx="1"/>
          </p:nvPr>
        </p:nvSpPr>
        <p:spPr/>
        <p:txBody>
          <a:bodyPr/>
          <a:lstStyle/>
          <a:p>
            <a:pPr>
              <a:buFont typeface="Wingdings" pitchFamily="2" charset="2"/>
              <a:buChar char="Ø"/>
            </a:pPr>
            <a:r>
              <a:rPr lang="en-GB" altLang="en-US" b="1" smtClean="0">
                <a:latin typeface="Arial" charset="0"/>
                <a:cs typeface="Arial" charset="0"/>
              </a:rPr>
              <a:t>Assess quality of life on PIFU. </a:t>
            </a:r>
          </a:p>
          <a:p>
            <a:pPr>
              <a:buFont typeface="Wingdings" pitchFamily="2" charset="2"/>
              <a:buChar char="Ø"/>
            </a:pPr>
            <a:r>
              <a:rPr lang="en-GB" altLang="en-US" b="1" smtClean="0">
                <a:latin typeface="Arial" charset="0"/>
                <a:cs typeface="Arial" charset="0"/>
              </a:rPr>
              <a:t>Questionnaires (EORTC and others) completed in clinic, postal at 6/12 and 24/12</a:t>
            </a:r>
          </a:p>
          <a:p>
            <a:pPr>
              <a:buFont typeface="Wingdings" pitchFamily="2" charset="2"/>
              <a:buChar char="Ø"/>
            </a:pPr>
            <a:r>
              <a:rPr lang="en-GB" altLang="en-US" b="1" smtClean="0">
                <a:latin typeface="Arial" charset="0"/>
                <a:cs typeface="Arial" charset="0"/>
              </a:rPr>
              <a:t>Multi-centered trial planned looking at the safety of 2 year PIFU for all gynae oncology services  </a:t>
            </a:r>
          </a:p>
          <a:p>
            <a:pPr>
              <a:buFont typeface="Wingdings 2" pitchFamily="18" charset="2"/>
              <a:buNone/>
            </a:pPr>
            <a:endParaRPr lang="en-GB" altLang="en-US" smtClean="0">
              <a:latin typeface="Arial" charset="0"/>
              <a:cs typeface="Arial" charset="0"/>
            </a:endParaRPr>
          </a:p>
          <a:p>
            <a:endParaRPr lang="en-GB" altLang="en-US" smtClean="0">
              <a:latin typeface="Arial" charset="0"/>
              <a:cs typeface="Arial" charset="0"/>
            </a:endParaRPr>
          </a:p>
        </p:txBody>
      </p:sp>
      <p:pic>
        <p:nvPicPr>
          <p:cNvPr id="25604" name="Content Placeholder 4" descr="UHBristol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5994400"/>
            <a:ext cx="3114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17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780696"/>
          </a:xfrm>
        </p:spPr>
        <p:txBody>
          <a:bodyPr>
            <a:normAutofit/>
          </a:bodyPr>
          <a:lstStyle/>
          <a:p>
            <a:r>
              <a:rPr lang="en-GB" sz="2800" dirty="0" smtClean="0"/>
              <a:t>SWAG Cancer Alliance CT Project </a:t>
            </a:r>
            <a:endParaRPr lang="en-GB" sz="2800" dirty="0"/>
          </a:p>
        </p:txBody>
      </p:sp>
      <p:sp>
        <p:nvSpPr>
          <p:cNvPr id="3" name="Content Placeholder 2"/>
          <p:cNvSpPr>
            <a:spLocks noGrp="1"/>
          </p:cNvSpPr>
          <p:nvPr>
            <p:ph idx="1"/>
          </p:nvPr>
        </p:nvSpPr>
        <p:spPr>
          <a:xfrm>
            <a:off x="457200" y="1772816"/>
            <a:ext cx="8229600" cy="4551784"/>
          </a:xfrm>
        </p:spPr>
        <p:txBody>
          <a:bodyPr>
            <a:normAutofit/>
          </a:bodyPr>
          <a:lstStyle/>
          <a:p>
            <a:r>
              <a:rPr lang="en-GB" sz="2800" dirty="0" smtClean="0">
                <a:latin typeface="+mj-lt"/>
              </a:rPr>
              <a:t>Recruitment of Cancer Support Workers to enable increased delivery of HNA and H&amp;WB activity</a:t>
            </a:r>
          </a:p>
          <a:p>
            <a:r>
              <a:rPr lang="en-GB" sz="2800" dirty="0" smtClean="0">
                <a:latin typeface="+mj-lt"/>
              </a:rPr>
              <a:t>Development of SCR/ </a:t>
            </a:r>
            <a:r>
              <a:rPr lang="en-GB" sz="2800" dirty="0" err="1" smtClean="0">
                <a:latin typeface="+mj-lt"/>
              </a:rPr>
              <a:t>Infoflex</a:t>
            </a:r>
            <a:r>
              <a:rPr lang="en-GB" sz="2800" dirty="0" smtClean="0">
                <a:latin typeface="+mj-lt"/>
              </a:rPr>
              <a:t> to support data collection and support implementation</a:t>
            </a:r>
          </a:p>
          <a:p>
            <a:r>
              <a:rPr lang="en-GB" sz="2800" dirty="0" smtClean="0">
                <a:latin typeface="+mj-lt"/>
              </a:rPr>
              <a:t>Psychological training programme</a:t>
            </a:r>
          </a:p>
          <a:p>
            <a:r>
              <a:rPr lang="en-GB" sz="2800" dirty="0" smtClean="0">
                <a:latin typeface="+mj-lt"/>
              </a:rPr>
              <a:t>Quality improvements for primary care support</a:t>
            </a:r>
          </a:p>
          <a:p>
            <a:r>
              <a:rPr lang="en-GB" sz="2800" dirty="0" smtClean="0">
                <a:latin typeface="+mj-lt"/>
              </a:rPr>
              <a:t>Cancer Rehabilitation services including </a:t>
            </a:r>
            <a:r>
              <a:rPr lang="en-GB" sz="2800" dirty="0" err="1" smtClean="0">
                <a:latin typeface="+mj-lt"/>
              </a:rPr>
              <a:t>prehabilitation</a:t>
            </a:r>
            <a:endParaRPr lang="en-GB" sz="2800" dirty="0" smtClean="0">
              <a:latin typeface="+mj-lt"/>
            </a:endParaRPr>
          </a:p>
          <a:p>
            <a:pPr marL="0" indent="0">
              <a:buNone/>
            </a:pPr>
            <a:endParaRPr lang="en-GB" sz="2800" dirty="0">
              <a:latin typeface="+mj-lt"/>
            </a:endParaRPr>
          </a:p>
        </p:txBody>
      </p:sp>
    </p:spTree>
    <p:extLst>
      <p:ext uri="{BB962C8B-B14F-4D97-AF65-F5344CB8AC3E}">
        <p14:creationId xmlns:p14="http://schemas.microsoft.com/office/powerpoint/2010/main" val="830779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864096"/>
          </a:xfrm>
        </p:spPr>
        <p:txBody>
          <a:bodyPr>
            <a:normAutofit fontScale="90000"/>
          </a:bodyPr>
          <a:lstStyle/>
          <a:p>
            <a:r>
              <a:rPr lang="en-GB" sz="2800" b="1" dirty="0" smtClean="0"/>
              <a:t>Alliance Programme Governance </a:t>
            </a:r>
            <a:br>
              <a:rPr lang="en-GB" sz="2800" b="1" dirty="0" smtClean="0"/>
            </a:br>
            <a:endParaRPr lang="en-GB" sz="2800" dirty="0"/>
          </a:p>
        </p:txBody>
      </p:sp>
      <p:sp>
        <p:nvSpPr>
          <p:cNvPr id="3" name="Content Placeholder 2"/>
          <p:cNvSpPr>
            <a:spLocks noGrp="1"/>
          </p:cNvSpPr>
          <p:nvPr>
            <p:ph idx="1"/>
          </p:nvPr>
        </p:nvSpPr>
        <p:spPr>
          <a:xfrm>
            <a:off x="457200" y="1196752"/>
            <a:ext cx="8229600" cy="5400600"/>
          </a:xfrm>
        </p:spPr>
        <p:txBody>
          <a:bodyPr>
            <a:normAutofit fontScale="92500"/>
          </a:bodyPr>
          <a:lstStyle/>
          <a:p>
            <a:r>
              <a:rPr lang="en-GB" sz="2400" dirty="0" smtClean="0">
                <a:solidFill>
                  <a:srgbClr val="0070C0"/>
                </a:solidFill>
                <a:latin typeface="+mj-lt"/>
              </a:rPr>
              <a:t>Clinical </a:t>
            </a:r>
            <a:r>
              <a:rPr lang="en-GB" sz="2400" dirty="0">
                <a:solidFill>
                  <a:srgbClr val="0070C0"/>
                </a:solidFill>
                <a:latin typeface="+mj-lt"/>
              </a:rPr>
              <a:t>Leadership</a:t>
            </a:r>
            <a:r>
              <a:rPr lang="en-GB" sz="2400" dirty="0">
                <a:latin typeface="+mj-lt"/>
              </a:rPr>
              <a:t> is provided by Dr Dorothy Goddard as Alliance LWBC Clinical Lead and Chair of the Alliance LWBC group. </a:t>
            </a:r>
          </a:p>
          <a:p>
            <a:r>
              <a:rPr lang="en-GB" sz="2400" dirty="0">
                <a:latin typeface="+mj-lt"/>
              </a:rPr>
              <a:t>There will be a </a:t>
            </a:r>
            <a:r>
              <a:rPr lang="en-GB" sz="2400" dirty="0">
                <a:solidFill>
                  <a:srgbClr val="0070C0"/>
                </a:solidFill>
                <a:latin typeface="+mj-lt"/>
              </a:rPr>
              <a:t>pan –Alliance programme management team </a:t>
            </a:r>
            <a:r>
              <a:rPr lang="en-GB" sz="2400" dirty="0">
                <a:latin typeface="+mj-lt"/>
              </a:rPr>
              <a:t>made up of the Alliance Programme manager, Macmillan resourced senior project managers and cancer transformation funded (CTF) STP and provider project managers. </a:t>
            </a:r>
            <a:endParaRPr lang="en-GB" sz="2400" dirty="0" smtClean="0">
              <a:latin typeface="+mj-lt"/>
            </a:endParaRPr>
          </a:p>
          <a:p>
            <a:r>
              <a:rPr lang="en-GB" sz="2400" dirty="0" smtClean="0">
                <a:solidFill>
                  <a:srgbClr val="0070C0"/>
                </a:solidFill>
                <a:latin typeface="+mj-lt"/>
              </a:rPr>
              <a:t>The </a:t>
            </a:r>
            <a:r>
              <a:rPr lang="en-GB" sz="2400" dirty="0">
                <a:solidFill>
                  <a:srgbClr val="0070C0"/>
                </a:solidFill>
                <a:latin typeface="+mj-lt"/>
              </a:rPr>
              <a:t>CTF project managers </a:t>
            </a:r>
            <a:r>
              <a:rPr lang="en-GB" sz="2400" dirty="0">
                <a:latin typeface="+mj-lt"/>
              </a:rPr>
              <a:t>will work in a consistent way and be professionally accountable to the Alliance programme manager and clinical lead in addition to their employing organisation.  This will enable the team to work across the alliance and with system wide developments across each STP including primary care and the community to ensure delivery of the Alliance agreed ambitions.  </a:t>
            </a:r>
          </a:p>
          <a:p>
            <a:r>
              <a:rPr lang="en-GB" sz="2400" dirty="0" smtClean="0">
                <a:latin typeface="+mj-lt"/>
              </a:rPr>
              <a:t>This structure crucial </a:t>
            </a:r>
            <a:r>
              <a:rPr lang="en-GB" sz="2400" dirty="0">
                <a:latin typeface="+mj-lt"/>
              </a:rPr>
              <a:t>to achieve change at pace both within Trusts but also achieve an equitable and sustainable service across SWAG.</a:t>
            </a:r>
          </a:p>
          <a:p>
            <a:endParaRPr lang="en-GB" dirty="0"/>
          </a:p>
        </p:txBody>
      </p:sp>
    </p:spTree>
    <p:extLst>
      <p:ext uri="{BB962C8B-B14F-4D97-AF65-F5344CB8AC3E}">
        <p14:creationId xmlns:p14="http://schemas.microsoft.com/office/powerpoint/2010/main" val="728300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3161030" y="3264535"/>
            <a:ext cx="0" cy="23368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819390" y="2523490"/>
            <a:ext cx="0" cy="23431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307070" y="3163570"/>
            <a:ext cx="0" cy="26225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249670" y="1586230"/>
            <a:ext cx="0" cy="41973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 name="Rounded Rectangle 2"/>
          <p:cNvSpPr>
            <a:spLocks noChangeArrowheads="1"/>
          </p:cNvSpPr>
          <p:nvPr/>
        </p:nvSpPr>
        <p:spPr bwMode="auto">
          <a:xfrm>
            <a:off x="2490788" y="757238"/>
            <a:ext cx="3600450" cy="571500"/>
          </a:xfrm>
          <a:prstGeom prst="roundRect">
            <a:avLst>
              <a:gd name="adj" fmla="val 16667"/>
            </a:avLst>
          </a:prstGeom>
          <a:solidFill>
            <a:srgbClr val="B8CCE4"/>
          </a:solidFill>
          <a:ln>
            <a:noFill/>
          </a:ln>
          <a:effectLst>
            <a:outerShdw dist="27940" dir="5400000" algn="ctr" rotWithShape="0">
              <a:srgbClr val="000000">
                <a:alpha val="31999"/>
              </a:srgbClr>
            </a:outerShdw>
          </a:effectLst>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effectLst/>
                <a:latin typeface="Calibri" pitchFamily="34" charset="0"/>
                <a:ea typeface="Calibri" pitchFamily="34" charset="0"/>
                <a:cs typeface="Times New Roman" pitchFamily="18" charset="0"/>
              </a:rPr>
              <a:t>Jon Miller</a:t>
            </a:r>
            <a:br>
              <a:rPr kumimoji="0" lang="en-US" altLang="en-US" sz="1400" b="1" i="0" u="none" strike="noStrike" cap="none" normalizeH="0" baseline="0" dirty="0" smtClean="0">
                <a:ln>
                  <a:noFill/>
                </a:ln>
                <a:effectLst/>
                <a:latin typeface="Calibri" pitchFamily="34" charset="0"/>
                <a:ea typeface="Calibri" pitchFamily="34" charset="0"/>
                <a:cs typeface="Times New Roman" pitchFamily="18" charset="0"/>
              </a:rPr>
            </a:br>
            <a:r>
              <a:rPr kumimoji="0" lang="en-US" altLang="en-US" sz="1400" b="1" i="0" u="none" strike="noStrike" cap="none" normalizeH="0" baseline="0" dirty="0" smtClean="0">
                <a:ln>
                  <a:noFill/>
                </a:ln>
                <a:effectLst/>
                <a:latin typeface="Calibri" pitchFamily="34" charset="0"/>
                <a:ea typeface="Calibri" pitchFamily="34" charset="0"/>
                <a:cs typeface="Times New Roman" pitchFamily="18" charset="0"/>
              </a:rPr>
              <a:t>South West Cancer Programme Lead</a:t>
            </a:r>
            <a:endParaRPr kumimoji="0" lang="en-US" altLang="en-US" sz="1400" b="0" i="0" u="none" strike="noStrike" cap="none" normalizeH="0" baseline="0" dirty="0" smtClean="0">
              <a:ln>
                <a:noFill/>
              </a:ln>
              <a:effectLst/>
              <a:latin typeface="Arial" pitchFamily="34" charset="0"/>
              <a:cs typeface="Arial" pitchFamily="34" charset="0"/>
            </a:endParaRPr>
          </a:p>
        </p:txBody>
      </p:sp>
      <p:sp>
        <p:nvSpPr>
          <p:cNvPr id="31" name="Rounded Rectangle 4"/>
          <p:cNvSpPr>
            <a:spLocks noChangeArrowheads="1"/>
          </p:cNvSpPr>
          <p:nvPr/>
        </p:nvSpPr>
        <p:spPr bwMode="auto">
          <a:xfrm>
            <a:off x="107504" y="1535113"/>
            <a:ext cx="3888431" cy="514350"/>
          </a:xfrm>
          <a:prstGeom prst="roundRect">
            <a:avLst>
              <a:gd name="adj" fmla="val 16667"/>
            </a:avLst>
          </a:prstGeom>
          <a:solidFill>
            <a:srgbClr val="FABF8F"/>
          </a:solidFill>
          <a:ln>
            <a:noFill/>
          </a:ln>
          <a:effectLst>
            <a:outerShdw dist="27940" dir="5400000" algn="ctr" rotWithShape="0">
              <a:srgbClr val="000000">
                <a:alpha val="31999"/>
              </a:srgbClr>
            </a:outerShdw>
          </a:effectLst>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effectLst/>
                <a:latin typeface="Calibri" pitchFamily="34" charset="0"/>
                <a:ea typeface="Calibri" pitchFamily="34" charset="0"/>
                <a:cs typeface="Times New Roman" pitchFamily="18" charset="0"/>
              </a:rPr>
              <a:t>Peninsula Cancer Alliance</a:t>
            </a:r>
            <a:endParaRPr kumimoji="0" lang="en-US" altLang="en-US" sz="1400" b="0" i="0" u="none" strike="noStrike" cap="none" normalizeH="0" baseline="0" dirty="0" smtClean="0">
              <a:ln>
                <a:noFill/>
              </a:ln>
              <a:effectLst/>
              <a:latin typeface="Arial" pitchFamily="34" charset="0"/>
              <a:cs typeface="Arial" pitchFamily="34" charset="0"/>
            </a:endParaRPr>
          </a:p>
        </p:txBody>
      </p:sp>
      <p:sp>
        <p:nvSpPr>
          <p:cNvPr id="32" name="Rounded Rectangle 6"/>
          <p:cNvSpPr>
            <a:spLocks noChangeArrowheads="1"/>
          </p:cNvSpPr>
          <p:nvPr/>
        </p:nvSpPr>
        <p:spPr bwMode="auto">
          <a:xfrm>
            <a:off x="4849494" y="1535113"/>
            <a:ext cx="4114993" cy="514350"/>
          </a:xfrm>
          <a:prstGeom prst="roundRect">
            <a:avLst>
              <a:gd name="adj" fmla="val 16667"/>
            </a:avLst>
          </a:prstGeom>
          <a:solidFill>
            <a:srgbClr val="D99594"/>
          </a:solidFill>
          <a:ln>
            <a:noFill/>
          </a:ln>
          <a:effectLst>
            <a:outerShdw dist="27940" dir="5400000" algn="ctr" rotWithShape="0">
              <a:srgbClr val="000000">
                <a:alpha val="31999"/>
              </a:srgbClr>
            </a:outerShdw>
          </a:effectLst>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effectLst/>
                <a:latin typeface="Calibri" pitchFamily="34" charset="0"/>
                <a:ea typeface="Calibri" pitchFamily="34" charset="0"/>
                <a:cs typeface="Times New Roman" pitchFamily="18" charset="0"/>
              </a:rPr>
              <a:t>SWAG Cancer Alliance</a:t>
            </a:r>
            <a:endParaRPr kumimoji="0" lang="en-US" altLang="en-US" sz="1400" b="0" i="0" u="none" strike="noStrike" cap="none" normalizeH="0" baseline="0" dirty="0" smtClean="0">
              <a:ln>
                <a:noFill/>
              </a:ln>
              <a:effectLst/>
              <a:latin typeface="Arial" pitchFamily="34" charset="0"/>
              <a:cs typeface="Arial" pitchFamily="34" charset="0"/>
            </a:endParaRPr>
          </a:p>
        </p:txBody>
      </p:sp>
      <p:sp>
        <p:nvSpPr>
          <p:cNvPr id="33" name="Rounded Rectangle 5"/>
          <p:cNvSpPr>
            <a:spLocks noChangeArrowheads="1"/>
          </p:cNvSpPr>
          <p:nvPr/>
        </p:nvSpPr>
        <p:spPr bwMode="auto">
          <a:xfrm>
            <a:off x="3635896" y="5373216"/>
            <a:ext cx="1820341" cy="720080"/>
          </a:xfrm>
          <a:prstGeom prst="roundRect">
            <a:avLst>
              <a:gd name="adj" fmla="val 16667"/>
            </a:avLst>
          </a:prstGeom>
          <a:solidFill>
            <a:srgbClr val="B8CCE4"/>
          </a:solidFill>
          <a:ln>
            <a:noFill/>
          </a:ln>
          <a:effectLst>
            <a:outerShdw dist="27940" dir="5400000" algn="ctr" rotWithShape="0">
              <a:srgbClr val="000000">
                <a:alpha val="31999"/>
              </a:srgbClr>
            </a:outerShdw>
          </a:effectLst>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Emma Derrick</a:t>
            </a:r>
            <a:b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b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Network Assistant</a:t>
            </a:r>
            <a:endParaRPr kumimoji="0" lang="en-US" altLang="en-US" sz="1200" b="0" i="0" u="none" strike="noStrike" cap="none" normalizeH="0" baseline="0" dirty="0" smtClean="0">
              <a:ln>
                <a:noFill/>
              </a:ln>
              <a:effectLst/>
              <a:latin typeface="Arial" pitchFamily="34" charset="0"/>
              <a:cs typeface="Arial" pitchFamily="34" charset="0"/>
            </a:endParaRPr>
          </a:p>
        </p:txBody>
      </p:sp>
      <p:sp>
        <p:nvSpPr>
          <p:cNvPr id="34" name="Rounded Rectangle 7"/>
          <p:cNvSpPr>
            <a:spLocks noChangeArrowheads="1"/>
          </p:cNvSpPr>
          <p:nvPr/>
        </p:nvSpPr>
        <p:spPr bwMode="auto">
          <a:xfrm>
            <a:off x="1309369" y="2271712"/>
            <a:ext cx="1030383" cy="781049"/>
          </a:xfrm>
          <a:prstGeom prst="roundRect">
            <a:avLst>
              <a:gd name="adj" fmla="val 16667"/>
            </a:avLst>
          </a:prstGeom>
          <a:solidFill>
            <a:srgbClr val="FABF8F"/>
          </a:solidFill>
          <a:ln>
            <a:noFill/>
          </a:ln>
          <a:effectLst>
            <a:outerShdw dist="27940" dir="5400000" algn="ctr" rotWithShape="0">
              <a:srgbClr val="000000">
                <a:alpha val="31999"/>
              </a:srgbClr>
            </a:outerShdw>
          </a:effectLst>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err="1" smtClean="0">
                <a:ln>
                  <a:noFill/>
                </a:ln>
                <a:effectLst/>
                <a:latin typeface="Calibri" pitchFamily="34" charset="0"/>
                <a:ea typeface="Calibri" pitchFamily="34" charset="0"/>
                <a:cs typeface="Times New Roman" pitchFamily="18" charset="0"/>
              </a:rPr>
              <a:t>Mr</a:t>
            </a: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 John Renninson</a:t>
            </a:r>
            <a:b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b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Clinical Lead</a:t>
            </a:r>
            <a:endParaRPr kumimoji="0" lang="en-US" altLang="en-US" sz="1200" b="0" i="0" u="none" strike="noStrike" cap="none" normalizeH="0" baseline="0" dirty="0" smtClean="0">
              <a:ln>
                <a:noFill/>
              </a:ln>
              <a:effectLst/>
              <a:latin typeface="Arial" pitchFamily="34" charset="0"/>
              <a:cs typeface="Arial" pitchFamily="34" charset="0"/>
            </a:endParaRPr>
          </a:p>
        </p:txBody>
      </p:sp>
      <p:sp>
        <p:nvSpPr>
          <p:cNvPr id="35" name="Rounded Rectangle 11"/>
          <p:cNvSpPr>
            <a:spLocks noChangeArrowheads="1"/>
          </p:cNvSpPr>
          <p:nvPr/>
        </p:nvSpPr>
        <p:spPr bwMode="auto">
          <a:xfrm>
            <a:off x="4830762" y="2281238"/>
            <a:ext cx="1250951" cy="771522"/>
          </a:xfrm>
          <a:prstGeom prst="roundRect">
            <a:avLst>
              <a:gd name="adj" fmla="val 16667"/>
            </a:avLst>
          </a:pr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Patricia Mclarnon</a:t>
            </a:r>
            <a:b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b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Programme Manager</a:t>
            </a:r>
            <a:endParaRPr kumimoji="0" lang="en-US" altLang="en-US" sz="1200" b="0" i="0" u="none" strike="noStrike" cap="none" normalizeH="0" baseline="0" dirty="0" smtClean="0">
              <a:ln>
                <a:noFill/>
              </a:ln>
              <a:effectLst/>
              <a:latin typeface="Arial" pitchFamily="34" charset="0"/>
              <a:cs typeface="Arial" pitchFamily="34" charset="0"/>
            </a:endParaRPr>
          </a:p>
        </p:txBody>
      </p:sp>
      <p:sp>
        <p:nvSpPr>
          <p:cNvPr id="36" name="Rounded Rectangle 10"/>
          <p:cNvSpPr>
            <a:spLocks noChangeArrowheads="1"/>
          </p:cNvSpPr>
          <p:nvPr/>
        </p:nvSpPr>
        <p:spPr bwMode="auto">
          <a:xfrm>
            <a:off x="6324601" y="2292350"/>
            <a:ext cx="1247936" cy="760410"/>
          </a:xfrm>
          <a:prstGeom prst="roundRect">
            <a:avLst>
              <a:gd name="adj" fmla="val 16667"/>
            </a:avLst>
          </a:pr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Dr Amelia Randle</a:t>
            </a:r>
            <a:b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b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Clinical Lead</a:t>
            </a:r>
            <a:endParaRPr kumimoji="0" lang="en-US" altLang="en-US" sz="1200" b="0" i="0" u="none" strike="noStrike" cap="none" normalizeH="0" baseline="0" dirty="0" smtClean="0">
              <a:ln>
                <a:noFill/>
              </a:ln>
              <a:effectLst/>
              <a:latin typeface="Arial" pitchFamily="34" charset="0"/>
              <a:cs typeface="Arial" pitchFamily="34" charset="0"/>
            </a:endParaRPr>
          </a:p>
        </p:txBody>
      </p:sp>
      <p:sp>
        <p:nvSpPr>
          <p:cNvPr id="37" name="Rounded Rectangle 8"/>
          <p:cNvSpPr>
            <a:spLocks noChangeArrowheads="1"/>
          </p:cNvSpPr>
          <p:nvPr/>
        </p:nvSpPr>
        <p:spPr bwMode="auto">
          <a:xfrm>
            <a:off x="2627784" y="2262188"/>
            <a:ext cx="1368151" cy="790574"/>
          </a:xfrm>
          <a:prstGeom prst="roundRect">
            <a:avLst>
              <a:gd name="adj" fmla="val 16667"/>
            </a:avLst>
          </a:prstGeom>
          <a:solidFill>
            <a:srgbClr val="FABF8F"/>
          </a:solidFill>
          <a:ln>
            <a:noFill/>
          </a:ln>
          <a:effectLst>
            <a:outerShdw dist="27940" dir="5400000" algn="ctr" rotWithShape="0">
              <a:srgbClr val="000000">
                <a:alpha val="31999"/>
              </a:srgbClr>
            </a:outerShdw>
          </a:effectLst>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Lynne </a:t>
            </a:r>
            <a:r>
              <a:rPr kumimoji="0" lang="en-US" altLang="en-US" sz="1200" b="1" i="0" u="none" strike="noStrike" cap="none" normalizeH="0" baseline="0" dirty="0" err="1" smtClean="0">
                <a:ln>
                  <a:noFill/>
                </a:ln>
                <a:effectLst/>
                <a:latin typeface="Calibri" pitchFamily="34" charset="0"/>
                <a:ea typeface="Calibri" pitchFamily="34" charset="0"/>
                <a:cs typeface="Times New Roman" pitchFamily="18" charset="0"/>
              </a:rPr>
              <a:t>Kilner</a:t>
            </a: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
            </a:r>
            <a:b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b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Programme Manager</a:t>
            </a:r>
            <a:endParaRPr kumimoji="0" lang="en-US" altLang="en-US" sz="1200" b="0" i="0" u="none" strike="noStrike" cap="none" normalizeH="0" baseline="0" dirty="0" smtClean="0">
              <a:ln>
                <a:noFill/>
              </a:ln>
              <a:effectLst/>
              <a:latin typeface="Arial" pitchFamily="34" charset="0"/>
              <a:cs typeface="Arial" pitchFamily="34" charset="0"/>
            </a:endParaRPr>
          </a:p>
        </p:txBody>
      </p:sp>
      <p:sp>
        <p:nvSpPr>
          <p:cNvPr id="38" name="Rounded Rectangle 16"/>
          <p:cNvSpPr>
            <a:spLocks noChangeArrowheads="1"/>
          </p:cNvSpPr>
          <p:nvPr/>
        </p:nvSpPr>
        <p:spPr bwMode="auto">
          <a:xfrm>
            <a:off x="107504" y="3294696"/>
            <a:ext cx="1008112" cy="926391"/>
          </a:xfrm>
          <a:prstGeom prst="roundRect">
            <a:avLst>
              <a:gd name="adj" fmla="val 16667"/>
            </a:avLst>
          </a:prstGeom>
          <a:solidFill>
            <a:srgbClr val="FABF8F"/>
          </a:solidFill>
          <a:ln>
            <a:noFill/>
          </a:ln>
          <a:effectLst>
            <a:outerShdw dist="27940" dir="5400000" algn="ctr" rotWithShape="0">
              <a:srgbClr val="000000">
                <a:alpha val="31999"/>
              </a:srgbClr>
            </a:outerShdw>
          </a:effectLst>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Dr Joe Mays</a:t>
            </a:r>
            <a:b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b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P&amp;ED Clinical Lead</a:t>
            </a:r>
            <a:endParaRPr kumimoji="0" lang="en-US" altLang="en-US" sz="1200" b="0" i="0" u="none" strike="noStrike" cap="none" normalizeH="0" baseline="0" dirty="0" smtClean="0">
              <a:ln>
                <a:noFill/>
              </a:ln>
              <a:effectLst/>
              <a:latin typeface="Arial" pitchFamily="34" charset="0"/>
              <a:cs typeface="Arial" pitchFamily="34" charset="0"/>
            </a:endParaRPr>
          </a:p>
        </p:txBody>
      </p:sp>
      <p:sp>
        <p:nvSpPr>
          <p:cNvPr id="39" name="Rounded Rectangle 17"/>
          <p:cNvSpPr>
            <a:spLocks noChangeArrowheads="1"/>
          </p:cNvSpPr>
          <p:nvPr/>
        </p:nvSpPr>
        <p:spPr bwMode="auto">
          <a:xfrm>
            <a:off x="1309370" y="3294696"/>
            <a:ext cx="1030382" cy="926391"/>
          </a:xfrm>
          <a:prstGeom prst="roundRect">
            <a:avLst>
              <a:gd name="adj" fmla="val 16667"/>
            </a:avLst>
          </a:prstGeom>
          <a:solidFill>
            <a:srgbClr val="FABF8F"/>
          </a:solidFill>
          <a:ln>
            <a:noFill/>
          </a:ln>
          <a:effectLst>
            <a:outerShdw dist="27940" dir="5400000" algn="ctr" rotWithShape="0">
              <a:srgbClr val="000000">
                <a:alpha val="31999"/>
              </a:srgbClr>
            </a:outerShdw>
          </a:effectLst>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LWBC</a:t>
            </a:r>
            <a:b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b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Clinical Lead</a:t>
            </a:r>
            <a:endParaRPr kumimoji="0" lang="en-US" altLang="en-US" sz="1200" b="0" i="0" u="none" strike="noStrike" cap="none" normalizeH="0" baseline="0" dirty="0" smtClean="0">
              <a:ln>
                <a:noFill/>
              </a:ln>
              <a:effectLst/>
              <a:latin typeface="Arial" pitchFamily="34" charset="0"/>
              <a:cs typeface="Arial" pitchFamily="34" charset="0"/>
            </a:endParaRPr>
          </a:p>
        </p:txBody>
      </p:sp>
      <p:sp>
        <p:nvSpPr>
          <p:cNvPr id="40" name="Rounded Rectangle 18"/>
          <p:cNvSpPr>
            <a:spLocks noChangeArrowheads="1"/>
          </p:cNvSpPr>
          <p:nvPr/>
        </p:nvSpPr>
        <p:spPr bwMode="auto">
          <a:xfrm>
            <a:off x="2627785" y="3256914"/>
            <a:ext cx="1368150" cy="964173"/>
          </a:xfrm>
          <a:prstGeom prst="roundRect">
            <a:avLst>
              <a:gd name="adj" fmla="val 16667"/>
            </a:avLst>
          </a:prstGeom>
          <a:solidFill>
            <a:srgbClr val="FABF8F"/>
          </a:solidFill>
          <a:ln>
            <a:noFill/>
          </a:ln>
          <a:effectLst>
            <a:outerShdw dist="27940" dir="5400000" algn="ctr" rotWithShape="0">
              <a:srgbClr val="000000">
                <a:alpha val="31999"/>
              </a:srgbClr>
            </a:outerShdw>
          </a:effectLst>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
            </a:r>
            <a:b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b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Pathways Clinical Lead – Prostate </a:t>
            </a:r>
            <a:r>
              <a:rPr kumimoji="0" lang="en-US" altLang="en-US" sz="1200" b="1" i="0" u="none" strike="noStrike" cap="none" normalizeH="0" baseline="0" dirty="0" err="1" smtClean="0">
                <a:ln>
                  <a:noFill/>
                </a:ln>
                <a:effectLst/>
                <a:latin typeface="Calibri" pitchFamily="34" charset="0"/>
                <a:ea typeface="Calibri" pitchFamily="34" charset="0"/>
                <a:cs typeface="Times New Roman" pitchFamily="18" charset="0"/>
              </a:rPr>
              <a:t>Mr</a:t>
            </a: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 Nick Burns-Cox</a:t>
            </a:r>
            <a:endParaRPr kumimoji="0" lang="en-US" altLang="en-US" sz="1200" b="0" i="0" u="none" strike="noStrike" cap="none" normalizeH="0" baseline="0" dirty="0" smtClean="0">
              <a:ln>
                <a:noFill/>
              </a:ln>
              <a:effectLst/>
              <a:latin typeface="Arial" pitchFamily="34" charset="0"/>
              <a:cs typeface="Arial" pitchFamily="34" charset="0"/>
            </a:endParaRPr>
          </a:p>
        </p:txBody>
      </p:sp>
      <p:sp>
        <p:nvSpPr>
          <p:cNvPr id="41" name="Rounded Rectangle 27"/>
          <p:cNvSpPr>
            <a:spLocks noChangeArrowheads="1"/>
          </p:cNvSpPr>
          <p:nvPr/>
        </p:nvSpPr>
        <p:spPr bwMode="auto">
          <a:xfrm>
            <a:off x="2843809" y="4389436"/>
            <a:ext cx="1152126" cy="803278"/>
          </a:xfrm>
          <a:prstGeom prst="roundRect">
            <a:avLst>
              <a:gd name="adj" fmla="val 16667"/>
            </a:avLst>
          </a:prstGeom>
          <a:solidFill>
            <a:srgbClr val="FABF8F"/>
          </a:solidFill>
          <a:ln>
            <a:noFill/>
          </a:ln>
          <a:effectLst>
            <a:outerShdw dist="27940" dir="5400000" algn="ctr" rotWithShape="0">
              <a:srgbClr val="000000">
                <a:alpha val="31999"/>
              </a:srgbClr>
            </a:outerShdw>
          </a:effectLst>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Sarah-Jane Davies</a:t>
            </a:r>
            <a:b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b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P&amp;ED Project Manager</a:t>
            </a:r>
            <a:endParaRPr kumimoji="0" lang="en-US" altLang="en-US"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Rounded Rectangle 28"/>
          <p:cNvSpPr>
            <a:spLocks noChangeArrowheads="1"/>
          </p:cNvSpPr>
          <p:nvPr/>
        </p:nvSpPr>
        <p:spPr bwMode="auto">
          <a:xfrm>
            <a:off x="4830762" y="4389436"/>
            <a:ext cx="1260476" cy="695748"/>
          </a:xfrm>
          <a:prstGeom prst="roundRect">
            <a:avLst>
              <a:gd name="adj" fmla="val 16667"/>
            </a:avLst>
          </a:pr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effectLs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ea typeface="Calibri" pitchFamily="34" charset="0"/>
                <a:cs typeface="Times New Roman" pitchFamily="18" charset="0"/>
              </a:rPr>
              <a:t>Nicola Gowen</a:t>
            </a:r>
            <a:endParaRPr kumimoji="0" lang="en-US" altLang="en-US" sz="1200" b="0" i="0" u="none" strike="noStrike" cap="none" normalizeH="0" baseline="0" dirty="0" smtClean="0">
              <a:ln>
                <a:noFill/>
              </a:ln>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ea typeface="Calibri" pitchFamily="34" charset="0"/>
                <a:cs typeface="Times New Roman" pitchFamily="18" charset="0"/>
              </a:rPr>
              <a:t>P&amp;ED Project Manager</a:t>
            </a:r>
            <a:endParaRPr kumimoji="0" lang="en-US" altLang="en-US" sz="12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Rounded Rectangle 30"/>
          <p:cNvSpPr>
            <a:spLocks noChangeArrowheads="1"/>
          </p:cNvSpPr>
          <p:nvPr/>
        </p:nvSpPr>
        <p:spPr bwMode="auto">
          <a:xfrm>
            <a:off x="1475656" y="4389436"/>
            <a:ext cx="1152128" cy="803278"/>
          </a:xfrm>
          <a:prstGeom prst="roundRect">
            <a:avLst>
              <a:gd name="adj" fmla="val 16667"/>
            </a:avLst>
          </a:prstGeom>
          <a:solidFill>
            <a:srgbClr val="FABF8F"/>
          </a:solidFill>
          <a:ln>
            <a:noFill/>
          </a:ln>
          <a:effectLst>
            <a:outerShdw dist="27940" dir="5400000" algn="ctr" rotWithShape="0">
              <a:srgbClr val="000000">
                <a:alpha val="31999"/>
              </a:srgbClr>
            </a:outerShdw>
          </a:effectLst>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Macmillan Patient and Public Involvement Lead</a:t>
            </a:r>
            <a:endParaRPr kumimoji="0" lang="en-US" altLang="en-US" sz="1200" b="0" i="0" u="none" strike="noStrike" cap="none" normalizeH="0" baseline="0" dirty="0" smtClean="0">
              <a:ln>
                <a:noFill/>
              </a:ln>
              <a:effectLst/>
              <a:latin typeface="Arial" pitchFamily="34" charset="0"/>
              <a:cs typeface="Arial" pitchFamily="34" charset="0"/>
            </a:endParaRPr>
          </a:p>
        </p:txBody>
      </p:sp>
      <p:sp>
        <p:nvSpPr>
          <p:cNvPr id="44" name="Rounded Rectangle 31"/>
          <p:cNvSpPr>
            <a:spLocks noChangeArrowheads="1"/>
          </p:cNvSpPr>
          <p:nvPr/>
        </p:nvSpPr>
        <p:spPr bwMode="auto">
          <a:xfrm>
            <a:off x="6249670" y="4389436"/>
            <a:ext cx="1322867" cy="695747"/>
          </a:xfrm>
          <a:prstGeom prst="roundRect">
            <a:avLst>
              <a:gd name="adj" fmla="val 16667"/>
            </a:avLst>
          </a:pr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Katy Horton-Fawkes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Macmillan PPE Lead  </a:t>
            </a:r>
            <a:endParaRPr kumimoji="0" lang="en-US" altLang="en-US" sz="1200" b="0" i="0" u="none" strike="noStrike" cap="none" normalizeH="0" baseline="0" dirty="0" smtClean="0">
              <a:ln>
                <a:noFill/>
              </a:ln>
              <a:effectLst/>
              <a:latin typeface="Arial" pitchFamily="34" charset="0"/>
              <a:cs typeface="Arial" pitchFamily="34" charset="0"/>
            </a:endParaRPr>
          </a:p>
        </p:txBody>
      </p:sp>
      <p:sp>
        <p:nvSpPr>
          <p:cNvPr id="45" name="Rounded Rectangle 1"/>
          <p:cNvSpPr>
            <a:spLocks noChangeArrowheads="1"/>
          </p:cNvSpPr>
          <p:nvPr/>
        </p:nvSpPr>
        <p:spPr bwMode="auto">
          <a:xfrm>
            <a:off x="3635896" y="6237312"/>
            <a:ext cx="1820341" cy="504056"/>
          </a:xfrm>
          <a:prstGeom prst="roundRect">
            <a:avLst>
              <a:gd name="adj" fmla="val 16667"/>
            </a:avLst>
          </a:prstGeom>
          <a:solidFill>
            <a:srgbClr val="B8CCE4"/>
          </a:solidFill>
          <a:ln>
            <a:noFill/>
          </a:ln>
          <a:effectLst>
            <a:outerShdw dist="27940" dir="5400000" algn="ctr" rotWithShape="0">
              <a:srgbClr val="000000">
                <a:alpha val="31999"/>
              </a:srgbClr>
            </a:outerShdw>
          </a:effectLst>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Admin Assistant – </a:t>
            </a:r>
            <a:r>
              <a:rPr lang="en-US" altLang="en-US" sz="1200" b="1" dirty="0" smtClean="0">
                <a:latin typeface="Calibri" pitchFamily="34" charset="0"/>
                <a:ea typeface="Calibri" pitchFamily="34" charset="0"/>
                <a:cs typeface="Times New Roman" pitchFamily="18" charset="0"/>
              </a:rPr>
              <a:t>Harriet </a:t>
            </a:r>
            <a:r>
              <a:rPr lang="en-US" altLang="en-US" sz="1200" b="1" dirty="0" err="1" smtClean="0">
                <a:latin typeface="Calibri" pitchFamily="34" charset="0"/>
                <a:ea typeface="Calibri" pitchFamily="34" charset="0"/>
                <a:cs typeface="Times New Roman" pitchFamily="18" charset="0"/>
              </a:rPr>
              <a:t>Munday</a:t>
            </a:r>
            <a:endParaRPr kumimoji="0" lang="en-US" altLang="en-US" sz="1200" b="0" i="0" u="none" strike="noStrike" cap="none" normalizeH="0" baseline="0" dirty="0" smtClean="0">
              <a:ln>
                <a:noFill/>
              </a:ln>
              <a:effectLst/>
              <a:latin typeface="Arial" pitchFamily="34" charset="0"/>
              <a:cs typeface="Arial" pitchFamily="34" charset="0"/>
            </a:endParaRPr>
          </a:p>
        </p:txBody>
      </p:sp>
      <p:sp>
        <p:nvSpPr>
          <p:cNvPr id="46" name="Rounded Rectangle 9"/>
          <p:cNvSpPr>
            <a:spLocks noChangeArrowheads="1"/>
          </p:cNvSpPr>
          <p:nvPr/>
        </p:nvSpPr>
        <p:spPr bwMode="auto">
          <a:xfrm>
            <a:off x="107503" y="4389436"/>
            <a:ext cx="1201865" cy="803278"/>
          </a:xfrm>
          <a:prstGeom prst="roundRect">
            <a:avLst>
              <a:gd name="adj" fmla="val 16667"/>
            </a:avLst>
          </a:prstGeom>
          <a:solidFill>
            <a:srgbClr val="FABF8F"/>
          </a:solidFill>
          <a:ln>
            <a:noFill/>
          </a:ln>
          <a:effectLst>
            <a:outerShdw dist="27940" dir="5400000" algn="ctr" rotWithShape="0">
              <a:srgbClr val="000000">
                <a:alpha val="31999"/>
              </a:srgbClr>
            </a:outerShdw>
          </a:effectLst>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altLang="en-US" sz="1200" b="1" dirty="0">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Nina </a:t>
            </a:r>
            <a:r>
              <a:rPr kumimoji="0" lang="en-US" altLang="en-US" sz="1200" b="1" i="0" u="none" strike="noStrike" cap="none" normalizeH="0" baseline="0" dirty="0" err="1" smtClean="0">
                <a:ln>
                  <a:noFill/>
                </a:ln>
                <a:effectLst/>
                <a:latin typeface="Calibri" pitchFamily="34" charset="0"/>
                <a:ea typeface="Calibri" pitchFamily="34" charset="0"/>
                <a:cs typeface="Times New Roman" pitchFamily="18" charset="0"/>
              </a:rPr>
              <a:t>Kamalarajan</a:t>
            </a: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
            </a:r>
            <a:b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b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SSG Manager</a:t>
            </a:r>
            <a:r>
              <a:rPr kumimoji="0" lang="en-US" altLang="en-US"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
            </a:r>
            <a:br>
              <a:rPr kumimoji="0" lang="en-US" altLang="en-US"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br>
            <a:r>
              <a:rPr kumimoji="0" lang="en-US" altLang="en-US"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
            </a:r>
            <a:br>
              <a:rPr kumimoji="0" lang="en-US" altLang="en-US"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b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Rounded Rectangle 12"/>
          <p:cNvSpPr>
            <a:spLocks noChangeArrowheads="1"/>
          </p:cNvSpPr>
          <p:nvPr/>
        </p:nvSpPr>
        <p:spPr bwMode="auto">
          <a:xfrm>
            <a:off x="4830763" y="3294696"/>
            <a:ext cx="1250949" cy="926391"/>
          </a:xfrm>
          <a:prstGeom prst="roundRect">
            <a:avLst>
              <a:gd name="adj" fmla="val 16667"/>
            </a:avLst>
          </a:pr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Dr Sadaf Haque</a:t>
            </a:r>
            <a:b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b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P&amp;ED Clinical Lead</a:t>
            </a:r>
            <a:endParaRPr kumimoji="0" lang="en-US" altLang="en-US" sz="1200" b="0" i="0" u="none" strike="noStrike" cap="none" normalizeH="0" baseline="0" dirty="0" smtClean="0">
              <a:ln>
                <a:noFill/>
              </a:ln>
              <a:effectLst/>
              <a:latin typeface="Arial" pitchFamily="34" charset="0"/>
              <a:cs typeface="Arial" pitchFamily="34" charset="0"/>
            </a:endParaRPr>
          </a:p>
        </p:txBody>
      </p:sp>
      <p:sp>
        <p:nvSpPr>
          <p:cNvPr id="48" name="Rounded Rectangle 13"/>
          <p:cNvSpPr>
            <a:spLocks noChangeArrowheads="1"/>
          </p:cNvSpPr>
          <p:nvPr/>
        </p:nvSpPr>
        <p:spPr bwMode="auto">
          <a:xfrm>
            <a:off x="6249988" y="3264535"/>
            <a:ext cx="1322549" cy="956552"/>
          </a:xfrm>
          <a:prstGeom prst="roundRect">
            <a:avLst>
              <a:gd name="adj" fmla="val 16667"/>
            </a:avLst>
          </a:pr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Dr Dorothy Goddard</a:t>
            </a:r>
            <a:b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b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LWBC Clinical Lead</a:t>
            </a:r>
            <a:endParaRPr kumimoji="0" lang="en-US" altLang="en-US" sz="1200" b="0" i="0" u="none" strike="noStrike" cap="none" normalizeH="0" baseline="0" dirty="0" smtClean="0">
              <a:ln>
                <a:noFill/>
              </a:ln>
              <a:effectLst/>
              <a:latin typeface="Arial" pitchFamily="34" charset="0"/>
              <a:cs typeface="Arial" pitchFamily="34" charset="0"/>
            </a:endParaRPr>
          </a:p>
        </p:txBody>
      </p:sp>
      <p:sp>
        <p:nvSpPr>
          <p:cNvPr id="49" name="Rounded Rectangle 14"/>
          <p:cNvSpPr>
            <a:spLocks noChangeArrowheads="1"/>
          </p:cNvSpPr>
          <p:nvPr/>
        </p:nvSpPr>
        <p:spPr bwMode="auto">
          <a:xfrm>
            <a:off x="7668344" y="3256915"/>
            <a:ext cx="1296144" cy="964172"/>
          </a:xfrm>
          <a:prstGeom prst="roundRect">
            <a:avLst>
              <a:gd name="adj" fmla="val 16667"/>
            </a:avLst>
          </a:pr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endPar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endParaRPr>
          </a:p>
          <a:p>
            <a:pPr lvl="0" algn="ctr" fontAlgn="base">
              <a:spcBef>
                <a:spcPct val="0"/>
              </a:spcBef>
              <a:spcAft>
                <a:spcPct val="0"/>
              </a:spcAft>
            </a:pP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Pathways Clinical Lead </a:t>
            </a:r>
            <a:r>
              <a:rPr kumimoji="0" lang="en-US" altLang="en-US" sz="1000" b="1" i="0" u="none" strike="noStrike" cap="none" normalizeH="0" baseline="0" dirty="0" smtClean="0">
                <a:ln>
                  <a:noFill/>
                </a:ln>
                <a:effectLst/>
                <a:latin typeface="Calibri" pitchFamily="34" charset="0"/>
                <a:ea typeface="Calibri" pitchFamily="34" charset="0"/>
                <a:cs typeface="Times New Roman" pitchFamily="18" charset="0"/>
              </a:rPr>
              <a:t>– </a:t>
            </a: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Prostate  Prof. Raj Persad</a:t>
            </a:r>
          </a:p>
          <a:p>
            <a:pPr lvl="0" algn="ctr" fontAlgn="base">
              <a:spcBef>
                <a:spcPct val="0"/>
              </a:spcBef>
              <a:spcAft>
                <a:spcPct val="0"/>
              </a:spcAft>
            </a:pPr>
            <a:r>
              <a:rPr lang="en-US" altLang="en-US" sz="1200" b="1" dirty="0" smtClean="0">
                <a:solidFill>
                  <a:schemeClr val="tx1"/>
                </a:solidFill>
                <a:latin typeface="Calibri" pitchFamily="34" charset="0"/>
                <a:ea typeface="Calibri" pitchFamily="34" charset="0"/>
                <a:cs typeface="Times New Roman" pitchFamily="18" charset="0"/>
              </a:rPr>
              <a:t>Lung – vacant </a:t>
            </a:r>
            <a:r>
              <a:rPr kumimoji="0" lang="en-US" altLang="en-US"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
            </a:r>
            <a:br>
              <a:rPr kumimoji="0" lang="en-US" altLang="en-US" sz="1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b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Rounded Rectangle 25"/>
          <p:cNvSpPr>
            <a:spLocks noChangeArrowheads="1"/>
          </p:cNvSpPr>
          <p:nvPr/>
        </p:nvSpPr>
        <p:spPr bwMode="auto">
          <a:xfrm>
            <a:off x="7668344" y="4389436"/>
            <a:ext cx="1296143" cy="695747"/>
          </a:xfrm>
          <a:prstGeom prst="roundRect">
            <a:avLst>
              <a:gd name="adj" fmla="val 16667"/>
            </a:avLst>
          </a:prstGeom>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Helen Dunderdale</a:t>
            </a:r>
            <a:b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b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SSG Manager</a:t>
            </a:r>
            <a:endParaRPr kumimoji="0" lang="en-US" altLang="en-US" sz="1200" b="0" i="0" u="none" strike="noStrike" cap="none" normalizeH="0" baseline="0" dirty="0" smtClean="0">
              <a:ln>
                <a:noFill/>
              </a:ln>
              <a:effectLst/>
              <a:latin typeface="Arial" pitchFamily="34" charset="0"/>
              <a:cs typeface="Arial" pitchFamily="34" charset="0"/>
            </a:endParaRPr>
          </a:p>
        </p:txBody>
      </p:sp>
      <p:sp>
        <p:nvSpPr>
          <p:cNvPr id="51" name="Rounded Rectangle 32"/>
          <p:cNvSpPr>
            <a:spLocks noChangeArrowheads="1"/>
          </p:cNvSpPr>
          <p:nvPr/>
        </p:nvSpPr>
        <p:spPr bwMode="auto">
          <a:xfrm>
            <a:off x="7668344" y="5192714"/>
            <a:ext cx="1296144" cy="684560"/>
          </a:xfrm>
          <a:prstGeom prst="roundRect">
            <a:avLst>
              <a:gd name="adj" fmla="val 16667"/>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Asha Sahni</a:t>
            </a:r>
            <a:b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b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SSG Administrator</a:t>
            </a:r>
            <a:endParaRPr kumimoji="0" lang="en-US" altLang="en-US" sz="1200" b="0" i="0" u="none" strike="noStrike" cap="none" normalizeH="0" baseline="0" dirty="0" smtClean="0">
              <a:ln>
                <a:noFill/>
              </a:ln>
              <a:effectLst/>
              <a:latin typeface="Arial" pitchFamily="34" charset="0"/>
              <a:cs typeface="Arial" pitchFamily="34" charset="0"/>
            </a:endParaRPr>
          </a:p>
        </p:txBody>
      </p:sp>
      <p:sp>
        <p:nvSpPr>
          <p:cNvPr id="52" name="Rounded Rectangle 22"/>
          <p:cNvSpPr>
            <a:spLocks noChangeArrowheads="1"/>
          </p:cNvSpPr>
          <p:nvPr/>
        </p:nvSpPr>
        <p:spPr bwMode="auto">
          <a:xfrm>
            <a:off x="107504" y="2273299"/>
            <a:ext cx="1008112" cy="779461"/>
          </a:xfrm>
          <a:prstGeom prst="roundRect">
            <a:avLst>
              <a:gd name="adj" fmla="val 16667"/>
            </a:avLst>
          </a:prstGeom>
          <a:solidFill>
            <a:srgbClr val="FABF8F"/>
          </a:solidFill>
          <a:ln>
            <a:noFill/>
          </a:ln>
          <a:effectLst>
            <a:outerShdw dist="27940" dir="5400000" algn="ctr" rotWithShape="0">
              <a:srgbClr val="000000">
                <a:alpha val="31999"/>
              </a:srgbClr>
            </a:outerShdw>
          </a:effectLst>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latin typeface="Calibri" pitchFamily="34" charset="0"/>
                <a:ea typeface="Calibri" pitchFamily="34" charset="0"/>
                <a:cs typeface="Arial" pitchFamily="34" charset="0"/>
              </a:rPr>
              <a:t>Dr Alison Diamond</a:t>
            </a:r>
            <a:br>
              <a:rPr kumimoji="0" lang="en-US" altLang="en-US" sz="1200" b="1" i="0" u="none" strike="noStrike" cap="none" normalizeH="0" baseline="0" dirty="0" smtClean="0">
                <a:ln>
                  <a:noFill/>
                </a:ln>
                <a:effectLst/>
                <a:latin typeface="Calibri" pitchFamily="34" charset="0"/>
                <a:ea typeface="Calibri" pitchFamily="34" charset="0"/>
                <a:cs typeface="Arial" pitchFamily="34" charset="0"/>
              </a:rPr>
            </a:br>
            <a:r>
              <a:rPr kumimoji="0" lang="en-US" altLang="en-US" sz="1200" b="1" i="0" u="none" strike="noStrike" cap="none" normalizeH="0" baseline="0" dirty="0" smtClean="0">
                <a:ln>
                  <a:noFill/>
                </a:ln>
                <a:effectLst/>
                <a:latin typeface="Calibri" pitchFamily="34" charset="0"/>
                <a:ea typeface="Calibri" pitchFamily="34" charset="0"/>
                <a:cs typeface="Arial" pitchFamily="34" charset="0"/>
              </a:rPr>
              <a:t>Executive Lead</a:t>
            </a:r>
            <a:endParaRPr kumimoji="0" lang="en-US" altLang="en-US" sz="1200" b="0" i="0" u="none" strike="noStrike" cap="none" normalizeH="0" baseline="0" dirty="0" smtClean="0">
              <a:ln>
                <a:noFill/>
              </a:ln>
              <a:effectLst/>
              <a:latin typeface="Arial" pitchFamily="34" charset="0"/>
              <a:cs typeface="Arial" pitchFamily="34" charset="0"/>
            </a:endParaRPr>
          </a:p>
        </p:txBody>
      </p:sp>
      <p:cxnSp>
        <p:nvCxnSpPr>
          <p:cNvPr id="53" name="Straight Connector 52"/>
          <p:cNvCxnSpPr/>
          <p:nvPr/>
        </p:nvCxnSpPr>
        <p:spPr>
          <a:xfrm>
            <a:off x="2106930" y="3256915"/>
            <a:ext cx="0" cy="126365"/>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5" name="Rounded Rectangle 74"/>
          <p:cNvSpPr>
            <a:spLocks noChangeArrowheads="1"/>
          </p:cNvSpPr>
          <p:nvPr/>
        </p:nvSpPr>
        <p:spPr bwMode="auto">
          <a:xfrm>
            <a:off x="7819390" y="2287588"/>
            <a:ext cx="1145098" cy="765172"/>
          </a:xfrm>
          <a:prstGeom prst="roundRect">
            <a:avLst>
              <a:gd name="adj" fmla="val 16667"/>
            </a:avLst>
          </a:pr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James Rimmer</a:t>
            </a:r>
            <a:b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br>
            <a:r>
              <a:rPr kumimoji="0" lang="en-US" altLang="en-US" sz="1200" b="1" i="0" u="none" strike="noStrike" cap="none" normalizeH="0" baseline="0" dirty="0" smtClean="0">
                <a:ln>
                  <a:noFill/>
                </a:ln>
                <a:effectLst/>
                <a:latin typeface="Calibri" pitchFamily="34" charset="0"/>
                <a:ea typeface="Calibri" pitchFamily="34" charset="0"/>
                <a:cs typeface="Times New Roman" pitchFamily="18" charset="0"/>
              </a:rPr>
              <a:t>Executive Lead</a:t>
            </a:r>
            <a:endParaRPr kumimoji="0" lang="en-US" altLang="en-US" sz="1200" b="1" i="0" u="none" strike="noStrike" cap="none" normalizeH="0" baseline="0" dirty="0" smtClean="0">
              <a:ln>
                <a:noFill/>
              </a:ln>
              <a:effectLst/>
              <a:latin typeface="Arial" pitchFamily="34" charset="0"/>
              <a:cs typeface="Arial" pitchFamily="34" charset="0"/>
            </a:endParaRPr>
          </a:p>
        </p:txBody>
      </p:sp>
      <p:pic>
        <p:nvPicPr>
          <p:cNvPr id="3073" name="Picture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1" y="457200"/>
            <a:ext cx="2495872" cy="900113"/>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8" name="Rectangle 82"/>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3073400" algn="l"/>
              </a:tabLst>
              <a:defRPr>
                <a:solidFill>
                  <a:schemeClr val="tx1"/>
                </a:solidFill>
                <a:latin typeface="Arial" pitchFamily="34" charset="0"/>
                <a:cs typeface="Arial" pitchFamily="34" charset="0"/>
              </a:defRPr>
            </a:lvl1pPr>
            <a:lvl2pPr fontAlgn="base">
              <a:spcBef>
                <a:spcPct val="0"/>
              </a:spcBef>
              <a:spcAft>
                <a:spcPct val="0"/>
              </a:spcAft>
              <a:tabLst>
                <a:tab pos="3073400" algn="l"/>
              </a:tabLst>
              <a:defRPr>
                <a:solidFill>
                  <a:schemeClr val="tx1"/>
                </a:solidFill>
                <a:latin typeface="Arial" pitchFamily="34" charset="0"/>
                <a:cs typeface="Arial" pitchFamily="34" charset="0"/>
              </a:defRPr>
            </a:lvl2pPr>
            <a:lvl3pPr fontAlgn="base">
              <a:spcBef>
                <a:spcPct val="0"/>
              </a:spcBef>
              <a:spcAft>
                <a:spcPct val="0"/>
              </a:spcAft>
              <a:tabLst>
                <a:tab pos="3073400" algn="l"/>
              </a:tabLst>
              <a:defRPr>
                <a:solidFill>
                  <a:schemeClr val="tx1"/>
                </a:solidFill>
                <a:latin typeface="Arial" pitchFamily="34" charset="0"/>
                <a:cs typeface="Arial" pitchFamily="34" charset="0"/>
              </a:defRPr>
            </a:lvl3pPr>
            <a:lvl4pPr fontAlgn="base">
              <a:spcBef>
                <a:spcPct val="0"/>
              </a:spcBef>
              <a:spcAft>
                <a:spcPct val="0"/>
              </a:spcAft>
              <a:tabLst>
                <a:tab pos="3073400" algn="l"/>
              </a:tabLst>
              <a:defRPr>
                <a:solidFill>
                  <a:schemeClr val="tx1"/>
                </a:solidFill>
                <a:latin typeface="Arial" pitchFamily="34" charset="0"/>
                <a:cs typeface="Arial" pitchFamily="34" charset="0"/>
              </a:defRPr>
            </a:lvl4pPr>
            <a:lvl5pPr fontAlgn="base">
              <a:spcBef>
                <a:spcPct val="0"/>
              </a:spcBef>
              <a:spcAft>
                <a:spcPct val="0"/>
              </a:spcAft>
              <a:tabLst>
                <a:tab pos="3073400" algn="l"/>
              </a:tabLst>
              <a:defRPr>
                <a:solidFill>
                  <a:schemeClr val="tx1"/>
                </a:solidFill>
                <a:latin typeface="Arial" pitchFamily="34" charset="0"/>
                <a:cs typeface="Arial" pitchFamily="34" charset="0"/>
              </a:defRPr>
            </a:lvl5pPr>
            <a:lvl6pPr fontAlgn="base">
              <a:spcBef>
                <a:spcPct val="0"/>
              </a:spcBef>
              <a:spcAft>
                <a:spcPct val="0"/>
              </a:spcAft>
              <a:tabLst>
                <a:tab pos="3073400" algn="l"/>
              </a:tabLst>
              <a:defRPr>
                <a:solidFill>
                  <a:schemeClr val="tx1"/>
                </a:solidFill>
                <a:latin typeface="Arial" pitchFamily="34" charset="0"/>
                <a:cs typeface="Arial" pitchFamily="34" charset="0"/>
              </a:defRPr>
            </a:lvl6pPr>
            <a:lvl7pPr fontAlgn="base">
              <a:spcBef>
                <a:spcPct val="0"/>
              </a:spcBef>
              <a:spcAft>
                <a:spcPct val="0"/>
              </a:spcAft>
              <a:tabLst>
                <a:tab pos="3073400" algn="l"/>
              </a:tabLst>
              <a:defRPr>
                <a:solidFill>
                  <a:schemeClr val="tx1"/>
                </a:solidFill>
                <a:latin typeface="Arial" pitchFamily="34" charset="0"/>
                <a:cs typeface="Arial" pitchFamily="34" charset="0"/>
              </a:defRPr>
            </a:lvl7pPr>
            <a:lvl8pPr fontAlgn="base">
              <a:spcBef>
                <a:spcPct val="0"/>
              </a:spcBef>
              <a:spcAft>
                <a:spcPct val="0"/>
              </a:spcAft>
              <a:tabLst>
                <a:tab pos="3073400" algn="l"/>
              </a:tabLst>
              <a:defRPr>
                <a:solidFill>
                  <a:schemeClr val="tx1"/>
                </a:solidFill>
                <a:latin typeface="Arial" pitchFamily="34" charset="0"/>
                <a:cs typeface="Arial" pitchFamily="34" charset="0"/>
              </a:defRPr>
            </a:lvl8pPr>
            <a:lvl9pPr fontAlgn="base">
              <a:spcBef>
                <a:spcPct val="0"/>
              </a:spcBef>
              <a:spcAft>
                <a:spcPct val="0"/>
              </a:spcAft>
              <a:tabLst>
                <a:tab pos="30734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073400" algn="l"/>
              </a:tabLst>
            </a:pPr>
            <a:r>
              <a:rPr kumimoji="0" lang="en-GB" altLang="en-US" sz="800" b="0" i="0" u="none" strike="noStrike" cap="none" normalizeH="0" baseline="0" smtClean="0">
                <a:ln>
                  <a:noFill/>
                </a:ln>
                <a:solidFill>
                  <a:schemeClr val="tx1"/>
                </a:solidFill>
                <a:effectLst/>
                <a:latin typeface="Arial" pitchFamily="34" charset="0"/>
                <a:cs typeface="Arial" pitchFamily="34" charset="0"/>
              </a:rPr>
              <a:t/>
            </a:r>
            <a:br>
              <a:rPr kumimoji="0" lang="en-GB" altLang="en-US" sz="8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073400" algn="l"/>
              </a:tabLst>
            </a:pPr>
            <a:r>
              <a:rPr kumimoji="0" lang="en-GB" alt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GB"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073400" algn="l"/>
              </a:tabLst>
            </a:pP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47755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b="1" dirty="0"/>
              <a:t>T</a:t>
            </a:r>
            <a:r>
              <a:rPr lang="en-GB" sz="2800" b="1" dirty="0" smtClean="0"/>
              <a:t>reatment Summary Templates</a:t>
            </a:r>
            <a:endParaRPr lang="en-GB" sz="2800" b="1" dirty="0"/>
          </a:p>
        </p:txBody>
      </p:sp>
      <p:sp>
        <p:nvSpPr>
          <p:cNvPr id="4" name="Content Placeholder 3"/>
          <p:cNvSpPr>
            <a:spLocks noGrp="1"/>
          </p:cNvSpPr>
          <p:nvPr>
            <p:ph idx="1"/>
          </p:nvPr>
        </p:nvSpPr>
        <p:spPr/>
        <p:txBody>
          <a:bodyPr>
            <a:normAutofit/>
          </a:bodyPr>
          <a:lstStyle/>
          <a:p>
            <a:pPr marL="0" indent="0" algn="ctr">
              <a:buNone/>
            </a:pPr>
            <a:endParaRPr lang="en-GB" b="1" dirty="0" smtClean="0">
              <a:latin typeface="+mj-lt"/>
            </a:endParaRPr>
          </a:p>
          <a:p>
            <a:r>
              <a:rPr lang="en-GB" dirty="0" smtClean="0">
                <a:latin typeface="+mj-lt"/>
              </a:rPr>
              <a:t>Draft </a:t>
            </a:r>
            <a:r>
              <a:rPr lang="en-GB" dirty="0" err="1" smtClean="0">
                <a:latin typeface="+mj-lt"/>
              </a:rPr>
              <a:t>Gynae</a:t>
            </a:r>
            <a:r>
              <a:rPr lang="en-GB" dirty="0" smtClean="0">
                <a:latin typeface="+mj-lt"/>
              </a:rPr>
              <a:t>-oncology Treatment Summary templates have been produced for the 4 disease sites:</a:t>
            </a:r>
          </a:p>
          <a:p>
            <a:pPr lvl="1"/>
            <a:r>
              <a:rPr lang="en-GB" dirty="0" smtClean="0">
                <a:latin typeface="+mj-lt"/>
              </a:rPr>
              <a:t>Chemo</a:t>
            </a:r>
          </a:p>
          <a:p>
            <a:pPr lvl="1"/>
            <a:r>
              <a:rPr lang="en-GB" dirty="0" smtClean="0">
                <a:latin typeface="+mj-lt"/>
              </a:rPr>
              <a:t>Brachy &amp; </a:t>
            </a:r>
            <a:r>
              <a:rPr lang="en-GB" dirty="0" err="1" smtClean="0">
                <a:latin typeface="+mj-lt"/>
              </a:rPr>
              <a:t>ext</a:t>
            </a:r>
            <a:r>
              <a:rPr lang="en-GB" dirty="0" smtClean="0">
                <a:latin typeface="+mj-lt"/>
              </a:rPr>
              <a:t> beam radiotherapy</a:t>
            </a:r>
          </a:p>
          <a:p>
            <a:pPr lvl="1"/>
            <a:r>
              <a:rPr lang="en-GB" dirty="0" smtClean="0">
                <a:latin typeface="+mj-lt"/>
              </a:rPr>
              <a:t>Palliative radiotherapy</a:t>
            </a:r>
          </a:p>
          <a:p>
            <a:pPr lvl="1"/>
            <a:r>
              <a:rPr lang="en-GB" dirty="0" smtClean="0">
                <a:latin typeface="+mj-lt"/>
              </a:rPr>
              <a:t>Need to develop post surgical templates</a:t>
            </a:r>
          </a:p>
          <a:p>
            <a:r>
              <a:rPr lang="en-GB" dirty="0" smtClean="0">
                <a:latin typeface="+mj-lt"/>
              </a:rPr>
              <a:t>Input from clinical teams and Macmillan GPA</a:t>
            </a:r>
          </a:p>
          <a:p>
            <a:r>
              <a:rPr lang="en-GB" dirty="0" smtClean="0">
                <a:latin typeface="+mj-lt"/>
              </a:rPr>
              <a:t>Aim to improve quality of TS</a:t>
            </a:r>
          </a:p>
        </p:txBody>
      </p:sp>
    </p:spTree>
    <p:extLst>
      <p:ext uri="{BB962C8B-B14F-4D97-AF65-F5344CB8AC3E}">
        <p14:creationId xmlns:p14="http://schemas.microsoft.com/office/powerpoint/2010/main" val="3400293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Next Steps:</a:t>
            </a:r>
            <a:endParaRPr lang="en-GB" sz="4000" b="1" dirty="0"/>
          </a:p>
        </p:txBody>
      </p:sp>
      <p:sp>
        <p:nvSpPr>
          <p:cNvPr id="5" name="Content Placeholder 4"/>
          <p:cNvSpPr>
            <a:spLocks noGrp="1"/>
          </p:cNvSpPr>
          <p:nvPr>
            <p:ph idx="1"/>
          </p:nvPr>
        </p:nvSpPr>
        <p:spPr/>
        <p:txBody>
          <a:bodyPr/>
          <a:lstStyle/>
          <a:p>
            <a:pPr marL="0" indent="0">
              <a:buNone/>
            </a:pPr>
            <a:endParaRPr lang="en-GB" dirty="0">
              <a:latin typeface="+mj-lt"/>
            </a:endParaRPr>
          </a:p>
          <a:p>
            <a:pPr marL="0" indent="0">
              <a:buNone/>
            </a:pPr>
            <a:r>
              <a:rPr lang="en-GB" b="1" dirty="0" smtClean="0">
                <a:latin typeface="+mj-lt"/>
              </a:rPr>
              <a:t>Treatment Summary Templates:</a:t>
            </a:r>
          </a:p>
          <a:p>
            <a:r>
              <a:rPr lang="en-GB" dirty="0" smtClean="0">
                <a:latin typeface="+mj-lt"/>
              </a:rPr>
              <a:t>Develop surgical templates for the 4 disease sites</a:t>
            </a:r>
          </a:p>
          <a:p>
            <a:r>
              <a:rPr lang="en-GB" dirty="0" smtClean="0">
                <a:latin typeface="+mj-lt"/>
              </a:rPr>
              <a:t>Circulate draft TS templates to SSG for comments</a:t>
            </a:r>
          </a:p>
          <a:p>
            <a:r>
              <a:rPr lang="en-GB" dirty="0" smtClean="0">
                <a:latin typeface="+mj-lt"/>
              </a:rPr>
              <a:t>Work with Somerset Cancer Register/ local IT systems to upload templates</a:t>
            </a:r>
          </a:p>
          <a:p>
            <a:pPr marL="0" indent="0">
              <a:buNone/>
            </a:pPr>
            <a:endParaRPr lang="en-GB" dirty="0">
              <a:latin typeface="+mj-lt"/>
            </a:endParaRPr>
          </a:p>
        </p:txBody>
      </p:sp>
    </p:spTree>
    <p:extLst>
      <p:ext uri="{BB962C8B-B14F-4D97-AF65-F5344CB8AC3E}">
        <p14:creationId xmlns:p14="http://schemas.microsoft.com/office/powerpoint/2010/main" val="2087340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042988" y="549275"/>
            <a:ext cx="7024687" cy="1143000"/>
          </a:xfrm>
        </p:spPr>
        <p:txBody>
          <a:bodyPr>
            <a:normAutofit fontScale="90000"/>
          </a:bodyPr>
          <a:lstStyle/>
          <a:p>
            <a:pPr eaLnBrk="1" hangingPunct="1"/>
            <a:r>
              <a:rPr lang="en-GB" altLang="en-US" b="1" smtClean="0">
                <a:latin typeface="Arial" charset="0"/>
                <a:cs typeface="Arial" charset="0"/>
              </a:rPr>
              <a:t>Patient initiated follow up</a:t>
            </a:r>
          </a:p>
        </p:txBody>
      </p:sp>
      <p:sp>
        <p:nvSpPr>
          <p:cNvPr id="13315" name="Content Placeholder 2"/>
          <p:cNvSpPr>
            <a:spLocks noGrp="1"/>
          </p:cNvSpPr>
          <p:nvPr>
            <p:ph idx="1"/>
          </p:nvPr>
        </p:nvSpPr>
        <p:spPr>
          <a:xfrm>
            <a:off x="1042988" y="1916113"/>
            <a:ext cx="6777037" cy="3508375"/>
          </a:xfrm>
        </p:spPr>
        <p:txBody>
          <a:bodyPr/>
          <a:lstStyle/>
          <a:p>
            <a:pPr eaLnBrk="1" hangingPunct="1">
              <a:buFont typeface="Wingdings" pitchFamily="2" charset="2"/>
              <a:buChar char="Ø"/>
            </a:pPr>
            <a:r>
              <a:rPr lang="en-GB" altLang="en-US" sz="3200" b="1" smtClean="0">
                <a:latin typeface="Arial" charset="0"/>
                <a:cs typeface="Arial" charset="0"/>
              </a:rPr>
              <a:t>Rationale for 5 year follow up</a:t>
            </a:r>
          </a:p>
          <a:p>
            <a:pPr eaLnBrk="1" hangingPunct="1">
              <a:buFont typeface="Wingdings" pitchFamily="2" charset="2"/>
              <a:buChar char="Ø"/>
            </a:pPr>
            <a:r>
              <a:rPr lang="en-GB" altLang="en-US" sz="3200" b="1" smtClean="0">
                <a:latin typeface="Arial" charset="0"/>
                <a:cs typeface="Arial" charset="0"/>
              </a:rPr>
              <a:t>Cancer services under increasing pressure</a:t>
            </a:r>
          </a:p>
          <a:p>
            <a:pPr eaLnBrk="1" hangingPunct="1">
              <a:buFont typeface="Wingdings" pitchFamily="2" charset="2"/>
              <a:buChar char="Ø"/>
            </a:pPr>
            <a:r>
              <a:rPr lang="en-GB" altLang="en-US" sz="3200" b="1" smtClean="0">
                <a:latin typeface="Arial" charset="0"/>
                <a:cs typeface="Arial" charset="0"/>
              </a:rPr>
              <a:t>Commissioners questioning the relevance of follow up</a:t>
            </a:r>
          </a:p>
          <a:p>
            <a:pPr eaLnBrk="1" hangingPunct="1">
              <a:buFont typeface="Wingdings" pitchFamily="2" charset="2"/>
              <a:buChar char="Ø"/>
            </a:pPr>
            <a:r>
              <a:rPr lang="en-GB" altLang="en-US" sz="3200" b="1" smtClean="0">
                <a:latin typeface="Arial" charset="0"/>
                <a:cs typeface="Arial" charset="0"/>
              </a:rPr>
              <a:t>Some sites are already stratified</a:t>
            </a:r>
          </a:p>
          <a:p>
            <a:pPr eaLnBrk="1" hangingPunct="1"/>
            <a:endParaRPr lang="en-GB" altLang="en-US" b="1" smtClean="0"/>
          </a:p>
          <a:p>
            <a:pPr eaLnBrk="1" hangingPunct="1"/>
            <a:endParaRPr lang="en-GB" altLang="en-US" smtClean="0"/>
          </a:p>
        </p:txBody>
      </p:sp>
      <p:pic>
        <p:nvPicPr>
          <p:cNvPr id="13316" name="Content Placeholder 4" descr="UHBristol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5949950"/>
            <a:ext cx="3114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289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altLang="en-US" b="1" smtClean="0">
                <a:latin typeface="Arial" charset="0"/>
                <a:cs typeface="Arial" charset="0"/>
              </a:rPr>
              <a:t>Planning</a:t>
            </a:r>
          </a:p>
        </p:txBody>
      </p:sp>
      <p:sp>
        <p:nvSpPr>
          <p:cNvPr id="14339" name="Content Placeholder 2"/>
          <p:cNvSpPr>
            <a:spLocks noGrp="1"/>
          </p:cNvSpPr>
          <p:nvPr>
            <p:ph idx="1"/>
          </p:nvPr>
        </p:nvSpPr>
        <p:spPr>
          <a:xfrm>
            <a:off x="1042988" y="2236788"/>
            <a:ext cx="6777037" cy="3508375"/>
          </a:xfrm>
        </p:spPr>
        <p:txBody>
          <a:bodyPr/>
          <a:lstStyle/>
          <a:p>
            <a:pPr eaLnBrk="1" hangingPunct="1">
              <a:buFont typeface="Wingdings" pitchFamily="2" charset="2"/>
              <a:buChar char="Ø"/>
            </a:pPr>
            <a:r>
              <a:rPr lang="en-GB" altLang="en-US" sz="3600" b="1" smtClean="0">
                <a:latin typeface="Arial" charset="0"/>
                <a:cs typeface="Arial" charset="0"/>
              </a:rPr>
              <a:t>Long standing resistance</a:t>
            </a:r>
          </a:p>
          <a:p>
            <a:pPr eaLnBrk="1" hangingPunct="1">
              <a:buFont typeface="Wingdings" pitchFamily="2" charset="2"/>
              <a:buChar char="Ø"/>
            </a:pPr>
            <a:r>
              <a:rPr lang="en-GB" altLang="en-US" sz="3600" b="1" smtClean="0">
                <a:latin typeface="Arial" charset="0"/>
                <a:cs typeface="Arial" charset="0"/>
              </a:rPr>
              <a:t>Clinic activity at ‘breaking point’</a:t>
            </a:r>
          </a:p>
          <a:p>
            <a:pPr eaLnBrk="1" hangingPunct="1">
              <a:buFont typeface="Wingdings" pitchFamily="2" charset="2"/>
              <a:buChar char="Ø"/>
            </a:pPr>
            <a:r>
              <a:rPr lang="en-GB" altLang="en-US" sz="3600" b="1" smtClean="0">
                <a:latin typeface="Arial" charset="0"/>
                <a:cs typeface="Arial" charset="0"/>
              </a:rPr>
              <a:t>Engagement</a:t>
            </a:r>
          </a:p>
          <a:p>
            <a:pPr eaLnBrk="1" hangingPunct="1">
              <a:buFont typeface="Wingdings 2" pitchFamily="18" charset="2"/>
              <a:buNone/>
            </a:pPr>
            <a:endParaRPr lang="en-GB" altLang="en-US" sz="3600" b="1" smtClean="0">
              <a:latin typeface="Arial" charset="0"/>
              <a:cs typeface="Arial" charset="0"/>
            </a:endParaRPr>
          </a:p>
          <a:p>
            <a:pPr eaLnBrk="1" hangingPunct="1">
              <a:buFont typeface="Wingdings" pitchFamily="2" charset="2"/>
              <a:buChar char="Ø"/>
            </a:pPr>
            <a:endParaRPr lang="en-GB" altLang="en-US" smtClean="0"/>
          </a:p>
        </p:txBody>
      </p:sp>
      <p:pic>
        <p:nvPicPr>
          <p:cNvPr id="14340" name="Content Placeholder 4" descr="UHBristol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5722938"/>
            <a:ext cx="3114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68685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1224</TotalTime>
  <Words>482</Words>
  <Application>Microsoft Office PowerPoint</Application>
  <PresentationFormat>On-screen Show (4:3)</PresentationFormat>
  <Paragraphs>114</Paragraphs>
  <Slides>20</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Flow</vt:lpstr>
      <vt:lpstr>Acrobat Document</vt:lpstr>
      <vt:lpstr>SWAG Cancer Alliance: Cancer Transformation Programme</vt:lpstr>
      <vt:lpstr>Cancer Transformation Funding </vt:lpstr>
      <vt:lpstr>SWAG Cancer Alliance CT Project </vt:lpstr>
      <vt:lpstr>Alliance Programme Governance  </vt:lpstr>
      <vt:lpstr>PowerPoint Presentation</vt:lpstr>
      <vt:lpstr>Treatment Summary Templates</vt:lpstr>
      <vt:lpstr>Next Steps:</vt:lpstr>
      <vt:lpstr>Patient initiated follow up</vt:lpstr>
      <vt:lpstr>Planning</vt:lpstr>
      <vt:lpstr>PowerPoint Presentation</vt:lpstr>
      <vt:lpstr>PowerPoint Presentation</vt:lpstr>
      <vt:lpstr>PowerPoint Presentation</vt:lpstr>
      <vt:lpstr>PowerPoint Presentation</vt:lpstr>
      <vt:lpstr>PIFU trigger card </vt:lpstr>
      <vt:lpstr>PIFU trigger card</vt:lpstr>
      <vt:lpstr>Gynae cancer trigger card</vt:lpstr>
      <vt:lpstr>Gynae cancer trigger card</vt:lpstr>
      <vt:lpstr>What is PIFU?</vt:lpstr>
      <vt:lpstr>PowerPoint Presentation</vt:lpstr>
      <vt:lpstr>Future plans</vt:lpstr>
    </vt:vector>
  </TitlesOfParts>
  <Company>IMS3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McLarnon, Patricia</dc:creator>
  <cp:lastModifiedBy>Dunderdale, Helen</cp:lastModifiedBy>
  <cp:revision>25</cp:revision>
  <dcterms:created xsi:type="dcterms:W3CDTF">2017-12-17T15:54:44Z</dcterms:created>
  <dcterms:modified xsi:type="dcterms:W3CDTF">2018-06-13T12:26:26Z</dcterms:modified>
</cp:coreProperties>
</file>