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39"/>
  </p:notesMasterIdLst>
  <p:handoutMasterIdLst>
    <p:handoutMasterId r:id="rId40"/>
  </p:handoutMasterIdLst>
  <p:sldIdLst>
    <p:sldId id="256" r:id="rId2"/>
    <p:sldId id="495" r:id="rId3"/>
    <p:sldId id="506" r:id="rId4"/>
    <p:sldId id="454" r:id="rId5"/>
    <p:sldId id="401" r:id="rId6"/>
    <p:sldId id="440" r:id="rId7"/>
    <p:sldId id="480" r:id="rId8"/>
    <p:sldId id="496" r:id="rId9"/>
    <p:sldId id="391" r:id="rId10"/>
    <p:sldId id="393" r:id="rId11"/>
    <p:sldId id="394" r:id="rId12"/>
    <p:sldId id="455" r:id="rId13"/>
    <p:sldId id="403" r:id="rId14"/>
    <p:sldId id="412" r:id="rId15"/>
    <p:sldId id="413" r:id="rId16"/>
    <p:sldId id="497" r:id="rId17"/>
    <p:sldId id="494" r:id="rId18"/>
    <p:sldId id="500" r:id="rId19"/>
    <p:sldId id="501" r:id="rId20"/>
    <p:sldId id="502" r:id="rId21"/>
    <p:sldId id="503" r:id="rId22"/>
    <p:sldId id="478" r:id="rId23"/>
    <p:sldId id="499" r:id="rId24"/>
    <p:sldId id="498" r:id="rId25"/>
    <p:sldId id="471" r:id="rId26"/>
    <p:sldId id="492" r:id="rId27"/>
    <p:sldId id="493" r:id="rId28"/>
    <p:sldId id="458" r:id="rId29"/>
    <p:sldId id="504" r:id="rId30"/>
    <p:sldId id="452" r:id="rId31"/>
    <p:sldId id="463" r:id="rId32"/>
    <p:sldId id="505" r:id="rId33"/>
    <p:sldId id="467" r:id="rId34"/>
    <p:sldId id="508" r:id="rId35"/>
    <p:sldId id="490" r:id="rId36"/>
    <p:sldId id="509" r:id="rId37"/>
    <p:sldId id="468" r:id="rId3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938" autoAdjust="0"/>
  </p:normalViewPr>
  <p:slideViewPr>
    <p:cSldViewPr>
      <p:cViewPr>
        <p:scale>
          <a:sx n="60" d="100"/>
          <a:sy n="60" d="100"/>
        </p:scale>
        <p:origin x="-165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500053-B920-4C41-B846-D772CA7FD25F}" type="doc">
      <dgm:prSet loTypeId="urn:microsoft.com/office/officeart/2005/8/layout/venn1" loCatId="relationship" qsTypeId="urn:microsoft.com/office/officeart/2005/8/quickstyle/simple1" qsCatId="simple" csTypeId="urn:microsoft.com/office/officeart/2005/8/colors/colorful5" csCatId="colorful" phldr="1"/>
      <dgm:spPr/>
    </dgm:pt>
    <dgm:pt modelId="{CDFCB317-2EF2-4557-9B2C-033DC9B1DACB}">
      <dgm:prSet phldrT="[Text]"/>
      <dgm:spPr/>
      <dgm:t>
        <a:bodyPr/>
        <a:lstStyle/>
        <a:p>
          <a:r>
            <a:rPr lang="en-GB" dirty="0"/>
            <a:t>Genomic Laboratory Hubs </a:t>
          </a:r>
        </a:p>
      </dgm:t>
    </dgm:pt>
    <dgm:pt modelId="{3140A046-B0E7-4E55-B390-A0FA716B12F9}" type="parTrans" cxnId="{5C75D424-2117-485F-95A5-EEADF1D9FBFB}">
      <dgm:prSet/>
      <dgm:spPr/>
      <dgm:t>
        <a:bodyPr/>
        <a:lstStyle/>
        <a:p>
          <a:endParaRPr lang="en-GB"/>
        </a:p>
      </dgm:t>
    </dgm:pt>
    <dgm:pt modelId="{5D7E5CD1-5865-471D-BD73-A533DC2D679E}" type="sibTrans" cxnId="{5C75D424-2117-485F-95A5-EEADF1D9FBFB}">
      <dgm:prSet/>
      <dgm:spPr/>
      <dgm:t>
        <a:bodyPr/>
        <a:lstStyle/>
        <a:p>
          <a:endParaRPr lang="en-GB"/>
        </a:p>
      </dgm:t>
    </dgm:pt>
    <dgm:pt modelId="{245715C5-22BA-4844-84DC-644D0E564D22}">
      <dgm:prSet phldrT="[Text]"/>
      <dgm:spPr/>
      <dgm:t>
        <a:bodyPr/>
        <a:lstStyle/>
        <a:p>
          <a:r>
            <a:rPr lang="en-GB" dirty="0"/>
            <a:t>Clinical Genetics Services</a:t>
          </a:r>
        </a:p>
      </dgm:t>
    </dgm:pt>
    <dgm:pt modelId="{A0F0994C-07CC-48E1-9FC0-452561DC25A8}" type="parTrans" cxnId="{DAC88C5C-D2F6-4DAC-9882-E066D9058E9B}">
      <dgm:prSet/>
      <dgm:spPr/>
      <dgm:t>
        <a:bodyPr/>
        <a:lstStyle/>
        <a:p>
          <a:endParaRPr lang="en-GB"/>
        </a:p>
      </dgm:t>
    </dgm:pt>
    <dgm:pt modelId="{90DAF220-DC72-4AAE-BBD2-34CE056D66A8}" type="sibTrans" cxnId="{DAC88C5C-D2F6-4DAC-9882-E066D9058E9B}">
      <dgm:prSet/>
      <dgm:spPr/>
      <dgm:t>
        <a:bodyPr/>
        <a:lstStyle/>
        <a:p>
          <a:endParaRPr lang="en-GB"/>
        </a:p>
      </dgm:t>
    </dgm:pt>
    <dgm:pt modelId="{3A52F01E-85D5-41AD-B540-70C71000BAB0}">
      <dgm:prSet phldrT="[Text]"/>
      <dgm:spPr/>
      <dgm:t>
        <a:bodyPr/>
        <a:lstStyle/>
        <a:p>
          <a:r>
            <a:rPr lang="en-GB" dirty="0"/>
            <a:t>Genomic Medicine Centres</a:t>
          </a:r>
        </a:p>
      </dgm:t>
    </dgm:pt>
    <dgm:pt modelId="{A8526664-87D8-4506-B805-5871B2978E2C}" type="parTrans" cxnId="{882F5BEE-8625-4E73-830D-8452B3D4E971}">
      <dgm:prSet/>
      <dgm:spPr/>
      <dgm:t>
        <a:bodyPr/>
        <a:lstStyle/>
        <a:p>
          <a:endParaRPr lang="en-GB"/>
        </a:p>
      </dgm:t>
    </dgm:pt>
    <dgm:pt modelId="{750A01C2-9E10-43FB-A76A-82EF5A970A66}" type="sibTrans" cxnId="{882F5BEE-8625-4E73-830D-8452B3D4E971}">
      <dgm:prSet/>
      <dgm:spPr/>
      <dgm:t>
        <a:bodyPr/>
        <a:lstStyle/>
        <a:p>
          <a:endParaRPr lang="en-GB"/>
        </a:p>
      </dgm:t>
    </dgm:pt>
    <dgm:pt modelId="{AF8D8D28-D99F-40B8-AF44-E12FFE12676D}">
      <dgm:prSet phldrT="[Text]"/>
      <dgm:spPr/>
      <dgm:t>
        <a:bodyPr/>
        <a:lstStyle/>
        <a:p>
          <a:r>
            <a:rPr lang="en-GB"/>
            <a:t>Cancer </a:t>
          </a:r>
          <a:r>
            <a:rPr lang="en-GB" dirty="0"/>
            <a:t>Services</a:t>
          </a:r>
        </a:p>
      </dgm:t>
    </dgm:pt>
    <dgm:pt modelId="{434C1FF0-95EF-466B-B0BC-1C97B0FE7674}" type="parTrans" cxnId="{2F70F56D-467D-46CE-B643-1117FBBE94C0}">
      <dgm:prSet/>
      <dgm:spPr/>
      <dgm:t>
        <a:bodyPr/>
        <a:lstStyle/>
        <a:p>
          <a:endParaRPr lang="en-GB"/>
        </a:p>
      </dgm:t>
    </dgm:pt>
    <dgm:pt modelId="{F22CAF12-097F-4DBF-95EA-BFA7FB83FB65}" type="sibTrans" cxnId="{2F70F56D-467D-46CE-B643-1117FBBE94C0}">
      <dgm:prSet/>
      <dgm:spPr/>
      <dgm:t>
        <a:bodyPr/>
        <a:lstStyle/>
        <a:p>
          <a:endParaRPr lang="en-GB"/>
        </a:p>
      </dgm:t>
    </dgm:pt>
    <dgm:pt modelId="{371E9D66-E9F6-4599-A744-9EC07C08F2BE}" type="pres">
      <dgm:prSet presAssocID="{CA500053-B920-4C41-B846-D772CA7FD25F}" presName="compositeShape" presStyleCnt="0">
        <dgm:presLayoutVars>
          <dgm:chMax val="7"/>
          <dgm:dir/>
          <dgm:resizeHandles val="exact"/>
        </dgm:presLayoutVars>
      </dgm:prSet>
      <dgm:spPr/>
    </dgm:pt>
    <dgm:pt modelId="{ED1FF812-98ED-489C-94EE-424FBD3E13B6}" type="pres">
      <dgm:prSet presAssocID="{CDFCB317-2EF2-4557-9B2C-033DC9B1DACB}" presName="circ1" presStyleLbl="vennNode1" presStyleIdx="0" presStyleCnt="4"/>
      <dgm:spPr/>
      <dgm:t>
        <a:bodyPr/>
        <a:lstStyle/>
        <a:p>
          <a:endParaRPr lang="en-GB"/>
        </a:p>
      </dgm:t>
    </dgm:pt>
    <dgm:pt modelId="{0BB9EC56-D1C2-4004-884D-8B5829B0BAEA}" type="pres">
      <dgm:prSet presAssocID="{CDFCB317-2EF2-4557-9B2C-033DC9B1DACB}" presName="circ1Tx" presStyleLbl="revTx" presStyleIdx="0" presStyleCnt="0">
        <dgm:presLayoutVars>
          <dgm:chMax val="0"/>
          <dgm:chPref val="0"/>
          <dgm:bulletEnabled val="1"/>
        </dgm:presLayoutVars>
      </dgm:prSet>
      <dgm:spPr/>
      <dgm:t>
        <a:bodyPr/>
        <a:lstStyle/>
        <a:p>
          <a:endParaRPr lang="en-GB"/>
        </a:p>
      </dgm:t>
    </dgm:pt>
    <dgm:pt modelId="{30BCFD95-32F6-470C-AF30-24E875314489}" type="pres">
      <dgm:prSet presAssocID="{245715C5-22BA-4844-84DC-644D0E564D22}" presName="circ2" presStyleLbl="vennNode1" presStyleIdx="1" presStyleCnt="4"/>
      <dgm:spPr/>
      <dgm:t>
        <a:bodyPr/>
        <a:lstStyle/>
        <a:p>
          <a:endParaRPr lang="en-GB"/>
        </a:p>
      </dgm:t>
    </dgm:pt>
    <dgm:pt modelId="{20474D7A-B1A9-4E08-B4B8-4CE74C16AB37}" type="pres">
      <dgm:prSet presAssocID="{245715C5-22BA-4844-84DC-644D0E564D22}" presName="circ2Tx" presStyleLbl="revTx" presStyleIdx="0" presStyleCnt="0">
        <dgm:presLayoutVars>
          <dgm:chMax val="0"/>
          <dgm:chPref val="0"/>
          <dgm:bulletEnabled val="1"/>
        </dgm:presLayoutVars>
      </dgm:prSet>
      <dgm:spPr/>
      <dgm:t>
        <a:bodyPr/>
        <a:lstStyle/>
        <a:p>
          <a:endParaRPr lang="en-GB"/>
        </a:p>
      </dgm:t>
    </dgm:pt>
    <dgm:pt modelId="{A3852B21-B85D-4652-B9DC-5041FAB2E370}" type="pres">
      <dgm:prSet presAssocID="{3A52F01E-85D5-41AD-B540-70C71000BAB0}" presName="circ3" presStyleLbl="vennNode1" presStyleIdx="2" presStyleCnt="4"/>
      <dgm:spPr/>
      <dgm:t>
        <a:bodyPr/>
        <a:lstStyle/>
        <a:p>
          <a:endParaRPr lang="en-GB"/>
        </a:p>
      </dgm:t>
    </dgm:pt>
    <dgm:pt modelId="{3B53563B-093F-45E4-9F0A-A3668F485D69}" type="pres">
      <dgm:prSet presAssocID="{3A52F01E-85D5-41AD-B540-70C71000BAB0}" presName="circ3Tx" presStyleLbl="revTx" presStyleIdx="0" presStyleCnt="0">
        <dgm:presLayoutVars>
          <dgm:chMax val="0"/>
          <dgm:chPref val="0"/>
          <dgm:bulletEnabled val="1"/>
        </dgm:presLayoutVars>
      </dgm:prSet>
      <dgm:spPr/>
      <dgm:t>
        <a:bodyPr/>
        <a:lstStyle/>
        <a:p>
          <a:endParaRPr lang="en-GB"/>
        </a:p>
      </dgm:t>
    </dgm:pt>
    <dgm:pt modelId="{B4226E65-2F46-4632-83FE-8D9C55C187A3}" type="pres">
      <dgm:prSet presAssocID="{AF8D8D28-D99F-40B8-AF44-E12FFE12676D}" presName="circ4" presStyleLbl="vennNode1" presStyleIdx="3" presStyleCnt="4"/>
      <dgm:spPr/>
      <dgm:t>
        <a:bodyPr/>
        <a:lstStyle/>
        <a:p>
          <a:endParaRPr lang="en-GB"/>
        </a:p>
      </dgm:t>
    </dgm:pt>
    <dgm:pt modelId="{AE13BC88-D0A7-4A47-87D9-37C9B449B782}" type="pres">
      <dgm:prSet presAssocID="{AF8D8D28-D99F-40B8-AF44-E12FFE12676D}" presName="circ4Tx" presStyleLbl="revTx" presStyleIdx="0" presStyleCnt="0">
        <dgm:presLayoutVars>
          <dgm:chMax val="0"/>
          <dgm:chPref val="0"/>
          <dgm:bulletEnabled val="1"/>
        </dgm:presLayoutVars>
      </dgm:prSet>
      <dgm:spPr/>
      <dgm:t>
        <a:bodyPr/>
        <a:lstStyle/>
        <a:p>
          <a:endParaRPr lang="en-GB"/>
        </a:p>
      </dgm:t>
    </dgm:pt>
  </dgm:ptLst>
  <dgm:cxnLst>
    <dgm:cxn modelId="{72D950A7-BE06-4BCD-A1F1-9579A6BD1836}" type="presOf" srcId="{CDFCB317-2EF2-4557-9B2C-033DC9B1DACB}" destId="{ED1FF812-98ED-489C-94EE-424FBD3E13B6}" srcOrd="1" destOrd="0" presId="urn:microsoft.com/office/officeart/2005/8/layout/venn1"/>
    <dgm:cxn modelId="{A7ABE703-C27B-453E-B74E-EA13826DC5F6}" type="presOf" srcId="{AF8D8D28-D99F-40B8-AF44-E12FFE12676D}" destId="{B4226E65-2F46-4632-83FE-8D9C55C187A3}" srcOrd="1" destOrd="0" presId="urn:microsoft.com/office/officeart/2005/8/layout/venn1"/>
    <dgm:cxn modelId="{6FC35723-4A51-4B68-872F-07EDE6E8910F}" type="presOf" srcId="{3A52F01E-85D5-41AD-B540-70C71000BAB0}" destId="{3B53563B-093F-45E4-9F0A-A3668F485D69}" srcOrd="0" destOrd="0" presId="urn:microsoft.com/office/officeart/2005/8/layout/venn1"/>
    <dgm:cxn modelId="{882F5BEE-8625-4E73-830D-8452B3D4E971}" srcId="{CA500053-B920-4C41-B846-D772CA7FD25F}" destId="{3A52F01E-85D5-41AD-B540-70C71000BAB0}" srcOrd="2" destOrd="0" parTransId="{A8526664-87D8-4506-B805-5871B2978E2C}" sibTransId="{750A01C2-9E10-43FB-A76A-82EF5A970A66}"/>
    <dgm:cxn modelId="{C53E7247-95F4-4240-964B-9D95DDC09414}" type="presOf" srcId="{AF8D8D28-D99F-40B8-AF44-E12FFE12676D}" destId="{AE13BC88-D0A7-4A47-87D9-37C9B449B782}" srcOrd="0" destOrd="0" presId="urn:microsoft.com/office/officeart/2005/8/layout/venn1"/>
    <dgm:cxn modelId="{A84DE993-D76F-430B-91FE-B168F93880B8}" type="presOf" srcId="{CA500053-B920-4C41-B846-D772CA7FD25F}" destId="{371E9D66-E9F6-4599-A744-9EC07C08F2BE}" srcOrd="0" destOrd="0" presId="urn:microsoft.com/office/officeart/2005/8/layout/venn1"/>
    <dgm:cxn modelId="{9353DC92-2ABC-4D97-83D6-8B546702EAAC}" type="presOf" srcId="{CDFCB317-2EF2-4557-9B2C-033DC9B1DACB}" destId="{0BB9EC56-D1C2-4004-884D-8B5829B0BAEA}" srcOrd="0" destOrd="0" presId="urn:microsoft.com/office/officeart/2005/8/layout/venn1"/>
    <dgm:cxn modelId="{7D4838F8-5949-490E-82E2-5EDD9010C42D}" type="presOf" srcId="{245715C5-22BA-4844-84DC-644D0E564D22}" destId="{20474D7A-B1A9-4E08-B4B8-4CE74C16AB37}" srcOrd="0" destOrd="0" presId="urn:microsoft.com/office/officeart/2005/8/layout/venn1"/>
    <dgm:cxn modelId="{FDBC5B13-3431-4FB8-AA61-CA8A58EEA90B}" type="presOf" srcId="{245715C5-22BA-4844-84DC-644D0E564D22}" destId="{30BCFD95-32F6-470C-AF30-24E875314489}" srcOrd="1" destOrd="0" presId="urn:microsoft.com/office/officeart/2005/8/layout/venn1"/>
    <dgm:cxn modelId="{DAC88C5C-D2F6-4DAC-9882-E066D9058E9B}" srcId="{CA500053-B920-4C41-B846-D772CA7FD25F}" destId="{245715C5-22BA-4844-84DC-644D0E564D22}" srcOrd="1" destOrd="0" parTransId="{A0F0994C-07CC-48E1-9FC0-452561DC25A8}" sibTransId="{90DAF220-DC72-4AAE-BBD2-34CE056D66A8}"/>
    <dgm:cxn modelId="{5C75D424-2117-485F-95A5-EEADF1D9FBFB}" srcId="{CA500053-B920-4C41-B846-D772CA7FD25F}" destId="{CDFCB317-2EF2-4557-9B2C-033DC9B1DACB}" srcOrd="0" destOrd="0" parTransId="{3140A046-B0E7-4E55-B390-A0FA716B12F9}" sibTransId="{5D7E5CD1-5865-471D-BD73-A533DC2D679E}"/>
    <dgm:cxn modelId="{559BC9C3-6E89-430A-A7D0-A9D6A7A501A1}" type="presOf" srcId="{3A52F01E-85D5-41AD-B540-70C71000BAB0}" destId="{A3852B21-B85D-4652-B9DC-5041FAB2E370}" srcOrd="1" destOrd="0" presId="urn:microsoft.com/office/officeart/2005/8/layout/venn1"/>
    <dgm:cxn modelId="{2F70F56D-467D-46CE-B643-1117FBBE94C0}" srcId="{CA500053-B920-4C41-B846-D772CA7FD25F}" destId="{AF8D8D28-D99F-40B8-AF44-E12FFE12676D}" srcOrd="3" destOrd="0" parTransId="{434C1FF0-95EF-466B-B0BC-1C97B0FE7674}" sibTransId="{F22CAF12-097F-4DBF-95EA-BFA7FB83FB65}"/>
    <dgm:cxn modelId="{75BA789C-B8BE-46AF-9231-544C03609F00}" type="presParOf" srcId="{371E9D66-E9F6-4599-A744-9EC07C08F2BE}" destId="{ED1FF812-98ED-489C-94EE-424FBD3E13B6}" srcOrd="0" destOrd="0" presId="urn:microsoft.com/office/officeart/2005/8/layout/venn1"/>
    <dgm:cxn modelId="{F56C2245-72E1-4EA4-B8AC-355D12C59798}" type="presParOf" srcId="{371E9D66-E9F6-4599-A744-9EC07C08F2BE}" destId="{0BB9EC56-D1C2-4004-884D-8B5829B0BAEA}" srcOrd="1" destOrd="0" presId="urn:microsoft.com/office/officeart/2005/8/layout/venn1"/>
    <dgm:cxn modelId="{48A15E6E-9403-4784-8365-04FA06C3D108}" type="presParOf" srcId="{371E9D66-E9F6-4599-A744-9EC07C08F2BE}" destId="{30BCFD95-32F6-470C-AF30-24E875314489}" srcOrd="2" destOrd="0" presId="urn:microsoft.com/office/officeart/2005/8/layout/venn1"/>
    <dgm:cxn modelId="{5FAB784C-EFC2-4BAC-8F80-2B494684F632}" type="presParOf" srcId="{371E9D66-E9F6-4599-A744-9EC07C08F2BE}" destId="{20474D7A-B1A9-4E08-B4B8-4CE74C16AB37}" srcOrd="3" destOrd="0" presId="urn:microsoft.com/office/officeart/2005/8/layout/venn1"/>
    <dgm:cxn modelId="{3CF3C1AE-06EA-4DE8-8037-16E59FE04790}" type="presParOf" srcId="{371E9D66-E9F6-4599-A744-9EC07C08F2BE}" destId="{A3852B21-B85D-4652-B9DC-5041FAB2E370}" srcOrd="4" destOrd="0" presId="urn:microsoft.com/office/officeart/2005/8/layout/venn1"/>
    <dgm:cxn modelId="{C47CA35F-79AC-46E2-9CD4-16E5CAA0398E}" type="presParOf" srcId="{371E9D66-E9F6-4599-A744-9EC07C08F2BE}" destId="{3B53563B-093F-45E4-9F0A-A3668F485D69}" srcOrd="5" destOrd="0" presId="urn:microsoft.com/office/officeart/2005/8/layout/venn1"/>
    <dgm:cxn modelId="{C55144ED-1693-46DA-8681-39AAAC1C0DAB}" type="presParOf" srcId="{371E9D66-E9F6-4599-A744-9EC07C08F2BE}" destId="{B4226E65-2F46-4632-83FE-8D9C55C187A3}" srcOrd="6" destOrd="0" presId="urn:microsoft.com/office/officeart/2005/8/layout/venn1"/>
    <dgm:cxn modelId="{957CD647-7C7B-43CD-A9B3-4752314350CF}" type="presParOf" srcId="{371E9D66-E9F6-4599-A744-9EC07C08F2BE}" destId="{AE13BC88-D0A7-4A47-87D9-37C9B449B782}"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8E4142C-D408-418A-B5BC-88DBD89E0D50}" type="datetimeFigureOut">
              <a:rPr lang="en-GB" smtClean="0"/>
              <a:t>08/10/2018</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16F65673-6020-43F6-ACFC-00660444F134}" type="slidenum">
              <a:rPr lang="en-GB" smtClean="0"/>
              <a:t>‹#›</a:t>
            </a:fld>
            <a:endParaRPr lang="en-GB"/>
          </a:p>
        </p:txBody>
      </p:sp>
    </p:spTree>
    <p:extLst>
      <p:ext uri="{BB962C8B-B14F-4D97-AF65-F5344CB8AC3E}">
        <p14:creationId xmlns:p14="http://schemas.microsoft.com/office/powerpoint/2010/main" val="2153086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F2BD1C4-D218-49B2-A774-E732A14BB6C1}" type="datetimeFigureOut">
              <a:rPr lang="en-GB" smtClean="0"/>
              <a:t>08/10/2018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596BBD2-E987-4094-89A8-6D3606617F19}" type="slidenum">
              <a:rPr lang="en-GB" smtClean="0"/>
              <a:t>‹#›</a:t>
            </a:fld>
            <a:endParaRPr lang="en-GB"/>
          </a:p>
        </p:txBody>
      </p:sp>
    </p:spTree>
    <p:extLst>
      <p:ext uri="{BB962C8B-B14F-4D97-AF65-F5344CB8AC3E}">
        <p14:creationId xmlns:p14="http://schemas.microsoft.com/office/powerpoint/2010/main" val="1758372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596BBD2-E987-4094-89A8-6D3606617F19}" type="slidenum">
              <a:rPr lang="en-GB" smtClean="0"/>
              <a:t>1</a:t>
            </a:fld>
            <a:endParaRPr lang="en-GB" dirty="0"/>
          </a:p>
        </p:txBody>
      </p:sp>
    </p:spTree>
    <p:extLst>
      <p:ext uri="{BB962C8B-B14F-4D97-AF65-F5344CB8AC3E}">
        <p14:creationId xmlns:p14="http://schemas.microsoft.com/office/powerpoint/2010/main" val="444959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Highlight pathways for processing blood to extract DNA and to ensure tumour samples were collected in a Fresh Frozen manner</a:t>
            </a:r>
          </a:p>
        </p:txBody>
      </p:sp>
      <p:sp>
        <p:nvSpPr>
          <p:cNvPr id="4" name="Slide Number Placeholder 3"/>
          <p:cNvSpPr>
            <a:spLocks noGrp="1"/>
          </p:cNvSpPr>
          <p:nvPr>
            <p:ph type="sldNum" sz="quarter" idx="5"/>
          </p:nvPr>
        </p:nvSpPr>
        <p:spPr/>
        <p:txBody>
          <a:bodyPr/>
          <a:lstStyle/>
          <a:p>
            <a:fld id="{D596BBD2-E987-4094-89A8-6D3606617F19}" type="slidenum">
              <a:rPr lang="en-GB" smtClean="0"/>
              <a:t>20</a:t>
            </a:fld>
            <a:endParaRPr lang="en-GB"/>
          </a:p>
        </p:txBody>
      </p:sp>
    </p:spTree>
    <p:extLst>
      <p:ext uri="{BB962C8B-B14F-4D97-AF65-F5344CB8AC3E}">
        <p14:creationId xmlns:p14="http://schemas.microsoft.com/office/powerpoint/2010/main" val="3564333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Stress importance of all individuals involved in the pathway being involved</a:t>
            </a:r>
          </a:p>
        </p:txBody>
      </p:sp>
      <p:sp>
        <p:nvSpPr>
          <p:cNvPr id="4" name="Slide Number Placeholder 3"/>
          <p:cNvSpPr>
            <a:spLocks noGrp="1"/>
          </p:cNvSpPr>
          <p:nvPr>
            <p:ph type="sldNum" sz="quarter" idx="5"/>
          </p:nvPr>
        </p:nvSpPr>
        <p:spPr/>
        <p:txBody>
          <a:bodyPr/>
          <a:lstStyle/>
          <a:p>
            <a:fld id="{D596BBD2-E987-4094-89A8-6D3606617F19}" type="slidenum">
              <a:rPr lang="en-GB" smtClean="0"/>
              <a:t>21</a:t>
            </a:fld>
            <a:endParaRPr lang="en-GB"/>
          </a:p>
        </p:txBody>
      </p:sp>
    </p:spTree>
    <p:extLst>
      <p:ext uri="{BB962C8B-B14F-4D97-AF65-F5344CB8AC3E}">
        <p14:creationId xmlns:p14="http://schemas.microsoft.com/office/powerpoint/2010/main" val="1255263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FE00C8-96D9-4EDF-B33D-B5D15EC7C8E6}"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3598633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Emphasis on pathways across tumour types and across areas – 100 hospitals out of possible approx. 200 been involved in cancer arm of the project</a:t>
            </a:r>
          </a:p>
        </p:txBody>
      </p:sp>
      <p:sp>
        <p:nvSpPr>
          <p:cNvPr id="4" name="Slide Number Placeholder 3"/>
          <p:cNvSpPr>
            <a:spLocks noGrp="1"/>
          </p:cNvSpPr>
          <p:nvPr>
            <p:ph type="sldNum" sz="quarter" idx="5"/>
          </p:nvPr>
        </p:nvSpPr>
        <p:spPr/>
        <p:txBody>
          <a:bodyPr/>
          <a:lstStyle/>
          <a:p>
            <a:fld id="{D596BBD2-E987-4094-89A8-6D3606617F19}" type="slidenum">
              <a:rPr lang="en-GB" smtClean="0"/>
              <a:t>23</a:t>
            </a:fld>
            <a:endParaRPr lang="en-GB"/>
          </a:p>
        </p:txBody>
      </p:sp>
    </p:spTree>
    <p:extLst>
      <p:ext uri="{BB962C8B-B14F-4D97-AF65-F5344CB8AC3E}">
        <p14:creationId xmlns:p14="http://schemas.microsoft.com/office/powerpoint/2010/main" val="2557954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596BBD2-E987-4094-89A8-6D3606617F19}" type="slidenum">
              <a:rPr lang="en-GB" smtClean="0"/>
              <a:t>24</a:t>
            </a:fld>
            <a:endParaRPr lang="en-GB"/>
          </a:p>
        </p:txBody>
      </p:sp>
    </p:spTree>
    <p:extLst>
      <p:ext uri="{BB962C8B-B14F-4D97-AF65-F5344CB8AC3E}">
        <p14:creationId xmlns:p14="http://schemas.microsoft.com/office/powerpoint/2010/main" val="3808754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dirty="0"/>
              <a:t>Emphasis</a:t>
            </a:r>
            <a:r>
              <a:rPr lang="en-GB" baseline="0" dirty="0"/>
              <a:t> we tried to map this at the start but this is a pilot/development project and until we get a real result it is very hypothetical.</a:t>
            </a:r>
            <a:endParaRPr lang="en-GB" dirty="0"/>
          </a:p>
          <a:p>
            <a:pPr marL="514350" indent="-514350">
              <a:buFont typeface="+mj-lt"/>
              <a:buAutoNum type="arabicPeriod"/>
            </a:pPr>
            <a:r>
              <a:rPr lang="en-GB" dirty="0"/>
              <a:t>Results come back centrally to the Bristol Genetics laboratory </a:t>
            </a:r>
          </a:p>
          <a:p>
            <a:pPr marL="514350" indent="-514350">
              <a:buFont typeface="+mj-lt"/>
              <a:buAutoNum type="arabicPeriod"/>
            </a:pPr>
            <a:r>
              <a:rPr lang="en-GB" dirty="0"/>
              <a:t>All germline are reviewed</a:t>
            </a:r>
          </a:p>
          <a:p>
            <a:pPr marL="514350" indent="-514350">
              <a:buFont typeface="+mj-lt"/>
              <a:buAutoNum type="arabicPeriod"/>
            </a:pPr>
            <a:r>
              <a:rPr lang="en-GB" dirty="0"/>
              <a:t>Focus on defined gene panel actionable in cancer </a:t>
            </a:r>
          </a:p>
          <a:p>
            <a:pPr marL="514350" indent="-514350">
              <a:buFont typeface="+mj-lt"/>
              <a:buAutoNum type="arabicPeriod"/>
            </a:pPr>
            <a:r>
              <a:rPr lang="en-GB" dirty="0"/>
              <a:t>Patient clinical situation will be reviewed to identify if potentially actionable</a:t>
            </a:r>
          </a:p>
          <a:p>
            <a:pPr marL="0" indent="0">
              <a:buFont typeface="+mj-lt"/>
              <a:buNone/>
            </a:pPr>
            <a:endParaRPr lang="en-GB" dirty="0"/>
          </a:p>
          <a:p>
            <a:pPr marL="0" indent="0">
              <a:buFont typeface="+mj-lt"/>
              <a:buNone/>
            </a:pPr>
            <a:r>
              <a:rPr lang="en-GB" dirty="0"/>
              <a:t>Emphasis clinical support on decision making on actionability critical and ensure that patient is 100,000 Genomes patient should go back in notes to support decision making in future as appropriate..</a:t>
            </a:r>
          </a:p>
          <a:p>
            <a:endParaRPr lang="en-GB" dirty="0"/>
          </a:p>
        </p:txBody>
      </p:sp>
      <p:sp>
        <p:nvSpPr>
          <p:cNvPr id="4" name="Slide Number Placeholder 3"/>
          <p:cNvSpPr>
            <a:spLocks noGrp="1"/>
          </p:cNvSpPr>
          <p:nvPr>
            <p:ph type="sldNum" sz="quarter" idx="10"/>
          </p:nvPr>
        </p:nvSpPr>
        <p:spPr/>
        <p:txBody>
          <a:bodyPr/>
          <a:lstStyle/>
          <a:p>
            <a:fld id="{D596BBD2-E987-4094-89A8-6D3606617F19}" type="slidenum">
              <a:rPr lang="en-GB" smtClean="0"/>
              <a:t>25</a:t>
            </a:fld>
            <a:endParaRPr lang="en-GB"/>
          </a:p>
        </p:txBody>
      </p:sp>
    </p:spTree>
    <p:extLst>
      <p:ext uri="{BB962C8B-B14F-4D97-AF65-F5344CB8AC3E}">
        <p14:creationId xmlns:p14="http://schemas.microsoft.com/office/powerpoint/2010/main" val="387567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596BBD2-E987-4094-89A8-6D3606617F19}" type="slidenum">
              <a:rPr lang="en-GB" smtClean="0"/>
              <a:t>27</a:t>
            </a:fld>
            <a:endParaRPr lang="en-GB"/>
          </a:p>
        </p:txBody>
      </p:sp>
    </p:spTree>
    <p:extLst>
      <p:ext uri="{BB962C8B-B14F-4D97-AF65-F5344CB8AC3E}">
        <p14:creationId xmlns:p14="http://schemas.microsoft.com/office/powerpoint/2010/main" val="1004280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GB" dirty="0"/>
              <a:t>This is adapted from an Genomics</a:t>
            </a:r>
            <a:r>
              <a:rPr lang="en-GB" baseline="0" dirty="0"/>
              <a:t> England slide and identifies potential uses for results return:</a:t>
            </a:r>
            <a:endParaRPr lang="en-GB" dirty="0"/>
          </a:p>
          <a:p>
            <a:endParaRPr lang="en-GB" dirty="0"/>
          </a:p>
          <a:p>
            <a:endParaRPr dirty="0"/>
          </a:p>
        </p:txBody>
      </p:sp>
    </p:spTree>
    <p:extLst>
      <p:ext uri="{BB962C8B-B14F-4D97-AF65-F5344CB8AC3E}">
        <p14:creationId xmlns:p14="http://schemas.microsoft.com/office/powerpoint/2010/main" val="1459682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Locally identified patients with cancer susceptibility genes – anticipate only 1 or 2% but important for wider family and ensure linked into genetics team</a:t>
            </a:r>
          </a:p>
        </p:txBody>
      </p:sp>
      <p:sp>
        <p:nvSpPr>
          <p:cNvPr id="4" name="Slide Number Placeholder 3"/>
          <p:cNvSpPr>
            <a:spLocks noGrp="1"/>
          </p:cNvSpPr>
          <p:nvPr>
            <p:ph type="sldNum" sz="quarter" idx="5"/>
          </p:nvPr>
        </p:nvSpPr>
        <p:spPr/>
        <p:txBody>
          <a:bodyPr/>
          <a:lstStyle/>
          <a:p>
            <a:fld id="{D596BBD2-E987-4094-89A8-6D3606617F19}" type="slidenum">
              <a:rPr lang="en-GB" smtClean="0"/>
              <a:t>29</a:t>
            </a:fld>
            <a:endParaRPr lang="en-GB"/>
          </a:p>
        </p:txBody>
      </p:sp>
    </p:spTree>
    <p:extLst>
      <p:ext uri="{BB962C8B-B14F-4D97-AF65-F5344CB8AC3E}">
        <p14:creationId xmlns:p14="http://schemas.microsoft.com/office/powerpoint/2010/main" val="22286509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Locally one patient who has gone on to have PARP inhibitors due to findings from project</a:t>
            </a:r>
          </a:p>
          <a:p>
            <a:endParaRPr lang="en-GB" dirty="0"/>
          </a:p>
          <a:p>
            <a:r>
              <a:rPr lang="en-GB" dirty="0"/>
              <a:t>Notes below from NHS I: Currently</a:t>
            </a:r>
            <a:r>
              <a:rPr lang="en-GB" baseline="0" dirty="0"/>
              <a:t> drugs are developed for a particular condition and there is the assumption that everyone will respond in the same manner. All patients with the same condition are given the same first line treatment however it is thought this is only effective for between 30 and 60% of patients. </a:t>
            </a:r>
          </a:p>
          <a:p>
            <a:r>
              <a:rPr lang="en-GB" baseline="0" dirty="0"/>
              <a:t>Looking and the genomic and diagnostic characterisation different subtypes of patients within a condition can be identified, and a treatment can be tailored to the underlying cause. </a:t>
            </a:r>
          </a:p>
          <a:p>
            <a:endParaRPr lang="en-GB" dirty="0"/>
          </a:p>
          <a:p>
            <a:endParaRPr lang="en-GB" dirty="0"/>
          </a:p>
          <a:p>
            <a:r>
              <a:rPr lang="en-GB" dirty="0"/>
              <a:t>For cancer this is an approach</a:t>
            </a:r>
            <a:r>
              <a:rPr lang="en-GB" baseline="0" dirty="0"/>
              <a:t> which is more commonly in place. Offering a genomic or molecular diagnosis  - we can better understand the genetic basis and select the most appropriate treatment – improving survival chances. </a:t>
            </a:r>
          </a:p>
          <a:p>
            <a:r>
              <a:rPr lang="en-GB" baseline="0" dirty="0"/>
              <a:t>It means that cancer patients can be stratified according to what is the most effective for their condition. May also mean that patients with different types of cancer may on the genomic diagnosis receive similar treatments. </a:t>
            </a:r>
            <a:endParaRPr lang="en-GB" dirty="0"/>
          </a:p>
        </p:txBody>
      </p:sp>
      <p:sp>
        <p:nvSpPr>
          <p:cNvPr id="4" name="Slide Number Placeholder 3"/>
          <p:cNvSpPr>
            <a:spLocks noGrp="1"/>
          </p:cNvSpPr>
          <p:nvPr>
            <p:ph type="sldNum" sz="quarter" idx="10"/>
          </p:nvPr>
        </p:nvSpPr>
        <p:spPr/>
        <p:txBody>
          <a:bodyPr/>
          <a:lstStyle/>
          <a:p>
            <a:fld id="{AD02BEE4-A6A5-4208-9983-C5C36C9F3E15}" type="slidenum">
              <a:rPr lang="en-GB" smtClean="0"/>
              <a:t>30</a:t>
            </a:fld>
            <a:endParaRPr lang="en-GB"/>
          </a:p>
        </p:txBody>
      </p:sp>
    </p:spTree>
    <p:extLst>
      <p:ext uri="{BB962C8B-B14F-4D97-AF65-F5344CB8AC3E}">
        <p14:creationId xmlns:p14="http://schemas.microsoft.com/office/powerpoint/2010/main" val="1326123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 genome</a:t>
            </a:r>
            <a:r>
              <a:rPr lang="en-GB" baseline="0" dirty="0"/>
              <a:t> created…..version 38 now causing issues!</a:t>
            </a:r>
            <a:endParaRPr lang="en-GB" sz="1200" b="0" i="0" kern="1200" baseline="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73A4D96-40B8-4531-87DB-4CBCED8B8B48}" type="slidenum">
              <a:rPr lang="en-GB" smtClean="0"/>
              <a:t>9</a:t>
            </a:fld>
            <a:endParaRPr lang="en-GB"/>
          </a:p>
        </p:txBody>
      </p:sp>
    </p:spTree>
    <p:extLst>
      <p:ext uri="{BB962C8B-B14F-4D97-AF65-F5344CB8AC3E}">
        <p14:creationId xmlns:p14="http://schemas.microsoft.com/office/powerpoint/2010/main" val="1036886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Clinical trials have for a long time used mutation status to stratify</a:t>
            </a:r>
            <a:r>
              <a:rPr lang="en-GB" baseline="0" dirty="0"/>
              <a:t> cohorts – will this assist further in tailored research and entry into trials?</a:t>
            </a:r>
            <a:endParaRPr lang="en-GB" dirty="0"/>
          </a:p>
        </p:txBody>
      </p:sp>
      <p:sp>
        <p:nvSpPr>
          <p:cNvPr id="4" name="Slide Number Placeholder 3"/>
          <p:cNvSpPr>
            <a:spLocks noGrp="1"/>
          </p:cNvSpPr>
          <p:nvPr>
            <p:ph type="sldNum" sz="quarter" idx="10"/>
          </p:nvPr>
        </p:nvSpPr>
        <p:spPr/>
        <p:txBody>
          <a:bodyPr/>
          <a:lstStyle/>
          <a:p>
            <a:fld id="{D596BBD2-E987-4094-89A8-6D3606617F19}" type="slidenum">
              <a:rPr lang="en-GB" smtClean="0"/>
              <a:t>31</a:t>
            </a:fld>
            <a:endParaRPr lang="en-GB"/>
          </a:p>
        </p:txBody>
      </p:sp>
    </p:spTree>
    <p:extLst>
      <p:ext uri="{BB962C8B-B14F-4D97-AF65-F5344CB8AC3E}">
        <p14:creationId xmlns:p14="http://schemas.microsoft.com/office/powerpoint/2010/main" val="29589563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of 1</a:t>
            </a:r>
            <a:r>
              <a:rPr lang="en-GB" baseline="30000" dirty="0"/>
              <a:t>st</a:t>
            </a:r>
            <a:r>
              <a:rPr lang="en-GB" dirty="0"/>
              <a:t> October</a:t>
            </a:r>
            <a:r>
              <a:rPr lang="en-GB" baseline="0" dirty="0"/>
              <a:t> there are:</a:t>
            </a:r>
          </a:p>
          <a:p>
            <a:pPr marL="171450" indent="-171450">
              <a:buFontTx/>
              <a:buChar char="-"/>
            </a:pPr>
            <a:r>
              <a:rPr lang="en-GB" baseline="0" dirty="0"/>
              <a:t>7 Genomic Laboratory Hubs</a:t>
            </a:r>
          </a:p>
          <a:p>
            <a:pPr marL="171450" indent="-171450">
              <a:buFontTx/>
              <a:buChar char="-"/>
            </a:pPr>
            <a:r>
              <a:rPr lang="en-GB" baseline="0" dirty="0"/>
              <a:t>A national directory of tests dictating which tests will be funded nationally</a:t>
            </a:r>
          </a:p>
          <a:p>
            <a:pPr marL="171450" indent="-171450">
              <a:buFontTx/>
              <a:buChar char="-"/>
            </a:pPr>
            <a:r>
              <a:rPr lang="en-GB" baseline="0" dirty="0"/>
              <a:t>GMCs will exist with a transformation, governance and potential project based remit</a:t>
            </a:r>
          </a:p>
          <a:p>
            <a:pPr marL="171450" indent="-171450">
              <a:buFontTx/>
              <a:buChar char="-"/>
            </a:pPr>
            <a:r>
              <a:rPr lang="en-GB" baseline="0" dirty="0"/>
              <a:t>To support this there is a review of clinical genetics services as potential impact on their work will be critical</a:t>
            </a:r>
            <a:endParaRPr lang="en-GB" dirty="0"/>
          </a:p>
        </p:txBody>
      </p:sp>
      <p:sp>
        <p:nvSpPr>
          <p:cNvPr id="4" name="Slide Number Placeholder 3"/>
          <p:cNvSpPr>
            <a:spLocks noGrp="1"/>
          </p:cNvSpPr>
          <p:nvPr>
            <p:ph type="sldNum" sz="quarter" idx="10"/>
          </p:nvPr>
        </p:nvSpPr>
        <p:spPr/>
        <p:txBody>
          <a:bodyPr/>
          <a:lstStyle/>
          <a:p>
            <a:fld id="{D596BBD2-E987-4094-89A8-6D3606617F19}" type="slidenum">
              <a:rPr lang="en-GB" smtClean="0"/>
              <a:t>33</a:t>
            </a:fld>
            <a:endParaRPr lang="en-GB"/>
          </a:p>
        </p:txBody>
      </p:sp>
    </p:spTree>
    <p:extLst>
      <p:ext uri="{BB962C8B-B14F-4D97-AF65-F5344CB8AC3E}">
        <p14:creationId xmlns:p14="http://schemas.microsoft.com/office/powerpoint/2010/main" val="3980792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531474A-E9F5-4836-8419-D76CE60A8182}" type="slidenum">
              <a:rPr lang="en-GB" smtClean="0"/>
              <a:t>34</a:t>
            </a:fld>
            <a:endParaRPr lang="en-GB"/>
          </a:p>
        </p:txBody>
      </p:sp>
    </p:spTree>
    <p:extLst>
      <p:ext uri="{BB962C8B-B14F-4D97-AF65-F5344CB8AC3E}">
        <p14:creationId xmlns:p14="http://schemas.microsoft.com/office/powerpoint/2010/main" val="78091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baseline="0" dirty="0">
                <a:solidFill>
                  <a:schemeClr val="tx1"/>
                </a:solidFill>
                <a:effectLst/>
                <a:latin typeface="+mn-lt"/>
                <a:ea typeface="+mn-ea"/>
                <a:cs typeface="+mn-cs"/>
              </a:rPr>
              <a:t>The $1000 genome was talked about as the holy grail of genomics – the point at which it became possible to offer WGS at a parallel cost to standard diagnostics. </a:t>
            </a:r>
          </a:p>
          <a:p>
            <a:r>
              <a:rPr lang="en-GB" sz="1200" b="0" i="0" kern="1200" baseline="0" dirty="0">
                <a:solidFill>
                  <a:schemeClr val="tx1"/>
                </a:solidFill>
                <a:effectLst/>
                <a:latin typeface="+mn-lt"/>
                <a:ea typeface="+mn-ea"/>
                <a:cs typeface="+mn-cs"/>
              </a:rPr>
              <a:t>These two things made it possible, but the biggest drive for the 100K programme was the potential to bring benefits to current and future patients in the form of personalised medicine – a one size does not fit all model.  Recognising that we are not identical, that tumours are not identical, some drugs work better in some than others (especially so in cancer) and that targeting therapies to individuals is a possibility – that no one alive is </a:t>
            </a:r>
            <a:r>
              <a:rPr lang="en-GB" sz="1200" b="0" i="0" kern="1200" baseline="0" dirty="0" err="1">
                <a:solidFill>
                  <a:schemeClr val="tx1"/>
                </a:solidFill>
                <a:effectLst/>
                <a:latin typeface="+mn-lt"/>
                <a:ea typeface="+mn-ea"/>
                <a:cs typeface="+mn-cs"/>
              </a:rPr>
              <a:t>youer</a:t>
            </a:r>
            <a:r>
              <a:rPr lang="en-GB" sz="1200" b="0" i="0" kern="1200" baseline="0" dirty="0">
                <a:solidFill>
                  <a:schemeClr val="tx1"/>
                </a:solidFill>
                <a:effectLst/>
                <a:latin typeface="+mn-lt"/>
                <a:ea typeface="+mn-ea"/>
                <a:cs typeface="+mn-cs"/>
              </a:rPr>
              <a:t> that you.</a:t>
            </a:r>
          </a:p>
        </p:txBody>
      </p:sp>
      <p:sp>
        <p:nvSpPr>
          <p:cNvPr id="4" name="Slide Number Placeholder 3"/>
          <p:cNvSpPr>
            <a:spLocks noGrp="1"/>
          </p:cNvSpPr>
          <p:nvPr>
            <p:ph type="sldNum" sz="quarter" idx="10"/>
          </p:nvPr>
        </p:nvSpPr>
        <p:spPr/>
        <p:txBody>
          <a:bodyPr/>
          <a:lstStyle/>
          <a:p>
            <a:fld id="{C73A4D96-40B8-4531-87DB-4CBCED8B8B48}" type="slidenum">
              <a:rPr lang="en-GB" smtClean="0"/>
              <a:t>10</a:t>
            </a:fld>
            <a:endParaRPr lang="en-GB"/>
          </a:p>
        </p:txBody>
      </p:sp>
    </p:spTree>
    <p:extLst>
      <p:ext uri="{BB962C8B-B14F-4D97-AF65-F5344CB8AC3E}">
        <p14:creationId xmlns:p14="http://schemas.microsoft.com/office/powerpoint/2010/main" val="2164491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C73A4D96-40B8-4531-87DB-4CBCED8B8B48}" type="slidenum">
              <a:rPr lang="en-GB" smtClean="0"/>
              <a:t>11</a:t>
            </a:fld>
            <a:endParaRPr lang="en-GB"/>
          </a:p>
        </p:txBody>
      </p:sp>
    </p:spTree>
    <p:extLst>
      <p:ext uri="{BB962C8B-B14F-4D97-AF65-F5344CB8AC3E}">
        <p14:creationId xmlns:p14="http://schemas.microsoft.com/office/powerpoint/2010/main" val="4200626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Emphasis national coverage – not all providers contributing</a:t>
            </a:r>
            <a:r>
              <a:rPr lang="en-GB" baseline="0" dirty="0"/>
              <a:t> but aim was national coverage</a:t>
            </a:r>
            <a:endParaRPr lang="en-GB" dirty="0"/>
          </a:p>
        </p:txBody>
      </p:sp>
      <p:sp>
        <p:nvSpPr>
          <p:cNvPr id="4" name="Slide Number Placeholder 3"/>
          <p:cNvSpPr>
            <a:spLocks noGrp="1"/>
          </p:cNvSpPr>
          <p:nvPr>
            <p:ph type="sldNum" sz="quarter" idx="10"/>
          </p:nvPr>
        </p:nvSpPr>
        <p:spPr/>
        <p:txBody>
          <a:bodyPr/>
          <a:lstStyle/>
          <a:p>
            <a:fld id="{D596BBD2-E987-4094-89A8-6D3606617F19}" type="slidenum">
              <a:rPr lang="en-GB" smtClean="0"/>
              <a:t>12</a:t>
            </a:fld>
            <a:endParaRPr lang="en-GB"/>
          </a:p>
        </p:txBody>
      </p:sp>
    </p:spTree>
    <p:extLst>
      <p:ext uri="{BB962C8B-B14F-4D97-AF65-F5344CB8AC3E}">
        <p14:creationId xmlns:p14="http://schemas.microsoft.com/office/powerpoint/2010/main" val="2103285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GB">
              <a:latin typeface="Calibri" charset="0"/>
            </a:endParaRP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E7538B1-1CED-5D4C-A543-0130DF371BA6}" type="slidenum">
              <a:rPr lang="en-US" sz="1200">
                <a:latin typeface="Calibri" charset="0"/>
              </a:rPr>
              <a:pPr/>
              <a:t>14</a:t>
            </a:fld>
            <a:endParaRPr lang="en-US" sz="1200">
              <a:latin typeface="Calibri" charset="0"/>
            </a:endParaRPr>
          </a:p>
        </p:txBody>
      </p:sp>
    </p:spTree>
    <p:extLst>
      <p:ext uri="{BB962C8B-B14F-4D97-AF65-F5344CB8AC3E}">
        <p14:creationId xmlns:p14="http://schemas.microsoft.com/office/powerpoint/2010/main" val="3263526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GB">
              <a:latin typeface="Calibri" charset="0"/>
            </a:endParaRP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B9862F6-9401-1C49-B2F0-F51A5FAB9BAE}" type="slidenum">
              <a:rPr lang="en-US" sz="1200">
                <a:latin typeface="Calibri" charset="0"/>
              </a:rPr>
              <a:pPr/>
              <a:t>15</a:t>
            </a:fld>
            <a:endParaRPr lang="en-US" sz="1200">
              <a:latin typeface="Calibri" charset="0"/>
            </a:endParaRPr>
          </a:p>
        </p:txBody>
      </p:sp>
    </p:spTree>
    <p:extLst>
      <p:ext uri="{BB962C8B-B14F-4D97-AF65-F5344CB8AC3E}">
        <p14:creationId xmlns:p14="http://schemas.microsoft.com/office/powerpoint/2010/main" val="2293086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of how 100,000 Genomes Project pathways were developed and highlight the need for additional staffing to conduct consent and take additional blood samples</a:t>
            </a:r>
          </a:p>
        </p:txBody>
      </p:sp>
      <p:sp>
        <p:nvSpPr>
          <p:cNvPr id="4" name="Slide Number Placeholder 3"/>
          <p:cNvSpPr>
            <a:spLocks noGrp="1"/>
          </p:cNvSpPr>
          <p:nvPr>
            <p:ph type="sldNum" sz="quarter" idx="5"/>
          </p:nvPr>
        </p:nvSpPr>
        <p:spPr/>
        <p:txBody>
          <a:bodyPr/>
          <a:lstStyle/>
          <a:p>
            <a:fld id="{D596BBD2-E987-4094-89A8-6D3606617F19}" type="slidenum">
              <a:rPr lang="en-GB" smtClean="0"/>
              <a:t>18</a:t>
            </a:fld>
            <a:endParaRPr lang="en-GB"/>
          </a:p>
        </p:txBody>
      </p:sp>
    </p:spTree>
    <p:extLst>
      <p:ext uri="{BB962C8B-B14F-4D97-AF65-F5344CB8AC3E}">
        <p14:creationId xmlns:p14="http://schemas.microsoft.com/office/powerpoint/2010/main" val="4045434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Highlight need for additional data capture</a:t>
            </a:r>
          </a:p>
        </p:txBody>
      </p:sp>
      <p:sp>
        <p:nvSpPr>
          <p:cNvPr id="4" name="Slide Number Placeholder 3"/>
          <p:cNvSpPr>
            <a:spLocks noGrp="1"/>
          </p:cNvSpPr>
          <p:nvPr>
            <p:ph type="sldNum" sz="quarter" idx="5"/>
          </p:nvPr>
        </p:nvSpPr>
        <p:spPr/>
        <p:txBody>
          <a:bodyPr/>
          <a:lstStyle/>
          <a:p>
            <a:fld id="{D596BBD2-E987-4094-89A8-6D3606617F19}" type="slidenum">
              <a:rPr lang="en-GB" smtClean="0"/>
              <a:t>19</a:t>
            </a:fld>
            <a:endParaRPr lang="en-GB"/>
          </a:p>
        </p:txBody>
      </p:sp>
    </p:spTree>
    <p:extLst>
      <p:ext uri="{BB962C8B-B14F-4D97-AF65-F5344CB8AC3E}">
        <p14:creationId xmlns:p14="http://schemas.microsoft.com/office/powerpoint/2010/main" val="1248607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641902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2927900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2345904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8C370B4-6A7F-7B42-9141-7CC94DCAF494}" type="datetimeFigureOut">
              <a:rPr lang="en-US" smtClean="0"/>
              <a:t>10/8/2018</a:t>
            </a:fld>
            <a:endParaRPr lang="en-US"/>
          </a:p>
        </p:txBody>
      </p:sp>
      <p:sp>
        <p:nvSpPr>
          <p:cNvPr id="4" name="Footer Placeholder 3"/>
          <p:cNvSpPr>
            <a:spLocks noGrp="1"/>
          </p:cNvSpPr>
          <p:nvPr>
            <p:ph type="ftr" sz="quarter" idx="11"/>
          </p:nvPr>
        </p:nvSpPr>
        <p:spPr>
          <a:xfrm>
            <a:off x="3124200" y="6504512"/>
            <a:ext cx="2895600" cy="365125"/>
          </a:xfrm>
        </p:spPr>
        <p:txBody>
          <a:bodyPr/>
          <a:lstStyle/>
          <a:p>
            <a:endParaRPr lang="en-US" dirty="0"/>
          </a:p>
        </p:txBody>
      </p:sp>
      <p:sp>
        <p:nvSpPr>
          <p:cNvPr id="5" name="Slide Number Placeholder 4"/>
          <p:cNvSpPr>
            <a:spLocks noGrp="1"/>
          </p:cNvSpPr>
          <p:nvPr>
            <p:ph type="sldNum" sz="quarter" idx="12"/>
          </p:nvPr>
        </p:nvSpPr>
        <p:spPr>
          <a:xfrm>
            <a:off x="6553200" y="6515095"/>
            <a:ext cx="2133600" cy="365125"/>
          </a:xfrm>
        </p:spPr>
        <p:txBody>
          <a:bodyPr/>
          <a:lstStyle/>
          <a:p>
            <a:fld id="{7BA822E9-1B73-AF45-9565-CA9B24DE4831}" type="slidenum">
              <a:rPr lang="en-US" smtClean="0"/>
              <a:t>‹#›</a:t>
            </a:fld>
            <a:endParaRPr lang="en-US" dirty="0"/>
          </a:p>
        </p:txBody>
      </p:sp>
      <p:sp>
        <p:nvSpPr>
          <p:cNvPr id="7" name="Title 1"/>
          <p:cNvSpPr>
            <a:spLocks noGrp="1"/>
          </p:cNvSpPr>
          <p:nvPr>
            <p:ph type="title"/>
          </p:nvPr>
        </p:nvSpPr>
        <p:spPr>
          <a:xfrm>
            <a:off x="457200" y="920749"/>
            <a:ext cx="8229600" cy="836083"/>
          </a:xfrm>
        </p:spPr>
        <p:txBody>
          <a:bodyPr/>
          <a:lstStyle/>
          <a:p>
            <a:r>
              <a:rPr lang="en-GB" dirty="0"/>
              <a:t>Click to edit Master title style</a:t>
            </a:r>
            <a:endParaRPr lang="en-US" dirty="0"/>
          </a:p>
        </p:txBody>
      </p:sp>
    </p:spTree>
    <p:extLst>
      <p:ext uri="{BB962C8B-B14F-4D97-AF65-F5344CB8AC3E}">
        <p14:creationId xmlns:p14="http://schemas.microsoft.com/office/powerpoint/2010/main" val="3823525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7" name="Shape 17"/>
          <p:cNvSpPr>
            <a:spLocks noGrp="1"/>
          </p:cNvSpPr>
          <p:nvPr>
            <p:ph type="title"/>
          </p:nvPr>
        </p:nvSpPr>
        <p:spPr>
          <a:xfrm>
            <a:off x="669727" y="312539"/>
            <a:ext cx="7804547" cy="1518047"/>
          </a:xfrm>
          <a:prstGeom prst="rect">
            <a:avLst/>
          </a:prstGeom>
        </p:spPr>
        <p:txBody>
          <a:bodyPr lIns="0" tIns="0" rIns="0" bIns="0"/>
          <a:lstStyle>
            <a:lvl1pPr defTabSz="410751">
              <a:defRPr sz="5600">
                <a:latin typeface="+mn-lt"/>
                <a:ea typeface="+mn-ea"/>
                <a:cs typeface="+mn-cs"/>
                <a:sym typeface="Helvetica Light"/>
              </a:defRPr>
            </a:lvl1pPr>
          </a:lstStyle>
          <a:p>
            <a:pPr lvl="0">
              <a:defRPr sz="1800"/>
            </a:pPr>
            <a:r>
              <a:rPr sz="5600"/>
              <a:t>Title Text</a:t>
            </a:r>
          </a:p>
        </p:txBody>
      </p:sp>
    </p:spTree>
    <p:extLst>
      <p:ext uri="{BB962C8B-B14F-4D97-AF65-F5344CB8AC3E}">
        <p14:creationId xmlns:p14="http://schemas.microsoft.com/office/powerpoint/2010/main" val="64695787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0350" y="238128"/>
            <a:ext cx="6953250" cy="620549"/>
          </a:xfrm>
        </p:spPr>
        <p:txBody>
          <a:bodyPr anchor="t">
            <a:noAutofit/>
          </a:bodyPr>
          <a:lstStyle>
            <a:lvl1pPr>
              <a:defRPr sz="3000" b="1">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257175" y="1373224"/>
            <a:ext cx="8569326" cy="4856127"/>
          </a:xfrm>
        </p:spPr>
        <p:txBody>
          <a:bodyPr/>
          <a:lstStyle>
            <a:lvl1pPr>
              <a:buClr>
                <a:srgbClr val="33CCCC"/>
              </a:buClr>
              <a:defRPr/>
            </a:lvl1pPr>
            <a:lvl2pPr>
              <a:buClr>
                <a:srgbClr val="33CCCC"/>
              </a:buClr>
              <a:defRPr/>
            </a:lvl2pPr>
            <a:lvl3pPr>
              <a:buClr>
                <a:srgbClr val="33CCCC"/>
              </a:buClr>
              <a:defRPr/>
            </a:lvl3pPr>
            <a:lvl4pPr>
              <a:buClr>
                <a:srgbClr val="33CCCC"/>
              </a:buClr>
              <a:defRPr/>
            </a:lvl4pPr>
            <a:lvl5pPr>
              <a:buClr>
                <a:srgbClr val="33CCCC"/>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11" name="Text Placeholder 10"/>
          <p:cNvSpPr>
            <a:spLocks noGrp="1"/>
          </p:cNvSpPr>
          <p:nvPr>
            <p:ph type="body" sz="quarter" idx="13" hasCustomPrompt="1"/>
          </p:nvPr>
        </p:nvSpPr>
        <p:spPr>
          <a:xfrm>
            <a:off x="257176" y="816879"/>
            <a:ext cx="6959813" cy="556347"/>
          </a:xfrm>
        </p:spPr>
        <p:txBody>
          <a:bodyPr/>
          <a:lstStyle>
            <a:lvl1pPr marL="0" indent="0">
              <a:buNone/>
              <a:defRPr baseline="0">
                <a:solidFill>
                  <a:schemeClr val="accent4"/>
                </a:solidFill>
              </a:defRPr>
            </a:lvl1pPr>
          </a:lstStyle>
          <a:p>
            <a:pPr lvl="0"/>
            <a:r>
              <a:rPr lang="en-GB" dirty="0"/>
              <a:t>Click to add subtitle</a:t>
            </a:r>
          </a:p>
        </p:txBody>
      </p:sp>
      <p:sp>
        <p:nvSpPr>
          <p:cNvPr id="10" name="Date Placeholder 3"/>
          <p:cNvSpPr>
            <a:spLocks noGrp="1"/>
          </p:cNvSpPr>
          <p:nvPr>
            <p:ph type="dt" sz="half" idx="2"/>
          </p:nvPr>
        </p:nvSpPr>
        <p:spPr>
          <a:xfrm>
            <a:off x="257175" y="6493077"/>
            <a:ext cx="2057400" cy="365125"/>
          </a:xfrm>
          <a:prstGeom prst="rect">
            <a:avLst/>
          </a:prstGeom>
        </p:spPr>
        <p:txBody>
          <a:bodyPr vert="horz" lIns="91440" tIns="45720" rIns="91440" bIns="45720" rtlCol="0" anchor="ctr"/>
          <a:lstStyle>
            <a:lvl1pPr algn="l">
              <a:defRPr sz="900">
                <a:solidFill>
                  <a:schemeClr val="bg1"/>
                </a:solidFill>
              </a:defRPr>
            </a:lvl1pPr>
          </a:lstStyle>
          <a:p>
            <a:fld id="{D496C1E9-2609-4E37-A6E2-96BDF5BD2BC5}" type="datetime4">
              <a:rPr lang="en-GB" smtClean="0">
                <a:solidFill>
                  <a:prstClr val="white"/>
                </a:solidFill>
              </a:rPr>
              <a:pPr/>
              <a:t>08 October 2018</a:t>
            </a:fld>
            <a:endParaRPr lang="en-GB" dirty="0">
              <a:solidFill>
                <a:prstClr val="white"/>
              </a:solidFill>
            </a:endParaRPr>
          </a:p>
        </p:txBody>
      </p:sp>
    </p:spTree>
    <p:extLst>
      <p:ext uri="{BB962C8B-B14F-4D97-AF65-F5344CB8AC3E}">
        <p14:creationId xmlns:p14="http://schemas.microsoft.com/office/powerpoint/2010/main" val="1248706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eading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54149990"/>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2"/>
          <p:cNvSpPr>
            <a:spLocks noGrp="1"/>
          </p:cNvSpPr>
          <p:nvPr>
            <p:ph idx="1"/>
          </p:nvPr>
        </p:nvSpPr>
        <p:spPr>
          <a:xfrm>
            <a:off x="457200" y="1680294"/>
            <a:ext cx="8356600" cy="50126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1600407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FDBBFA6-CBD3-ED46-B8EF-742E0436037F}" type="datetimeFigureOut">
              <a:rPr lang="en-US" smtClean="0"/>
              <a:t>10/8/2018</a:t>
            </a:fld>
            <a:endParaRPr lang="en-US"/>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1C2706-BFBC-4E0A-A7D5-AC2D039DA3DC}" type="slidenum">
              <a:rPr lang="en-GB" smtClean="0"/>
              <a:pPr/>
              <a:t>‹#›</a:t>
            </a:fld>
            <a:endParaRPr lang="en-GB"/>
          </a:p>
        </p:txBody>
      </p:sp>
    </p:spTree>
    <p:extLst>
      <p:ext uri="{BB962C8B-B14F-4D97-AF65-F5344CB8AC3E}">
        <p14:creationId xmlns:p14="http://schemas.microsoft.com/office/powerpoint/2010/main" val="2531700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2596841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3833410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2067285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3804917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4075832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940496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683053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DBBFA6-CBD3-ED46-B8EF-742E0436037F}" type="datetimeFigureOut">
              <a:rPr lang="en-US" smtClean="0"/>
              <a:t>10/8/2018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WE GMC Quarterly Review – 09/11/2016</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1C2706-BFBC-4E0A-A7D5-AC2D039DA3DC}" type="slidenum">
              <a:rPr lang="en-GB" smtClean="0"/>
              <a:t>‹#›</a:t>
            </a:fld>
            <a:endParaRPr lang="en-GB"/>
          </a:p>
        </p:txBody>
      </p:sp>
    </p:spTree>
    <p:extLst>
      <p:ext uri="{BB962C8B-B14F-4D97-AF65-F5344CB8AC3E}">
        <p14:creationId xmlns:p14="http://schemas.microsoft.com/office/powerpoint/2010/main" val="51502023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8" r:id="rId15"/>
    <p:sldLayoutId id="2147483749" r:id="rId16"/>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30.png"/><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3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Ubh-tr.wegmc@nhs.net" TargetMode="External"/><Relationship Id="rId2" Type="http://schemas.openxmlformats.org/officeDocument/2006/relationships/hyperlink" Target="mailto:Catherine.Carpenter-Clawson@nbt.nhs.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174999"/>
            <a:ext cx="7992888" cy="1470025"/>
          </a:xfrm>
        </p:spPr>
        <p:txBody>
          <a:bodyPr>
            <a:noAutofit/>
          </a:bodyPr>
          <a:lstStyle/>
          <a:p>
            <a:r>
              <a:rPr lang="en-GB" b="1" dirty="0">
                <a:solidFill>
                  <a:schemeClr val="tx2">
                    <a:lumMod val="60000"/>
                    <a:lumOff val="40000"/>
                  </a:schemeClr>
                </a:solidFill>
              </a:rPr>
              <a:t>100,000 Genomes Project &amp; Mainstreaming </a:t>
            </a:r>
            <a:br>
              <a:rPr lang="en-GB" b="1" dirty="0">
                <a:solidFill>
                  <a:schemeClr val="tx2">
                    <a:lumMod val="60000"/>
                    <a:lumOff val="40000"/>
                  </a:schemeClr>
                </a:solidFill>
              </a:rPr>
            </a:br>
            <a:r>
              <a:rPr lang="en-GB" b="1" dirty="0">
                <a:solidFill>
                  <a:schemeClr val="tx2">
                    <a:lumMod val="60000"/>
                    <a:lumOff val="40000"/>
                  </a:schemeClr>
                </a:solidFill>
              </a:rPr>
              <a:t>Genomic Medicine</a:t>
            </a:r>
          </a:p>
        </p:txBody>
      </p:sp>
      <p:sp>
        <p:nvSpPr>
          <p:cNvPr id="3" name="Subtitle 2"/>
          <p:cNvSpPr>
            <a:spLocks noGrp="1"/>
          </p:cNvSpPr>
          <p:nvPr>
            <p:ph type="subTitle" idx="1"/>
          </p:nvPr>
        </p:nvSpPr>
        <p:spPr>
          <a:xfrm>
            <a:off x="1115616" y="4149080"/>
            <a:ext cx="7088832" cy="1800200"/>
          </a:xfrm>
        </p:spPr>
        <p:txBody>
          <a:bodyPr>
            <a:normAutofit/>
          </a:bodyPr>
          <a:lstStyle/>
          <a:p>
            <a:r>
              <a:rPr lang="en-GB" sz="4100" b="1" dirty="0">
                <a:solidFill>
                  <a:schemeClr val="tx1"/>
                </a:solidFill>
              </a:rPr>
              <a:t>Update Session</a:t>
            </a:r>
          </a:p>
        </p:txBody>
      </p:sp>
      <p:pic>
        <p:nvPicPr>
          <p:cNvPr id="5" name="Picture 4">
            <a:extLst>
              <a:ext uri="{FF2B5EF4-FFF2-40B4-BE49-F238E27FC236}">
                <a16:creationId xmlns:a16="http://schemas.microsoft.com/office/drawing/2014/main" xmlns="" id="{3EDD5914-C305-45A6-B6DA-76776EC8DDA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508104" y="85765"/>
            <a:ext cx="3471788" cy="1585177"/>
          </a:xfrm>
          <a:prstGeom prst="rect">
            <a:avLst/>
          </a:prstGeom>
        </p:spPr>
      </p:pic>
    </p:spTree>
    <p:extLst>
      <p:ext uri="{BB962C8B-B14F-4D97-AF65-F5344CB8AC3E}">
        <p14:creationId xmlns:p14="http://schemas.microsoft.com/office/powerpoint/2010/main" val="1754400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p:cNvSpPr txBox="1"/>
          <p:nvPr/>
        </p:nvSpPr>
        <p:spPr>
          <a:xfrm>
            <a:off x="868800" y="476672"/>
            <a:ext cx="6947611" cy="1323439"/>
          </a:xfrm>
          <a:prstGeom prst="rect">
            <a:avLst/>
          </a:prstGeom>
          <a:noFill/>
        </p:spPr>
        <p:txBody>
          <a:bodyPr wrap="square" rtlCol="0">
            <a:spAutoFit/>
          </a:bodyPr>
          <a:lstStyle/>
          <a:p>
            <a:pPr algn="ctr"/>
            <a:r>
              <a:rPr lang="en-GB" sz="4000" b="1" dirty="0"/>
              <a:t>100,000 Genomes Project: </a:t>
            </a:r>
            <a:br>
              <a:rPr lang="en-GB" sz="4000" b="1" dirty="0"/>
            </a:br>
            <a:r>
              <a:rPr lang="en-GB" sz="4000" b="1" dirty="0"/>
              <a:t>How did we get here?</a:t>
            </a:r>
          </a:p>
        </p:txBody>
      </p:sp>
      <p:sp>
        <p:nvSpPr>
          <p:cNvPr id="3" name="TextBox 2"/>
          <p:cNvSpPr txBox="1"/>
          <p:nvPr/>
        </p:nvSpPr>
        <p:spPr>
          <a:xfrm>
            <a:off x="144649" y="2226077"/>
            <a:ext cx="4752975" cy="1107996"/>
          </a:xfrm>
          <a:prstGeom prst="rect">
            <a:avLst/>
          </a:prstGeom>
          <a:noFill/>
        </p:spPr>
        <p:txBody>
          <a:bodyPr wrap="square" rtlCol="0">
            <a:spAutoFit/>
          </a:bodyPr>
          <a:lstStyle/>
          <a:p>
            <a:pPr marL="342900" indent="-342900">
              <a:buFont typeface="Arial" panose="020B0604020202020204" pitchFamily="34" charset="0"/>
              <a:buChar char="•"/>
            </a:pPr>
            <a:r>
              <a:rPr lang="en-GB" sz="2200" dirty="0"/>
              <a:t>Human Genome Project generates  reference sequence at an estimated cost of $2.7 billion</a:t>
            </a:r>
          </a:p>
        </p:txBody>
      </p:sp>
      <p:sp>
        <p:nvSpPr>
          <p:cNvPr id="10" name="TextBox 9"/>
          <p:cNvSpPr txBox="1"/>
          <p:nvPr/>
        </p:nvSpPr>
        <p:spPr>
          <a:xfrm>
            <a:off x="108323" y="3645024"/>
            <a:ext cx="4655951" cy="1446550"/>
          </a:xfrm>
          <a:prstGeom prst="rect">
            <a:avLst/>
          </a:prstGeom>
          <a:noFill/>
        </p:spPr>
        <p:txBody>
          <a:bodyPr wrap="square" rtlCol="0">
            <a:spAutoFit/>
          </a:bodyPr>
          <a:lstStyle/>
          <a:p>
            <a:pPr marL="342900" indent="-342900">
              <a:buFont typeface="Arial" panose="020B0604020202020204" pitchFamily="34" charset="0"/>
              <a:buChar char="•"/>
            </a:pPr>
            <a:r>
              <a:rPr lang="en-GB" sz="2200" dirty="0"/>
              <a:t>Development of new technologies drives down the cost of Whole Genome Sequencing – the $1000 genome is now a reality</a:t>
            </a:r>
          </a:p>
        </p:txBody>
      </p:sp>
      <p:pic>
        <p:nvPicPr>
          <p:cNvPr id="15" name="Picture 2" descr="https://www.genome.gov/images/content/costpergenome2015_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4274" y="2274159"/>
            <a:ext cx="4284476" cy="321335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81372" y="5487516"/>
            <a:ext cx="8522468" cy="1107996"/>
          </a:xfrm>
          <a:prstGeom prst="rect">
            <a:avLst/>
          </a:prstGeom>
          <a:noFill/>
        </p:spPr>
        <p:txBody>
          <a:bodyPr wrap="square" rtlCol="0">
            <a:spAutoFit/>
          </a:bodyPr>
          <a:lstStyle/>
          <a:p>
            <a:pPr marL="342900" indent="-342900">
              <a:buFont typeface="Arial" panose="020B0604020202020204" pitchFamily="34" charset="0"/>
              <a:buChar char="•"/>
            </a:pPr>
            <a:r>
              <a:rPr lang="en-GB" sz="2200" dirty="0"/>
              <a:t>Now potential to bring real benefits to patients, drive research and drug development, and develop personalised medicine for the NHS, in the NHS, by the NHS</a:t>
            </a:r>
          </a:p>
        </p:txBody>
      </p:sp>
      <p:sp>
        <p:nvSpPr>
          <p:cNvPr id="2" name="TextBox 1"/>
          <p:cNvSpPr txBox="1"/>
          <p:nvPr/>
        </p:nvSpPr>
        <p:spPr>
          <a:xfrm>
            <a:off x="5162550" y="5249023"/>
            <a:ext cx="1263487" cy="261610"/>
          </a:xfrm>
          <a:prstGeom prst="rect">
            <a:avLst/>
          </a:prstGeom>
          <a:noFill/>
        </p:spPr>
        <p:txBody>
          <a:bodyPr wrap="none" rtlCol="0">
            <a:spAutoFit/>
          </a:bodyPr>
          <a:lstStyle/>
          <a:p>
            <a:r>
              <a:rPr lang="en-GB" sz="1100" dirty="0">
                <a:solidFill>
                  <a:schemeClr val="bg1"/>
                </a:solidFill>
              </a:rPr>
              <a:t>Graph from NHGRI</a:t>
            </a:r>
          </a:p>
        </p:txBody>
      </p:sp>
      <p:sp>
        <p:nvSpPr>
          <p:cNvPr id="8" name="TextBox 7"/>
          <p:cNvSpPr txBox="1"/>
          <p:nvPr/>
        </p:nvSpPr>
        <p:spPr>
          <a:xfrm>
            <a:off x="7336865" y="6505599"/>
            <a:ext cx="1771639" cy="261610"/>
          </a:xfrm>
          <a:prstGeom prst="rect">
            <a:avLst/>
          </a:prstGeom>
          <a:noFill/>
        </p:spPr>
        <p:txBody>
          <a:bodyPr wrap="none" rtlCol="0">
            <a:spAutoFit/>
          </a:bodyPr>
          <a:lstStyle/>
          <a:p>
            <a:r>
              <a:rPr lang="en-GB" sz="1100" i="1" dirty="0"/>
              <a:t>Courtesy of HEE E&amp;T Group </a:t>
            </a:r>
          </a:p>
        </p:txBody>
      </p:sp>
    </p:spTree>
    <p:extLst>
      <p:ext uri="{BB962C8B-B14F-4D97-AF65-F5344CB8AC3E}">
        <p14:creationId xmlns:p14="http://schemas.microsoft.com/office/powerpoint/2010/main" val="677129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p:cNvSpPr txBox="1"/>
          <p:nvPr/>
        </p:nvSpPr>
        <p:spPr>
          <a:xfrm>
            <a:off x="863777" y="476672"/>
            <a:ext cx="7584898" cy="646331"/>
          </a:xfrm>
          <a:prstGeom prst="rect">
            <a:avLst/>
          </a:prstGeom>
          <a:noFill/>
        </p:spPr>
        <p:txBody>
          <a:bodyPr wrap="square" rtlCol="0">
            <a:spAutoFit/>
          </a:bodyPr>
          <a:lstStyle/>
          <a:p>
            <a:pPr algn="ctr"/>
            <a:r>
              <a:rPr lang="en-GB" sz="3600" b="1" dirty="0"/>
              <a:t>100,000 Genomes Project: Setting up</a:t>
            </a:r>
          </a:p>
        </p:txBody>
      </p:sp>
      <p:pic>
        <p:nvPicPr>
          <p:cNvPr id="1028" name="Picture 4" descr="Image result for olympic rings 20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989" y="2224885"/>
            <a:ext cx="2365412" cy="12595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3" y="4317939"/>
            <a:ext cx="3929848" cy="2135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9403" y="4425295"/>
            <a:ext cx="3050174" cy="1426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1187624" y="1342508"/>
            <a:ext cx="5723165" cy="646331"/>
          </a:xfrm>
          <a:prstGeom prst="rect">
            <a:avLst/>
          </a:prstGeom>
          <a:noFill/>
        </p:spPr>
        <p:txBody>
          <a:bodyPr wrap="square" rtlCol="0">
            <a:spAutoFit/>
          </a:bodyPr>
          <a:lstStyle/>
          <a:p>
            <a:r>
              <a:rPr lang="en-GB" b="1" dirty="0"/>
              <a:t>December 2012</a:t>
            </a:r>
            <a:r>
              <a:rPr lang="en-GB" dirty="0"/>
              <a:t>: David Cameron announces plans for the 100,000 Genomes Project as part of the Olympic legacy</a:t>
            </a:r>
          </a:p>
        </p:txBody>
      </p:sp>
      <p:sp>
        <p:nvSpPr>
          <p:cNvPr id="22" name="TextBox 21"/>
          <p:cNvSpPr txBox="1"/>
          <p:nvPr/>
        </p:nvSpPr>
        <p:spPr>
          <a:xfrm>
            <a:off x="3630482" y="2946271"/>
            <a:ext cx="4643045" cy="646331"/>
          </a:xfrm>
          <a:prstGeom prst="rect">
            <a:avLst/>
          </a:prstGeom>
          <a:noFill/>
        </p:spPr>
        <p:txBody>
          <a:bodyPr wrap="square" rtlCol="0">
            <a:spAutoFit/>
          </a:bodyPr>
          <a:lstStyle/>
          <a:p>
            <a:r>
              <a:rPr lang="en-GB" b="1" dirty="0"/>
              <a:t>December 2014</a:t>
            </a:r>
            <a:r>
              <a:rPr lang="en-GB" dirty="0"/>
              <a:t>: 11 NHS Genomic Medicine Centres are announced </a:t>
            </a:r>
          </a:p>
        </p:txBody>
      </p:sp>
      <p:sp>
        <p:nvSpPr>
          <p:cNvPr id="23" name="TextBox 22"/>
          <p:cNvSpPr txBox="1"/>
          <p:nvPr/>
        </p:nvSpPr>
        <p:spPr>
          <a:xfrm>
            <a:off x="3131840" y="1988241"/>
            <a:ext cx="4643043" cy="923330"/>
          </a:xfrm>
          <a:prstGeom prst="rect">
            <a:avLst/>
          </a:prstGeom>
          <a:noFill/>
        </p:spPr>
        <p:txBody>
          <a:bodyPr wrap="square" rtlCol="0">
            <a:spAutoFit/>
          </a:bodyPr>
          <a:lstStyle/>
          <a:p>
            <a:r>
              <a:rPr lang="en-GB" b="1" dirty="0"/>
              <a:t>July 2013</a:t>
            </a:r>
            <a:r>
              <a:rPr lang="en-GB" dirty="0"/>
              <a:t>: Jeremy Hunt launches Genomics England, a company established to deliver the 100,000 Genomes Project</a:t>
            </a:r>
          </a:p>
        </p:txBody>
      </p:sp>
      <p:sp>
        <p:nvSpPr>
          <p:cNvPr id="10" name="TextBox 9"/>
          <p:cNvSpPr txBox="1"/>
          <p:nvPr/>
        </p:nvSpPr>
        <p:spPr>
          <a:xfrm>
            <a:off x="4410388" y="3571565"/>
            <a:ext cx="4410083" cy="646331"/>
          </a:xfrm>
          <a:prstGeom prst="rect">
            <a:avLst/>
          </a:prstGeom>
          <a:noFill/>
        </p:spPr>
        <p:txBody>
          <a:bodyPr wrap="square" rtlCol="0">
            <a:spAutoFit/>
          </a:bodyPr>
          <a:lstStyle/>
          <a:p>
            <a:r>
              <a:rPr lang="en-GB" b="1" dirty="0"/>
              <a:t>December 2015</a:t>
            </a:r>
            <a:r>
              <a:rPr lang="en-GB" dirty="0"/>
              <a:t>: WE GMC announced as one of 2 final NHS Genomic Medicine Centres </a:t>
            </a:r>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2386" y="5691219"/>
            <a:ext cx="3381614" cy="778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7336865" y="6505599"/>
            <a:ext cx="1771639" cy="261610"/>
          </a:xfrm>
          <a:prstGeom prst="rect">
            <a:avLst/>
          </a:prstGeom>
          <a:noFill/>
        </p:spPr>
        <p:txBody>
          <a:bodyPr wrap="none" rtlCol="0">
            <a:spAutoFit/>
          </a:bodyPr>
          <a:lstStyle/>
          <a:p>
            <a:r>
              <a:rPr lang="en-GB" sz="1100" i="1" dirty="0"/>
              <a:t>Courtesy of HEE E&amp;T Group </a:t>
            </a:r>
          </a:p>
        </p:txBody>
      </p:sp>
    </p:spTree>
    <p:extLst>
      <p:ext uri="{BB962C8B-B14F-4D97-AF65-F5344CB8AC3E}">
        <p14:creationId xmlns:p14="http://schemas.microsoft.com/office/powerpoint/2010/main" val="2671604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260648"/>
            <a:ext cx="7704856" cy="950896"/>
          </a:xfrm>
        </p:spPr>
        <p:txBody>
          <a:bodyPr>
            <a:normAutofit/>
          </a:bodyPr>
          <a:lstStyle/>
          <a:p>
            <a:r>
              <a:rPr lang="en-GB" dirty="0">
                <a:solidFill>
                  <a:schemeClr val="tx1"/>
                </a:solidFill>
              </a:rPr>
              <a:t>NHS Genomic Medicine Centres </a:t>
            </a:r>
          </a:p>
        </p:txBody>
      </p:sp>
      <p:pic>
        <p:nvPicPr>
          <p:cNvPr id="6" name="Picture 5"/>
          <p:cNvPicPr/>
          <p:nvPr/>
        </p:nvPicPr>
        <p:blipFill rotWithShape="1">
          <a:blip r:embed="rId3"/>
          <a:srcRect l="67539" t="28484" r="17768" b="20809"/>
          <a:stretch/>
        </p:blipFill>
        <p:spPr bwMode="auto">
          <a:xfrm>
            <a:off x="2238233" y="1500337"/>
            <a:ext cx="4667534" cy="5166458"/>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539552" y="2500119"/>
            <a:ext cx="1986713" cy="1323439"/>
          </a:xfrm>
          <a:prstGeom prst="rect">
            <a:avLst/>
          </a:prstGeom>
          <a:noFill/>
        </p:spPr>
        <p:txBody>
          <a:bodyPr wrap="square" rtlCol="0">
            <a:spAutoFit/>
          </a:bodyPr>
          <a:lstStyle/>
          <a:p>
            <a:r>
              <a:rPr lang="en-GB" sz="1600" i="1" dirty="0"/>
              <a:t>NHS Genomic Medicine Centres (NHS GMCs) : mapped against AHSN boundaries</a:t>
            </a:r>
          </a:p>
        </p:txBody>
      </p:sp>
      <p:sp>
        <p:nvSpPr>
          <p:cNvPr id="8" name="Rectangle 7"/>
          <p:cNvSpPr/>
          <p:nvPr/>
        </p:nvSpPr>
        <p:spPr>
          <a:xfrm>
            <a:off x="6588224" y="3760003"/>
            <a:ext cx="2304256" cy="1354217"/>
          </a:xfrm>
          <a:prstGeom prst="rect">
            <a:avLst/>
          </a:prstGeom>
          <a:solidFill>
            <a:schemeClr val="bg1"/>
          </a:solidFill>
        </p:spPr>
        <p:txBody>
          <a:bodyPr wrap="square">
            <a:spAutoFit/>
          </a:bodyPr>
          <a:lstStyle/>
          <a:p>
            <a:pPr>
              <a:spcBef>
                <a:spcPts val="600"/>
              </a:spcBef>
            </a:pPr>
            <a:r>
              <a:rPr lang="en-GB" sz="1600" b="1" i="1" dirty="0">
                <a:solidFill>
                  <a:srgbClr val="0070C0"/>
                </a:solidFill>
              </a:rPr>
              <a:t>NHS GMCs work in partnership with academia, patients and industry through the AHSNs </a:t>
            </a:r>
            <a:r>
              <a:rPr lang="en-GB" b="1" dirty="0">
                <a:solidFill>
                  <a:srgbClr val="0070C0"/>
                </a:solidFill>
              </a:rPr>
              <a:t> </a:t>
            </a:r>
          </a:p>
        </p:txBody>
      </p:sp>
      <p:sp>
        <p:nvSpPr>
          <p:cNvPr id="7" name="Date Placeholder 1"/>
          <p:cNvSpPr>
            <a:spLocks noGrp="1"/>
          </p:cNvSpPr>
          <p:nvPr>
            <p:ph type="dt" sz="half" idx="10"/>
          </p:nvPr>
        </p:nvSpPr>
        <p:spPr>
          <a:xfrm>
            <a:off x="7285621" y="6453336"/>
            <a:ext cx="1835876" cy="365125"/>
          </a:xfrm>
        </p:spPr>
        <p:txBody>
          <a:bodyPr/>
          <a:lstStyle/>
          <a:p>
            <a:pPr>
              <a:defRPr/>
            </a:pPr>
            <a:r>
              <a:rPr lang="en-GB" sz="1050" i="1" dirty="0">
                <a:solidFill>
                  <a:schemeClr val="tx1"/>
                </a:solidFill>
              </a:rPr>
              <a:t>Courtesy of Genomics England</a:t>
            </a:r>
            <a:endParaRPr lang="en-US" sz="1050" i="1" dirty="0">
              <a:solidFill>
                <a:schemeClr val="tx1"/>
              </a:solidFill>
            </a:endParaRPr>
          </a:p>
        </p:txBody>
      </p:sp>
    </p:spTree>
    <p:extLst>
      <p:ext uri="{BB962C8B-B14F-4D97-AF65-F5344CB8AC3E}">
        <p14:creationId xmlns:p14="http://schemas.microsoft.com/office/powerpoint/2010/main" val="3645718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1827981"/>
            <a:ext cx="7416824" cy="1384995"/>
          </a:xfrm>
          <a:prstGeom prst="rect">
            <a:avLst/>
          </a:prstGeom>
          <a:solidFill>
            <a:schemeClr val="accent5">
              <a:lumMod val="60000"/>
              <a:lumOff val="40000"/>
            </a:schemeClr>
          </a:solidFill>
          <a:ln>
            <a:solidFill>
              <a:srgbClr val="002060"/>
            </a:solidFill>
          </a:ln>
        </p:spPr>
        <p:txBody>
          <a:bodyPr wrap="square" rtlCol="0">
            <a:spAutoFit/>
          </a:bodyPr>
          <a:lstStyle/>
          <a:p>
            <a:pPr algn="ctr"/>
            <a:r>
              <a:rPr lang="en-GB" sz="2800" dirty="0"/>
              <a:t>A group of NHS providers (and other key local organisations) who have come together to support delivery of the 100,000 Genomes Project</a:t>
            </a:r>
          </a:p>
        </p:txBody>
      </p:sp>
      <p:sp>
        <p:nvSpPr>
          <p:cNvPr id="7" name="TextBox 6"/>
          <p:cNvSpPr txBox="1"/>
          <p:nvPr/>
        </p:nvSpPr>
        <p:spPr>
          <a:xfrm>
            <a:off x="971600" y="3861048"/>
            <a:ext cx="3168352" cy="1938992"/>
          </a:xfrm>
          <a:prstGeom prst="rect">
            <a:avLst/>
          </a:prstGeom>
          <a:solidFill>
            <a:schemeClr val="accent3">
              <a:lumMod val="60000"/>
              <a:lumOff val="40000"/>
            </a:schemeClr>
          </a:solidFill>
          <a:ln>
            <a:solidFill>
              <a:srgbClr val="00B050"/>
            </a:solidFill>
          </a:ln>
        </p:spPr>
        <p:txBody>
          <a:bodyPr wrap="square" rtlCol="0">
            <a:spAutoFit/>
          </a:bodyPr>
          <a:lstStyle/>
          <a:p>
            <a:pPr algn="ctr"/>
            <a:r>
              <a:rPr lang="en-GB" sz="2400" dirty="0"/>
              <a:t>We are ordinary NHS staff seconded to work on the project and set it up alongside existing clinical practice</a:t>
            </a:r>
          </a:p>
        </p:txBody>
      </p:sp>
      <p:sp>
        <p:nvSpPr>
          <p:cNvPr id="8" name="TextBox 7"/>
          <p:cNvSpPr txBox="1"/>
          <p:nvPr/>
        </p:nvSpPr>
        <p:spPr>
          <a:xfrm>
            <a:off x="5220072" y="3861048"/>
            <a:ext cx="3024336" cy="1938992"/>
          </a:xfrm>
          <a:prstGeom prst="rect">
            <a:avLst/>
          </a:prstGeom>
          <a:solidFill>
            <a:schemeClr val="accent2">
              <a:lumMod val="40000"/>
              <a:lumOff val="60000"/>
            </a:schemeClr>
          </a:solidFill>
          <a:ln>
            <a:solidFill>
              <a:srgbClr val="C00000"/>
            </a:solidFill>
          </a:ln>
        </p:spPr>
        <p:txBody>
          <a:bodyPr wrap="square" rtlCol="0">
            <a:spAutoFit/>
          </a:bodyPr>
          <a:lstStyle/>
          <a:p>
            <a:pPr algn="ctr"/>
            <a:r>
              <a:rPr lang="en-GB" sz="2400" dirty="0"/>
              <a:t>We are </a:t>
            </a:r>
            <a:r>
              <a:rPr lang="en-GB" sz="2400" b="1" dirty="0"/>
              <a:t>not</a:t>
            </a:r>
            <a:r>
              <a:rPr lang="en-GB" sz="2400" dirty="0"/>
              <a:t> building a big new centre or working outside of existing NHS structures </a:t>
            </a:r>
          </a:p>
        </p:txBody>
      </p:sp>
      <p:sp>
        <p:nvSpPr>
          <p:cNvPr id="9" name="Title 1"/>
          <p:cNvSpPr txBox="1">
            <a:spLocks/>
          </p:cNvSpPr>
          <p:nvPr/>
        </p:nvSpPr>
        <p:spPr>
          <a:xfrm>
            <a:off x="609600" y="260788"/>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t>What is a Genomic Medicine Centre (GMC)?</a:t>
            </a:r>
          </a:p>
        </p:txBody>
      </p:sp>
    </p:spTree>
    <p:extLst>
      <p:ext uri="{BB962C8B-B14F-4D97-AF65-F5344CB8AC3E}">
        <p14:creationId xmlns:p14="http://schemas.microsoft.com/office/powerpoint/2010/main" val="948899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410" y="1749383"/>
            <a:ext cx="8709025"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00307" y="5540532"/>
            <a:ext cx="8497887" cy="1200329"/>
          </a:xfrm>
          <a:prstGeom prst="rect">
            <a:avLst/>
          </a:prstGeom>
          <a:noFill/>
        </p:spPr>
        <p:txBody>
          <a:bodyPr>
            <a:spAutoFit/>
          </a:bodyPr>
          <a:lstStyle/>
          <a:p>
            <a:pPr>
              <a:defRPr/>
            </a:pPr>
            <a:r>
              <a:rPr lang="en-US" sz="2400" b="1" dirty="0">
                <a:solidFill>
                  <a:schemeClr val="accent1">
                    <a:lumMod val="50000"/>
                  </a:schemeClr>
                </a:solidFill>
              </a:rPr>
              <a:t>Rare diseases:  </a:t>
            </a:r>
            <a:r>
              <a:rPr lang="en-US" sz="2400" dirty="0"/>
              <a:t>&gt;250 different conditions</a:t>
            </a:r>
          </a:p>
          <a:p>
            <a:pPr>
              <a:defRPr/>
            </a:pPr>
            <a:r>
              <a:rPr lang="en-US" sz="2400" dirty="0"/>
              <a:t>     	Minimal diagnostic criteria and prior genetic testing</a:t>
            </a:r>
          </a:p>
          <a:p>
            <a:pPr>
              <a:defRPr/>
            </a:pPr>
            <a:r>
              <a:rPr lang="en-US" sz="2400" dirty="0"/>
              <a:t>	No causal variant identified   </a:t>
            </a:r>
            <a:endParaRPr lang="en-US" dirty="0"/>
          </a:p>
        </p:txBody>
      </p:sp>
      <p:sp>
        <p:nvSpPr>
          <p:cNvPr id="2" name="Rectangle 1"/>
          <p:cNvSpPr/>
          <p:nvPr/>
        </p:nvSpPr>
        <p:spPr>
          <a:xfrm>
            <a:off x="287338" y="967474"/>
            <a:ext cx="8539987" cy="769441"/>
          </a:xfrm>
          <a:prstGeom prst="rect">
            <a:avLst/>
          </a:prstGeom>
        </p:spPr>
        <p:txBody>
          <a:bodyPr wrap="square">
            <a:spAutoFit/>
          </a:bodyPr>
          <a:lstStyle/>
          <a:p>
            <a:pPr>
              <a:defRPr/>
            </a:pPr>
            <a:endParaRPr lang="en-US" sz="2000" dirty="0"/>
          </a:p>
          <a:p>
            <a:pPr>
              <a:defRPr/>
            </a:pPr>
            <a:r>
              <a:rPr lang="en-US" sz="2400" b="1" dirty="0">
                <a:solidFill>
                  <a:schemeClr val="accent1">
                    <a:lumMod val="50000"/>
                  </a:schemeClr>
                </a:solidFill>
              </a:rPr>
              <a:t>Cancer: </a:t>
            </a:r>
            <a:r>
              <a:rPr lang="en-US" sz="2400" dirty="0"/>
              <a:t>17 cancer groups with </a:t>
            </a:r>
            <a:r>
              <a:rPr lang="en-US" sz="2400" dirty="0" err="1"/>
              <a:t>tumour</a:t>
            </a:r>
            <a:r>
              <a:rPr lang="en-US" sz="2400" dirty="0"/>
              <a:t> size and type requirements</a:t>
            </a:r>
          </a:p>
        </p:txBody>
      </p:sp>
      <p:sp>
        <p:nvSpPr>
          <p:cNvPr id="7" name="Title 1"/>
          <p:cNvSpPr txBox="1">
            <a:spLocks/>
          </p:cNvSpPr>
          <p:nvPr/>
        </p:nvSpPr>
        <p:spPr>
          <a:xfrm>
            <a:off x="209171" y="125760"/>
            <a:ext cx="8827325"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t>100,000 Genomes Project: eligibility</a:t>
            </a:r>
          </a:p>
        </p:txBody>
      </p:sp>
      <p:sp>
        <p:nvSpPr>
          <p:cNvPr id="8" name="Date Placeholder 1"/>
          <p:cNvSpPr>
            <a:spLocks noGrp="1"/>
          </p:cNvSpPr>
          <p:nvPr>
            <p:ph type="dt" sz="half" idx="10"/>
          </p:nvPr>
        </p:nvSpPr>
        <p:spPr>
          <a:xfrm>
            <a:off x="7285621" y="6381328"/>
            <a:ext cx="1835876" cy="365125"/>
          </a:xfrm>
        </p:spPr>
        <p:txBody>
          <a:bodyPr/>
          <a:lstStyle/>
          <a:p>
            <a:pPr>
              <a:defRPr/>
            </a:pPr>
            <a:r>
              <a:rPr lang="en-GB" sz="1050" i="1" dirty="0">
                <a:solidFill>
                  <a:schemeClr val="tx1"/>
                </a:solidFill>
              </a:rPr>
              <a:t>Courtesy of Genomics England</a:t>
            </a:r>
            <a:endParaRPr lang="en-US" sz="1050" i="1" dirty="0">
              <a:solidFill>
                <a:schemeClr val="tx1"/>
              </a:solidFill>
            </a:endParaRPr>
          </a:p>
        </p:txBody>
      </p:sp>
    </p:spTree>
    <p:extLst>
      <p:ext uri="{BB962C8B-B14F-4D97-AF65-F5344CB8AC3E}">
        <p14:creationId xmlns:p14="http://schemas.microsoft.com/office/powerpoint/2010/main" val="3375795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p:cNvPicPr>
            <a:picLocks noChangeAspect="1"/>
          </p:cNvPicPr>
          <p:nvPr/>
        </p:nvPicPr>
        <p:blipFill>
          <a:blip r:embed="rId3">
            <a:extLst>
              <a:ext uri="{28A0092B-C50C-407E-A947-70E740481C1C}">
                <a14:useLocalDpi xmlns:a14="http://schemas.microsoft.com/office/drawing/2010/main" val="0"/>
              </a:ext>
            </a:extLst>
          </a:blip>
          <a:srcRect t="7355" r="870"/>
          <a:stretch>
            <a:fillRect/>
          </a:stretch>
        </p:blipFill>
        <p:spPr bwMode="auto">
          <a:xfrm>
            <a:off x="395288" y="1484313"/>
            <a:ext cx="8424862"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597725" y="10106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t>What samples were taken?</a:t>
            </a:r>
          </a:p>
        </p:txBody>
      </p:sp>
      <p:sp>
        <p:nvSpPr>
          <p:cNvPr id="5" name="Date Placeholder 1"/>
          <p:cNvSpPr>
            <a:spLocks noGrp="1"/>
          </p:cNvSpPr>
          <p:nvPr>
            <p:ph type="dt" sz="half" idx="10"/>
          </p:nvPr>
        </p:nvSpPr>
        <p:spPr>
          <a:xfrm>
            <a:off x="7285621" y="6381328"/>
            <a:ext cx="1835876" cy="365125"/>
          </a:xfrm>
        </p:spPr>
        <p:txBody>
          <a:bodyPr/>
          <a:lstStyle/>
          <a:p>
            <a:pPr>
              <a:defRPr/>
            </a:pPr>
            <a:r>
              <a:rPr lang="en-GB" sz="1050" i="1" dirty="0">
                <a:solidFill>
                  <a:schemeClr val="tx1"/>
                </a:solidFill>
              </a:rPr>
              <a:t>Courtesy of Genomics England</a:t>
            </a:r>
            <a:endParaRPr lang="en-US" sz="1050" i="1" dirty="0">
              <a:solidFill>
                <a:schemeClr val="tx1"/>
              </a:solidFill>
            </a:endParaRPr>
          </a:p>
        </p:txBody>
      </p:sp>
    </p:spTree>
    <p:extLst>
      <p:ext uri="{BB962C8B-B14F-4D97-AF65-F5344CB8AC3E}">
        <p14:creationId xmlns:p14="http://schemas.microsoft.com/office/powerpoint/2010/main" val="2436678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l"/>
            <a:r>
              <a:rPr lang="en-GB" b="1" dirty="0"/>
              <a:t>Types of cancer eligible for inclusion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775" y="2420888"/>
            <a:ext cx="1114425"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3635896" y="1748404"/>
            <a:ext cx="864096" cy="288032"/>
          </a:xfrm>
          <a:prstGeom prst="round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Brain</a:t>
            </a:r>
            <a:endParaRPr lang="en-GB" dirty="0">
              <a:solidFill>
                <a:schemeClr val="tx1"/>
              </a:solidFill>
            </a:endParaRPr>
          </a:p>
        </p:txBody>
      </p:sp>
      <p:sp>
        <p:nvSpPr>
          <p:cNvPr id="7" name="Rounded Rectangle 6"/>
          <p:cNvSpPr/>
          <p:nvPr/>
        </p:nvSpPr>
        <p:spPr>
          <a:xfrm>
            <a:off x="3858971" y="2139688"/>
            <a:ext cx="1073069" cy="288032"/>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Head &amp; Neck</a:t>
            </a:r>
            <a:endParaRPr lang="en-GB" dirty="0">
              <a:solidFill>
                <a:schemeClr val="tx1"/>
              </a:solidFill>
            </a:endParaRPr>
          </a:p>
        </p:txBody>
      </p:sp>
      <p:sp>
        <p:nvSpPr>
          <p:cNvPr id="8" name="Rounded Rectangle 7"/>
          <p:cNvSpPr/>
          <p:nvPr/>
        </p:nvSpPr>
        <p:spPr>
          <a:xfrm>
            <a:off x="1359767" y="3550940"/>
            <a:ext cx="1073069" cy="288032"/>
          </a:xfrm>
          <a:prstGeom prst="round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Prostate</a:t>
            </a:r>
            <a:endParaRPr lang="en-GB" dirty="0">
              <a:solidFill>
                <a:schemeClr val="tx1"/>
              </a:solidFill>
            </a:endParaRPr>
          </a:p>
        </p:txBody>
      </p:sp>
      <p:sp>
        <p:nvSpPr>
          <p:cNvPr id="9" name="Rounded Rectangle 8"/>
          <p:cNvSpPr/>
          <p:nvPr/>
        </p:nvSpPr>
        <p:spPr>
          <a:xfrm>
            <a:off x="3617519" y="3313540"/>
            <a:ext cx="1073069" cy="288032"/>
          </a:xfrm>
          <a:prstGeom prst="round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Lung</a:t>
            </a:r>
            <a:endParaRPr lang="en-GB" dirty="0">
              <a:solidFill>
                <a:schemeClr val="tx1"/>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4835" y="2036436"/>
            <a:ext cx="923925"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ounded Rectangle 10"/>
          <p:cNvSpPr/>
          <p:nvPr/>
        </p:nvSpPr>
        <p:spPr>
          <a:xfrm>
            <a:off x="6451259" y="4241332"/>
            <a:ext cx="1073069" cy="288032"/>
          </a:xfrm>
          <a:prstGeom prst="round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Ovarian</a:t>
            </a:r>
            <a:endParaRPr lang="en-GB" dirty="0">
              <a:solidFill>
                <a:schemeClr val="tx1"/>
              </a:solidFill>
            </a:endParaRPr>
          </a:p>
        </p:txBody>
      </p:sp>
      <p:sp>
        <p:nvSpPr>
          <p:cNvPr id="12" name="Rounded Rectangle 11"/>
          <p:cNvSpPr/>
          <p:nvPr/>
        </p:nvSpPr>
        <p:spPr>
          <a:xfrm>
            <a:off x="1491091" y="3991372"/>
            <a:ext cx="1073069" cy="288032"/>
          </a:xfrm>
          <a:prstGeom prst="round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Testicular</a:t>
            </a:r>
            <a:endParaRPr lang="en-GB" dirty="0">
              <a:solidFill>
                <a:schemeClr val="tx1"/>
              </a:solidFill>
            </a:endParaRPr>
          </a:p>
        </p:txBody>
      </p:sp>
      <p:sp>
        <p:nvSpPr>
          <p:cNvPr id="13" name="Rounded Rectangle 12"/>
          <p:cNvSpPr/>
          <p:nvPr/>
        </p:nvSpPr>
        <p:spPr>
          <a:xfrm>
            <a:off x="4109281" y="2530972"/>
            <a:ext cx="1073069" cy="288032"/>
          </a:xfrm>
          <a:prstGeom prst="round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Breast</a:t>
            </a:r>
            <a:endParaRPr lang="en-GB" dirty="0">
              <a:solidFill>
                <a:schemeClr val="tx1"/>
              </a:solidFill>
            </a:endParaRPr>
          </a:p>
        </p:txBody>
      </p:sp>
      <p:sp>
        <p:nvSpPr>
          <p:cNvPr id="14" name="Rounded Rectangle 13"/>
          <p:cNvSpPr/>
          <p:nvPr/>
        </p:nvSpPr>
        <p:spPr>
          <a:xfrm>
            <a:off x="6307243" y="3802106"/>
            <a:ext cx="1073069" cy="288032"/>
          </a:xfrm>
          <a:prstGeom prst="round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Endometrium</a:t>
            </a:r>
            <a:endParaRPr lang="en-GB" dirty="0">
              <a:solidFill>
                <a:schemeClr val="tx1"/>
              </a:solidFill>
            </a:endParaRPr>
          </a:p>
        </p:txBody>
      </p:sp>
      <p:sp>
        <p:nvSpPr>
          <p:cNvPr id="15" name="Rounded Rectangle 14"/>
          <p:cNvSpPr/>
          <p:nvPr/>
        </p:nvSpPr>
        <p:spPr>
          <a:xfrm>
            <a:off x="4154054" y="4487392"/>
            <a:ext cx="1073069" cy="288032"/>
          </a:xfrm>
          <a:prstGeom prst="round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Colorectal</a:t>
            </a:r>
          </a:p>
        </p:txBody>
      </p:sp>
      <p:sp>
        <p:nvSpPr>
          <p:cNvPr id="16" name="Rounded Rectangle 15"/>
          <p:cNvSpPr/>
          <p:nvPr/>
        </p:nvSpPr>
        <p:spPr>
          <a:xfrm>
            <a:off x="3431912" y="5661248"/>
            <a:ext cx="1073069" cy="288032"/>
          </a:xfrm>
          <a:prstGeom prst="round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Sarcoma</a:t>
            </a:r>
            <a:endParaRPr lang="en-GB" dirty="0">
              <a:solidFill>
                <a:schemeClr val="tx1"/>
              </a:solidFill>
            </a:endParaRPr>
          </a:p>
        </p:txBody>
      </p:sp>
      <p:sp>
        <p:nvSpPr>
          <p:cNvPr id="17" name="Rounded Rectangle 16"/>
          <p:cNvSpPr/>
          <p:nvPr/>
        </p:nvSpPr>
        <p:spPr>
          <a:xfrm>
            <a:off x="4109281" y="3704824"/>
            <a:ext cx="1073069" cy="288032"/>
          </a:xfrm>
          <a:prstGeom prst="round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Renal</a:t>
            </a:r>
            <a:endParaRPr lang="en-GB" dirty="0">
              <a:solidFill>
                <a:schemeClr val="tx1"/>
              </a:solidFill>
            </a:endParaRPr>
          </a:p>
        </p:txBody>
      </p:sp>
      <p:sp>
        <p:nvSpPr>
          <p:cNvPr id="18" name="Rounded Rectangle 17"/>
          <p:cNvSpPr/>
          <p:nvPr/>
        </p:nvSpPr>
        <p:spPr>
          <a:xfrm>
            <a:off x="3858971" y="4096108"/>
            <a:ext cx="1073069" cy="288032"/>
          </a:xfrm>
          <a:prstGeom prst="round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Bladder</a:t>
            </a:r>
            <a:endParaRPr lang="en-GB" dirty="0">
              <a:solidFill>
                <a:schemeClr val="tx1"/>
              </a:solidFill>
            </a:endParaRPr>
          </a:p>
        </p:txBody>
      </p:sp>
      <p:sp>
        <p:nvSpPr>
          <p:cNvPr id="19" name="Rounded Rectangle 18"/>
          <p:cNvSpPr/>
          <p:nvPr/>
        </p:nvSpPr>
        <p:spPr>
          <a:xfrm>
            <a:off x="4169881" y="2922256"/>
            <a:ext cx="1073069" cy="288032"/>
          </a:xfrm>
          <a:prstGeom prst="round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Upper GI</a:t>
            </a:r>
            <a:endParaRPr lang="en-GB" dirty="0">
              <a:solidFill>
                <a:schemeClr val="tx1"/>
              </a:solidFill>
            </a:endParaRPr>
          </a:p>
        </p:txBody>
      </p:sp>
      <p:sp>
        <p:nvSpPr>
          <p:cNvPr id="20" name="Rounded Rectangle 19"/>
          <p:cNvSpPr/>
          <p:nvPr/>
        </p:nvSpPr>
        <p:spPr>
          <a:xfrm>
            <a:off x="3307099" y="5269960"/>
            <a:ext cx="1073069" cy="288032"/>
          </a:xfrm>
          <a:prstGeom prst="round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Melanoma</a:t>
            </a:r>
            <a:endParaRPr lang="en-GB" dirty="0">
              <a:solidFill>
                <a:schemeClr val="tx1"/>
              </a:solidFill>
            </a:endParaRPr>
          </a:p>
        </p:txBody>
      </p:sp>
      <p:sp>
        <p:nvSpPr>
          <p:cNvPr id="21" name="Rounded Rectangle 20"/>
          <p:cNvSpPr/>
          <p:nvPr/>
        </p:nvSpPr>
        <p:spPr>
          <a:xfrm>
            <a:off x="3843634" y="4878676"/>
            <a:ext cx="1322694" cy="288032"/>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Haematological</a:t>
            </a:r>
          </a:p>
        </p:txBody>
      </p:sp>
      <p:sp>
        <p:nvSpPr>
          <p:cNvPr id="2" name="Slide Number Placeholder 1"/>
          <p:cNvSpPr>
            <a:spLocks noGrp="1"/>
          </p:cNvSpPr>
          <p:nvPr>
            <p:ph type="sldNum" sz="quarter" idx="10"/>
          </p:nvPr>
        </p:nvSpPr>
        <p:spPr/>
        <p:txBody>
          <a:bodyPr/>
          <a:lstStyle/>
          <a:p>
            <a:fld id="{E43404FB-3CE2-4016-8942-914DCCAC1594}" type="slidenum">
              <a:rPr lang="en-GB" smtClean="0"/>
              <a:pPr/>
              <a:t>16</a:t>
            </a:fld>
            <a:endParaRPr lang="en-GB"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8622" r="6565"/>
          <a:stretch/>
        </p:blipFill>
        <p:spPr bwMode="auto">
          <a:xfrm>
            <a:off x="7853710" y="3568030"/>
            <a:ext cx="67873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ounded Rectangle 21"/>
          <p:cNvSpPr/>
          <p:nvPr/>
        </p:nvSpPr>
        <p:spPr>
          <a:xfrm>
            <a:off x="6838690" y="5277182"/>
            <a:ext cx="1073069" cy="288032"/>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Paediatric</a:t>
            </a:r>
            <a:endParaRPr lang="en-GB" dirty="0">
              <a:solidFill>
                <a:schemeClr val="tx1"/>
              </a:solidFill>
            </a:endParaRPr>
          </a:p>
        </p:txBody>
      </p:sp>
      <p:sp>
        <p:nvSpPr>
          <p:cNvPr id="23" name="Rounded Rectangle 22"/>
          <p:cNvSpPr/>
          <p:nvPr/>
        </p:nvSpPr>
        <p:spPr>
          <a:xfrm>
            <a:off x="3968446" y="6021288"/>
            <a:ext cx="2043714" cy="288032"/>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Carcinoma Unknown Primary</a:t>
            </a:r>
            <a:endParaRPr lang="en-GB" dirty="0">
              <a:solidFill>
                <a:schemeClr val="tx1"/>
              </a:solidFill>
            </a:endParaRPr>
          </a:p>
        </p:txBody>
      </p:sp>
    </p:spTree>
    <p:extLst>
      <p:ext uri="{BB962C8B-B14F-4D97-AF65-F5344CB8AC3E}">
        <p14:creationId xmlns:p14="http://schemas.microsoft.com/office/powerpoint/2010/main" val="1026277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Contents</a:t>
            </a:r>
          </a:p>
        </p:txBody>
      </p:sp>
      <p:sp>
        <p:nvSpPr>
          <p:cNvPr id="3" name="Content Placeholder 2"/>
          <p:cNvSpPr>
            <a:spLocks noGrp="1"/>
          </p:cNvSpPr>
          <p:nvPr>
            <p:ph idx="1"/>
          </p:nvPr>
        </p:nvSpPr>
        <p:spPr>
          <a:xfrm>
            <a:off x="457200" y="1412776"/>
            <a:ext cx="8229600" cy="4525963"/>
          </a:xfrm>
        </p:spPr>
        <p:txBody>
          <a:bodyPr>
            <a:normAutofit/>
          </a:bodyPr>
          <a:lstStyle/>
          <a:p>
            <a:pPr>
              <a:lnSpc>
                <a:spcPct val="200000"/>
              </a:lnSpc>
            </a:pPr>
            <a:r>
              <a:rPr lang="en-GB" dirty="0">
                <a:solidFill>
                  <a:schemeClr val="bg2">
                    <a:lumMod val="50000"/>
                  </a:schemeClr>
                </a:solidFill>
              </a:rPr>
              <a:t>Genetics and genomics</a:t>
            </a:r>
          </a:p>
          <a:p>
            <a:pPr>
              <a:lnSpc>
                <a:spcPct val="200000"/>
              </a:lnSpc>
            </a:pPr>
            <a:r>
              <a:rPr lang="en-GB" dirty="0">
                <a:solidFill>
                  <a:schemeClr val="bg2">
                    <a:lumMod val="50000"/>
                  </a:schemeClr>
                </a:solidFill>
              </a:rPr>
              <a:t>Background to 100,000 Genomes Project</a:t>
            </a:r>
            <a:endParaRPr lang="en-GB" sz="2000" dirty="0">
              <a:solidFill>
                <a:schemeClr val="bg2">
                  <a:lumMod val="50000"/>
                </a:schemeClr>
              </a:solidFill>
            </a:endParaRPr>
          </a:p>
          <a:p>
            <a:pPr>
              <a:lnSpc>
                <a:spcPct val="200000"/>
              </a:lnSpc>
            </a:pPr>
            <a:r>
              <a:rPr lang="en-GB" dirty="0"/>
              <a:t>Project progress</a:t>
            </a:r>
          </a:p>
          <a:p>
            <a:pPr>
              <a:lnSpc>
                <a:spcPct val="200000"/>
              </a:lnSpc>
            </a:pPr>
            <a:r>
              <a:rPr lang="en-GB" dirty="0">
                <a:solidFill>
                  <a:schemeClr val="bg2">
                    <a:lumMod val="50000"/>
                  </a:schemeClr>
                </a:solidFill>
              </a:rPr>
              <a:t>What next? Mainstreaming Genomic Medicine</a:t>
            </a:r>
          </a:p>
          <a:p>
            <a:pPr>
              <a:lnSpc>
                <a:spcPct val="200000"/>
              </a:lnSpc>
            </a:pPr>
            <a:endParaRPr lang="en-GB" dirty="0"/>
          </a:p>
        </p:txBody>
      </p:sp>
      <p:sp>
        <p:nvSpPr>
          <p:cNvPr id="5" name="Slide Number Placeholder 4"/>
          <p:cNvSpPr>
            <a:spLocks noGrp="1"/>
          </p:cNvSpPr>
          <p:nvPr>
            <p:ph type="sldNum" sz="quarter" idx="12"/>
          </p:nvPr>
        </p:nvSpPr>
        <p:spPr/>
        <p:txBody>
          <a:bodyPr/>
          <a:lstStyle/>
          <a:p>
            <a:fld id="{C21C2706-BFBC-4E0A-A7D5-AC2D039DA3DC}" type="slidenum">
              <a:rPr lang="en-GB" smtClean="0"/>
              <a:pPr/>
              <a:t>17</a:t>
            </a:fld>
            <a:endParaRPr lang="en-GB"/>
          </a:p>
        </p:txBody>
      </p:sp>
    </p:spTree>
    <p:extLst>
      <p:ext uri="{BB962C8B-B14F-4D97-AF65-F5344CB8AC3E}">
        <p14:creationId xmlns:p14="http://schemas.microsoft.com/office/powerpoint/2010/main" val="3635263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21C2706-BFBC-4E0A-A7D5-AC2D039DA3DC}" type="slidenum">
              <a:rPr lang="en-GB" smtClean="0"/>
              <a:pPr/>
              <a:t>18</a:t>
            </a:fld>
            <a:endParaRPr lang="en-GB"/>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2035"/>
            <a:ext cx="8352928" cy="6526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609600" y="260648"/>
            <a:ext cx="8229600" cy="8614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a:t>What did it mean for staff to support the </a:t>
            </a:r>
            <a:br>
              <a:rPr lang="en-US" sz="2000" b="1" dirty="0"/>
            </a:br>
            <a:r>
              <a:rPr lang="en-US" sz="2000" b="1" dirty="0"/>
              <a:t>100,000 Genomes Project?</a:t>
            </a:r>
          </a:p>
        </p:txBody>
      </p:sp>
      <p:sp>
        <p:nvSpPr>
          <p:cNvPr id="8" name="Rectangle 7">
            <a:extLst>
              <a:ext uri="{FF2B5EF4-FFF2-40B4-BE49-F238E27FC236}">
                <a16:creationId xmlns:a16="http://schemas.microsoft.com/office/drawing/2014/main" xmlns="" id="{21645949-0FC7-473C-8F90-E5D982147A51}"/>
              </a:ext>
            </a:extLst>
          </p:cNvPr>
          <p:cNvSpPr/>
          <p:nvPr/>
        </p:nvSpPr>
        <p:spPr>
          <a:xfrm>
            <a:off x="323528" y="404664"/>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Patient</a:t>
            </a:r>
          </a:p>
        </p:txBody>
      </p:sp>
      <p:sp>
        <p:nvSpPr>
          <p:cNvPr id="9" name="Rectangle 8">
            <a:extLst>
              <a:ext uri="{FF2B5EF4-FFF2-40B4-BE49-F238E27FC236}">
                <a16:creationId xmlns:a16="http://schemas.microsoft.com/office/drawing/2014/main" xmlns="" id="{BBFF03AA-8642-4BE0-8E48-D552EDA67EF3}"/>
              </a:ext>
            </a:extLst>
          </p:cNvPr>
          <p:cNvSpPr/>
          <p:nvPr/>
        </p:nvSpPr>
        <p:spPr>
          <a:xfrm>
            <a:off x="289547" y="4293096"/>
            <a:ext cx="8746949" cy="242088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4724400" y="1340768"/>
            <a:ext cx="2511896" cy="2592288"/>
          </a:xfrm>
          <a:prstGeom prst="rect">
            <a:avLst/>
          </a:prstGeom>
          <a:noFill/>
          <a:ln w="539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8059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21C2706-BFBC-4E0A-A7D5-AC2D039DA3DC}" type="slidenum">
              <a:rPr lang="en-GB" smtClean="0"/>
              <a:pPr/>
              <a:t>19</a:t>
            </a:fld>
            <a:endParaRPr lang="en-GB"/>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2035"/>
            <a:ext cx="8352928" cy="6526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609600" y="260648"/>
            <a:ext cx="8229600" cy="8614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a:t>What did it mean for staff to support the </a:t>
            </a:r>
            <a:br>
              <a:rPr lang="en-US" sz="2000" b="1" dirty="0"/>
            </a:br>
            <a:r>
              <a:rPr lang="en-US" sz="2000" b="1" dirty="0"/>
              <a:t>100,000 Genomes Project?</a:t>
            </a:r>
          </a:p>
        </p:txBody>
      </p:sp>
      <p:sp>
        <p:nvSpPr>
          <p:cNvPr id="8" name="Rectangle 7">
            <a:extLst>
              <a:ext uri="{FF2B5EF4-FFF2-40B4-BE49-F238E27FC236}">
                <a16:creationId xmlns:a16="http://schemas.microsoft.com/office/drawing/2014/main" xmlns="" id="{21645949-0FC7-473C-8F90-E5D982147A51}"/>
              </a:ext>
            </a:extLst>
          </p:cNvPr>
          <p:cNvSpPr/>
          <p:nvPr/>
        </p:nvSpPr>
        <p:spPr>
          <a:xfrm>
            <a:off x="323528" y="404664"/>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Patient</a:t>
            </a:r>
          </a:p>
        </p:txBody>
      </p:sp>
      <p:sp>
        <p:nvSpPr>
          <p:cNvPr id="9" name="Rectangle 8">
            <a:extLst>
              <a:ext uri="{FF2B5EF4-FFF2-40B4-BE49-F238E27FC236}">
                <a16:creationId xmlns:a16="http://schemas.microsoft.com/office/drawing/2014/main" xmlns="" id="{BBFF03AA-8642-4BE0-8E48-D552EDA67EF3}"/>
              </a:ext>
            </a:extLst>
          </p:cNvPr>
          <p:cNvSpPr/>
          <p:nvPr/>
        </p:nvSpPr>
        <p:spPr>
          <a:xfrm>
            <a:off x="289547" y="5157192"/>
            <a:ext cx="8746949" cy="155679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05623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Contents</a:t>
            </a:r>
          </a:p>
        </p:txBody>
      </p:sp>
      <p:sp>
        <p:nvSpPr>
          <p:cNvPr id="3" name="Content Placeholder 2"/>
          <p:cNvSpPr>
            <a:spLocks noGrp="1"/>
          </p:cNvSpPr>
          <p:nvPr>
            <p:ph idx="1"/>
          </p:nvPr>
        </p:nvSpPr>
        <p:spPr>
          <a:xfrm>
            <a:off x="457200" y="1412776"/>
            <a:ext cx="8229600" cy="4525963"/>
          </a:xfrm>
        </p:spPr>
        <p:txBody>
          <a:bodyPr>
            <a:normAutofit/>
          </a:bodyPr>
          <a:lstStyle/>
          <a:p>
            <a:pPr>
              <a:lnSpc>
                <a:spcPct val="200000"/>
              </a:lnSpc>
            </a:pPr>
            <a:r>
              <a:rPr lang="en-GB" dirty="0"/>
              <a:t>Genetics and genomics</a:t>
            </a:r>
          </a:p>
          <a:p>
            <a:pPr>
              <a:lnSpc>
                <a:spcPct val="200000"/>
              </a:lnSpc>
            </a:pPr>
            <a:r>
              <a:rPr lang="en-GB" dirty="0"/>
              <a:t>Background to 100,000 Genomes Project</a:t>
            </a:r>
            <a:endParaRPr lang="en-GB" sz="2000" dirty="0"/>
          </a:p>
          <a:p>
            <a:pPr>
              <a:lnSpc>
                <a:spcPct val="200000"/>
              </a:lnSpc>
            </a:pPr>
            <a:r>
              <a:rPr lang="en-GB" dirty="0"/>
              <a:t>Project progress</a:t>
            </a:r>
          </a:p>
          <a:p>
            <a:pPr>
              <a:lnSpc>
                <a:spcPct val="200000"/>
              </a:lnSpc>
            </a:pPr>
            <a:r>
              <a:rPr lang="en-GB" dirty="0"/>
              <a:t>What next? Mainstreaming Genomic Medicine</a:t>
            </a:r>
          </a:p>
          <a:p>
            <a:pPr>
              <a:lnSpc>
                <a:spcPct val="200000"/>
              </a:lnSpc>
            </a:pPr>
            <a:endParaRPr lang="en-GB" dirty="0"/>
          </a:p>
        </p:txBody>
      </p:sp>
      <p:sp>
        <p:nvSpPr>
          <p:cNvPr id="5" name="Slide Number Placeholder 4"/>
          <p:cNvSpPr>
            <a:spLocks noGrp="1"/>
          </p:cNvSpPr>
          <p:nvPr>
            <p:ph type="sldNum" sz="quarter" idx="12"/>
          </p:nvPr>
        </p:nvSpPr>
        <p:spPr/>
        <p:txBody>
          <a:bodyPr/>
          <a:lstStyle/>
          <a:p>
            <a:fld id="{C21C2706-BFBC-4E0A-A7D5-AC2D039DA3DC}" type="slidenum">
              <a:rPr lang="en-GB" smtClean="0"/>
              <a:pPr/>
              <a:t>2</a:t>
            </a:fld>
            <a:endParaRPr lang="en-GB"/>
          </a:p>
        </p:txBody>
      </p:sp>
    </p:spTree>
    <p:extLst>
      <p:ext uri="{BB962C8B-B14F-4D97-AF65-F5344CB8AC3E}">
        <p14:creationId xmlns:p14="http://schemas.microsoft.com/office/powerpoint/2010/main" val="4028422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21C2706-BFBC-4E0A-A7D5-AC2D039DA3DC}" type="slidenum">
              <a:rPr lang="en-GB" smtClean="0"/>
              <a:pPr/>
              <a:t>20</a:t>
            </a:fld>
            <a:endParaRPr lang="en-GB"/>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2035"/>
            <a:ext cx="8352928" cy="6526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609600" y="260648"/>
            <a:ext cx="8229600" cy="8614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a:t>What did it mean for staff to support the </a:t>
            </a:r>
            <a:br>
              <a:rPr lang="en-US" sz="2000" b="1" dirty="0"/>
            </a:br>
            <a:r>
              <a:rPr lang="en-US" sz="2000" b="1" dirty="0"/>
              <a:t>100,000 Genomes Project?</a:t>
            </a:r>
          </a:p>
        </p:txBody>
      </p:sp>
      <p:sp>
        <p:nvSpPr>
          <p:cNvPr id="8" name="Rectangle 7">
            <a:extLst>
              <a:ext uri="{FF2B5EF4-FFF2-40B4-BE49-F238E27FC236}">
                <a16:creationId xmlns:a16="http://schemas.microsoft.com/office/drawing/2014/main" xmlns="" id="{21645949-0FC7-473C-8F90-E5D982147A51}"/>
              </a:ext>
            </a:extLst>
          </p:cNvPr>
          <p:cNvSpPr/>
          <p:nvPr/>
        </p:nvSpPr>
        <p:spPr>
          <a:xfrm>
            <a:off x="323528" y="404664"/>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Patient</a:t>
            </a:r>
          </a:p>
        </p:txBody>
      </p:sp>
      <p:sp>
        <p:nvSpPr>
          <p:cNvPr id="9" name="Rectangle 8">
            <a:extLst>
              <a:ext uri="{FF2B5EF4-FFF2-40B4-BE49-F238E27FC236}">
                <a16:creationId xmlns:a16="http://schemas.microsoft.com/office/drawing/2014/main" xmlns="" id="{BBFF03AA-8642-4BE0-8E48-D552EDA67EF3}"/>
              </a:ext>
            </a:extLst>
          </p:cNvPr>
          <p:cNvSpPr/>
          <p:nvPr/>
        </p:nvSpPr>
        <p:spPr>
          <a:xfrm>
            <a:off x="289547" y="5157192"/>
            <a:ext cx="4642493" cy="155679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15240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323528" y="1323677"/>
            <a:ext cx="8229600" cy="4525963"/>
          </a:xfrm>
        </p:spPr>
        <p:txBody>
          <a:bodyPr/>
          <a:lstStyle/>
          <a:p>
            <a:endParaRPr lang="en-GB"/>
          </a:p>
        </p:txBody>
      </p:sp>
      <p:sp>
        <p:nvSpPr>
          <p:cNvPr id="4" name="Footer Placeholder 3"/>
          <p:cNvSpPr>
            <a:spLocks noGrp="1"/>
          </p:cNvSpPr>
          <p:nvPr>
            <p:ph type="ftr" sz="quarter" idx="11"/>
          </p:nvPr>
        </p:nvSpPr>
        <p:spPr>
          <a:xfrm>
            <a:off x="2990528" y="6079827"/>
            <a:ext cx="2895600" cy="365125"/>
          </a:xfrm>
        </p:spPr>
        <p:txBody>
          <a:bodyPr/>
          <a:lstStyle/>
          <a:p>
            <a:endParaRPr lang="en-GB" dirty="0"/>
          </a:p>
        </p:txBody>
      </p:sp>
      <p:sp>
        <p:nvSpPr>
          <p:cNvPr id="5" name="Slide Number Placeholder 4"/>
          <p:cNvSpPr>
            <a:spLocks noGrp="1"/>
          </p:cNvSpPr>
          <p:nvPr>
            <p:ph type="sldNum" sz="quarter" idx="12"/>
          </p:nvPr>
        </p:nvSpPr>
        <p:spPr>
          <a:xfrm>
            <a:off x="6419528" y="6079827"/>
            <a:ext cx="2133600" cy="365125"/>
          </a:xfrm>
        </p:spPr>
        <p:txBody>
          <a:bodyPr/>
          <a:lstStyle/>
          <a:p>
            <a:fld id="{C21C2706-BFBC-4E0A-A7D5-AC2D039DA3DC}" type="slidenum">
              <a:rPr lang="en-GB" smtClean="0"/>
              <a:pPr/>
              <a:t>21</a:t>
            </a:fld>
            <a:endParaRPr lang="en-GB"/>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982" y="140304"/>
            <a:ext cx="8352928" cy="6526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609600" y="260648"/>
            <a:ext cx="8229600" cy="8614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a:t>What did it mean for staff to support the </a:t>
            </a:r>
            <a:br>
              <a:rPr lang="en-US" sz="2000" b="1" dirty="0"/>
            </a:br>
            <a:r>
              <a:rPr lang="en-US" sz="2000" b="1" dirty="0"/>
              <a:t>100,000 Genomes Project?</a:t>
            </a:r>
          </a:p>
        </p:txBody>
      </p:sp>
      <p:sp>
        <p:nvSpPr>
          <p:cNvPr id="8" name="Rectangle 7">
            <a:extLst>
              <a:ext uri="{FF2B5EF4-FFF2-40B4-BE49-F238E27FC236}">
                <a16:creationId xmlns:a16="http://schemas.microsoft.com/office/drawing/2014/main" xmlns="" id="{21645949-0FC7-473C-8F90-E5D982147A51}"/>
              </a:ext>
            </a:extLst>
          </p:cNvPr>
          <p:cNvSpPr/>
          <p:nvPr/>
        </p:nvSpPr>
        <p:spPr>
          <a:xfrm>
            <a:off x="323528" y="404664"/>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Patient</a:t>
            </a:r>
          </a:p>
        </p:txBody>
      </p:sp>
      <p:sp>
        <p:nvSpPr>
          <p:cNvPr id="10" name="Footer Placeholder 3"/>
          <p:cNvSpPr txBox="1">
            <a:spLocks/>
          </p:cNvSpPr>
          <p:nvPr/>
        </p:nvSpPr>
        <p:spPr>
          <a:xfrm>
            <a:off x="3142928" y="6232227"/>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a:t>Introduction to the 100,000 Genomes Project</a:t>
            </a:r>
            <a:endParaRPr lang="en-US"/>
          </a:p>
        </p:txBody>
      </p:sp>
      <p:sp>
        <p:nvSpPr>
          <p:cNvPr id="11" name="TextBox 10"/>
          <p:cNvSpPr txBox="1"/>
          <p:nvPr/>
        </p:nvSpPr>
        <p:spPr>
          <a:xfrm>
            <a:off x="990328" y="5435500"/>
            <a:ext cx="3672408" cy="1015663"/>
          </a:xfrm>
          <a:prstGeom prst="rect">
            <a:avLst/>
          </a:prstGeom>
          <a:solidFill>
            <a:schemeClr val="bg1"/>
          </a:solidFill>
        </p:spPr>
        <p:txBody>
          <a:bodyPr wrap="square" rtlCol="0">
            <a:spAutoFit/>
          </a:bodyPr>
          <a:lstStyle/>
          <a:p>
            <a:r>
              <a:rPr lang="en-GB" sz="2000" b="1" dirty="0"/>
              <a:t>How do you develop a pathway? – the key is engagement at every step of the pathway…..</a:t>
            </a:r>
          </a:p>
        </p:txBody>
      </p:sp>
      <p:sp>
        <p:nvSpPr>
          <p:cNvPr id="12" name="Rectangle 11"/>
          <p:cNvSpPr/>
          <p:nvPr/>
        </p:nvSpPr>
        <p:spPr>
          <a:xfrm>
            <a:off x="1775832" y="2260761"/>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Nursing staff</a:t>
            </a:r>
          </a:p>
        </p:txBody>
      </p:sp>
      <p:sp>
        <p:nvSpPr>
          <p:cNvPr id="13" name="Rectangle 12"/>
          <p:cNvSpPr/>
          <p:nvPr/>
        </p:nvSpPr>
        <p:spPr>
          <a:xfrm>
            <a:off x="3654624" y="1864717"/>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Consultants</a:t>
            </a:r>
          </a:p>
        </p:txBody>
      </p:sp>
      <p:sp>
        <p:nvSpPr>
          <p:cNvPr id="14" name="Rectangle 13"/>
          <p:cNvSpPr/>
          <p:nvPr/>
        </p:nvSpPr>
        <p:spPr>
          <a:xfrm>
            <a:off x="4345442" y="3362027"/>
            <a:ext cx="1181389"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Research team</a:t>
            </a:r>
          </a:p>
        </p:txBody>
      </p:sp>
      <p:sp>
        <p:nvSpPr>
          <p:cNvPr id="15" name="Rectangle 14"/>
          <p:cNvSpPr/>
          <p:nvPr/>
        </p:nvSpPr>
        <p:spPr>
          <a:xfrm>
            <a:off x="7922013" y="3845988"/>
            <a:ext cx="1181389"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Theatre team</a:t>
            </a:r>
          </a:p>
        </p:txBody>
      </p:sp>
      <p:sp>
        <p:nvSpPr>
          <p:cNvPr id="16" name="Rectangle 15"/>
          <p:cNvSpPr/>
          <p:nvPr/>
        </p:nvSpPr>
        <p:spPr>
          <a:xfrm>
            <a:off x="5742856" y="3815964"/>
            <a:ext cx="1512168"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Clinic management</a:t>
            </a:r>
          </a:p>
        </p:txBody>
      </p:sp>
      <p:sp>
        <p:nvSpPr>
          <p:cNvPr id="17" name="Rectangle 16"/>
          <p:cNvSpPr/>
          <p:nvPr/>
        </p:nvSpPr>
        <p:spPr>
          <a:xfrm>
            <a:off x="1280842" y="5033069"/>
            <a:ext cx="86161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IT experts</a:t>
            </a:r>
          </a:p>
        </p:txBody>
      </p:sp>
      <p:sp>
        <p:nvSpPr>
          <p:cNvPr id="18" name="Rectangle 17"/>
          <p:cNvSpPr/>
          <p:nvPr/>
        </p:nvSpPr>
        <p:spPr>
          <a:xfrm>
            <a:off x="5022776" y="5943331"/>
            <a:ext cx="129614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Blood laboratory</a:t>
            </a:r>
          </a:p>
        </p:txBody>
      </p:sp>
      <p:sp>
        <p:nvSpPr>
          <p:cNvPr id="19" name="Rectangle 18"/>
          <p:cNvSpPr/>
          <p:nvPr/>
        </p:nvSpPr>
        <p:spPr>
          <a:xfrm>
            <a:off x="7039000" y="5879707"/>
            <a:ext cx="1512168"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Tumour laboratory</a:t>
            </a:r>
          </a:p>
        </p:txBody>
      </p:sp>
      <p:sp>
        <p:nvSpPr>
          <p:cNvPr id="20" name="Rectangle 19"/>
          <p:cNvSpPr/>
          <p:nvPr/>
        </p:nvSpPr>
        <p:spPr>
          <a:xfrm>
            <a:off x="6318919" y="4168973"/>
            <a:ext cx="2060115"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Specimen transport team</a:t>
            </a:r>
          </a:p>
        </p:txBody>
      </p:sp>
      <p:sp>
        <p:nvSpPr>
          <p:cNvPr id="21" name="Rectangle 20"/>
          <p:cNvSpPr/>
          <p:nvPr/>
        </p:nvSpPr>
        <p:spPr>
          <a:xfrm>
            <a:off x="6705600" y="691397"/>
            <a:ext cx="53438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GPs </a:t>
            </a:r>
          </a:p>
        </p:txBody>
      </p:sp>
      <p:sp>
        <p:nvSpPr>
          <p:cNvPr id="22" name="Rectangle 21"/>
          <p:cNvSpPr/>
          <p:nvPr/>
        </p:nvSpPr>
        <p:spPr>
          <a:xfrm>
            <a:off x="4169588" y="1557379"/>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Imaging</a:t>
            </a:r>
          </a:p>
        </p:txBody>
      </p:sp>
      <p:sp>
        <p:nvSpPr>
          <p:cNvPr id="23" name="Rectangle 22"/>
          <p:cNvSpPr/>
          <p:nvPr/>
        </p:nvSpPr>
        <p:spPr>
          <a:xfrm>
            <a:off x="4169588" y="1269347"/>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Pathology</a:t>
            </a:r>
          </a:p>
        </p:txBody>
      </p:sp>
      <p:sp>
        <p:nvSpPr>
          <p:cNvPr id="24" name="Rectangle 23"/>
          <p:cNvSpPr/>
          <p:nvPr/>
        </p:nvSpPr>
        <p:spPr>
          <a:xfrm>
            <a:off x="3648061" y="6212057"/>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Managers</a:t>
            </a:r>
          </a:p>
        </p:txBody>
      </p:sp>
      <p:sp>
        <p:nvSpPr>
          <p:cNvPr id="25" name="Rectangle 24"/>
          <p:cNvSpPr/>
          <p:nvPr/>
        </p:nvSpPr>
        <p:spPr>
          <a:xfrm>
            <a:off x="1171588" y="4031988"/>
            <a:ext cx="1546931"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MDT co-ordinators</a:t>
            </a:r>
          </a:p>
        </p:txBody>
      </p:sp>
      <p:sp>
        <p:nvSpPr>
          <p:cNvPr id="26" name="Rectangle 25"/>
          <p:cNvSpPr/>
          <p:nvPr/>
        </p:nvSpPr>
        <p:spPr>
          <a:xfrm>
            <a:off x="2140328" y="2675811"/>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Specialists</a:t>
            </a:r>
          </a:p>
        </p:txBody>
      </p:sp>
      <p:sp>
        <p:nvSpPr>
          <p:cNvPr id="27" name="Rectangle 26"/>
          <p:cNvSpPr/>
          <p:nvPr/>
        </p:nvSpPr>
        <p:spPr>
          <a:xfrm>
            <a:off x="2358480" y="2891835"/>
            <a:ext cx="1514296" cy="235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Breast Care Nurses</a:t>
            </a:r>
          </a:p>
        </p:txBody>
      </p:sp>
      <p:sp>
        <p:nvSpPr>
          <p:cNvPr id="28" name="Rectangle 27"/>
          <p:cNvSpPr/>
          <p:nvPr/>
        </p:nvSpPr>
        <p:spPr>
          <a:xfrm>
            <a:off x="5249708" y="6320069"/>
            <a:ext cx="1069211"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Reception</a:t>
            </a:r>
          </a:p>
        </p:txBody>
      </p:sp>
      <p:sp>
        <p:nvSpPr>
          <p:cNvPr id="29" name="Rectangle 28"/>
          <p:cNvSpPr/>
          <p:nvPr/>
        </p:nvSpPr>
        <p:spPr>
          <a:xfrm>
            <a:off x="6471319" y="6320069"/>
            <a:ext cx="1069211"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Processing</a:t>
            </a:r>
          </a:p>
        </p:txBody>
      </p:sp>
      <p:sp>
        <p:nvSpPr>
          <p:cNvPr id="30" name="Rectangle 29"/>
          <p:cNvSpPr/>
          <p:nvPr/>
        </p:nvSpPr>
        <p:spPr>
          <a:xfrm>
            <a:off x="7540530" y="1648693"/>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Surgeons</a:t>
            </a:r>
          </a:p>
        </p:txBody>
      </p:sp>
      <p:sp>
        <p:nvSpPr>
          <p:cNvPr id="31" name="Slide Number Placeholder 5"/>
          <p:cNvSpPr txBox="1">
            <a:spLocks/>
          </p:cNvSpPr>
          <p:nvPr/>
        </p:nvSpPr>
        <p:spPr>
          <a:xfrm>
            <a:off x="6571928" y="623222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C6BFF4-9173-45A6-8C43-4CD98F012073}" type="slidenum">
              <a:rPr lang="en-GB" smtClean="0"/>
              <a:pPr/>
              <a:t>21</a:t>
            </a:fld>
            <a:endParaRPr lang="en-GB"/>
          </a:p>
        </p:txBody>
      </p:sp>
    </p:spTree>
    <p:extLst>
      <p:ext uri="{BB962C8B-B14F-4D97-AF65-F5344CB8AC3E}">
        <p14:creationId xmlns:p14="http://schemas.microsoft.com/office/powerpoint/2010/main" val="22809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ppt_x"/>
                                          </p:val>
                                        </p:tav>
                                        <p:tav tm="100000">
                                          <p:val>
                                            <p:strVal val="#ppt_x"/>
                                          </p:val>
                                        </p:tav>
                                      </p:tavLst>
                                    </p:anim>
                                    <p:anim calcmode="lin" valueType="num">
                                      <p:cBhvr additive="base">
                                        <p:cTn id="60" dur="500" fill="hold"/>
                                        <p:tgtEl>
                                          <p:spTgt spid="2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ppt_x"/>
                                          </p:val>
                                        </p:tav>
                                        <p:tav tm="100000">
                                          <p:val>
                                            <p:strVal val="#ppt_x"/>
                                          </p:val>
                                        </p:tav>
                                      </p:tavLst>
                                    </p:anim>
                                    <p:anim calcmode="lin" valueType="num">
                                      <p:cBhvr additive="base">
                                        <p:cTn id="64" dur="500" fill="hold"/>
                                        <p:tgtEl>
                                          <p:spTgt spid="2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fill="hold"/>
                                        <p:tgtEl>
                                          <p:spTgt spid="25"/>
                                        </p:tgtEl>
                                        <p:attrNameLst>
                                          <p:attrName>ppt_x</p:attrName>
                                        </p:attrNameLst>
                                      </p:cBhvr>
                                      <p:tavLst>
                                        <p:tav tm="0">
                                          <p:val>
                                            <p:strVal val="#ppt_x"/>
                                          </p:val>
                                        </p:tav>
                                        <p:tav tm="100000">
                                          <p:val>
                                            <p:strVal val="#ppt_x"/>
                                          </p:val>
                                        </p:tav>
                                      </p:tavLst>
                                    </p:anim>
                                    <p:anim calcmode="lin" valueType="num">
                                      <p:cBhvr additive="base">
                                        <p:cTn id="68" dur="500" fill="hold"/>
                                        <p:tgtEl>
                                          <p:spTgt spid="2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ppt_x"/>
                                          </p:val>
                                        </p:tav>
                                        <p:tav tm="100000">
                                          <p:val>
                                            <p:strVal val="#ppt_x"/>
                                          </p:val>
                                        </p:tav>
                                      </p:tavLst>
                                    </p:anim>
                                    <p:anim calcmode="lin" valueType="num">
                                      <p:cBhvr additive="base">
                                        <p:cTn id="72" dur="500" fill="hold"/>
                                        <p:tgtEl>
                                          <p:spTgt spid="2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additive="base">
                                        <p:cTn id="75" dur="500" fill="hold"/>
                                        <p:tgtEl>
                                          <p:spTgt spid="27"/>
                                        </p:tgtEl>
                                        <p:attrNameLst>
                                          <p:attrName>ppt_x</p:attrName>
                                        </p:attrNameLst>
                                      </p:cBhvr>
                                      <p:tavLst>
                                        <p:tav tm="0">
                                          <p:val>
                                            <p:strVal val="#ppt_x"/>
                                          </p:val>
                                        </p:tav>
                                        <p:tav tm="100000">
                                          <p:val>
                                            <p:strVal val="#ppt_x"/>
                                          </p:val>
                                        </p:tav>
                                      </p:tavLst>
                                    </p:anim>
                                    <p:anim calcmode="lin" valueType="num">
                                      <p:cBhvr additive="base">
                                        <p:cTn id="76" dur="500" fill="hold"/>
                                        <p:tgtEl>
                                          <p:spTgt spid="2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additive="base">
                                        <p:cTn id="79" dur="500" fill="hold"/>
                                        <p:tgtEl>
                                          <p:spTgt spid="28"/>
                                        </p:tgtEl>
                                        <p:attrNameLst>
                                          <p:attrName>ppt_x</p:attrName>
                                        </p:attrNameLst>
                                      </p:cBhvr>
                                      <p:tavLst>
                                        <p:tav tm="0">
                                          <p:val>
                                            <p:strVal val="#ppt_x"/>
                                          </p:val>
                                        </p:tav>
                                        <p:tav tm="100000">
                                          <p:val>
                                            <p:strVal val="#ppt_x"/>
                                          </p:val>
                                        </p:tav>
                                      </p:tavLst>
                                    </p:anim>
                                    <p:anim calcmode="lin" valueType="num">
                                      <p:cBhvr additive="base">
                                        <p:cTn id="80" dur="500" fill="hold"/>
                                        <p:tgtEl>
                                          <p:spTgt spid="2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500" fill="hold"/>
                                        <p:tgtEl>
                                          <p:spTgt spid="29"/>
                                        </p:tgtEl>
                                        <p:attrNameLst>
                                          <p:attrName>ppt_x</p:attrName>
                                        </p:attrNameLst>
                                      </p:cBhvr>
                                      <p:tavLst>
                                        <p:tav tm="0">
                                          <p:val>
                                            <p:strVal val="#ppt_x"/>
                                          </p:val>
                                        </p:tav>
                                        <p:tav tm="100000">
                                          <p:val>
                                            <p:strVal val="#ppt_x"/>
                                          </p:val>
                                        </p:tav>
                                      </p:tavLst>
                                    </p:anim>
                                    <p:anim calcmode="lin" valueType="num">
                                      <p:cBhvr additive="base">
                                        <p:cTn id="84" dur="5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500" fill="hold"/>
                                        <p:tgtEl>
                                          <p:spTgt spid="30"/>
                                        </p:tgtEl>
                                        <p:attrNameLst>
                                          <p:attrName>ppt_x</p:attrName>
                                        </p:attrNameLst>
                                      </p:cBhvr>
                                      <p:tavLst>
                                        <p:tav tm="0">
                                          <p:val>
                                            <p:strVal val="#ppt_x"/>
                                          </p:val>
                                        </p:tav>
                                        <p:tav tm="100000">
                                          <p:val>
                                            <p:strVal val="#ppt_x"/>
                                          </p:val>
                                        </p:tav>
                                      </p:tavLst>
                                    </p:anim>
                                    <p:anim calcmode="lin" valueType="num">
                                      <p:cBhvr additive="base">
                                        <p:cTn id="88" dur="5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additive="base">
                                        <p:cTn id="91" dur="500" fill="hold"/>
                                        <p:tgtEl>
                                          <p:spTgt spid="31"/>
                                        </p:tgtEl>
                                        <p:attrNameLst>
                                          <p:attrName>ppt_x</p:attrName>
                                        </p:attrNameLst>
                                      </p:cBhvr>
                                      <p:tavLst>
                                        <p:tav tm="0">
                                          <p:val>
                                            <p:strVal val="#ppt_x"/>
                                          </p:val>
                                        </p:tav>
                                        <p:tav tm="100000">
                                          <p:val>
                                            <p:strVal val="#ppt_x"/>
                                          </p:val>
                                        </p:tav>
                                      </p:tavLst>
                                    </p:anim>
                                    <p:anim calcmode="lin" valueType="num">
                                      <p:cBhvr additive="base">
                                        <p:cTn id="9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8953" y="3385778"/>
            <a:ext cx="18288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Title 1"/>
          <p:cNvSpPr txBox="1">
            <a:spLocks/>
          </p:cNvSpPr>
          <p:nvPr/>
        </p:nvSpPr>
        <p:spPr bwMode="auto">
          <a:xfrm>
            <a:off x="350246" y="379054"/>
            <a:ext cx="8757629"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a:spcBef>
                <a:spcPct val="0"/>
              </a:spcBef>
              <a:buNone/>
              <a:defRPr/>
            </a:pPr>
            <a:r>
              <a:rPr lang="en-GB" altLang="en-US" sz="3600" dirty="0"/>
              <a:t>100,000 Genomes Project: National Update </a:t>
            </a:r>
            <a:br>
              <a:rPr lang="en-GB" altLang="en-US" sz="3600" dirty="0"/>
            </a:br>
            <a:r>
              <a:rPr lang="en-GB" altLang="en-US" sz="3600" dirty="0"/>
              <a:t>– September 2018</a:t>
            </a:r>
            <a:endParaRPr lang="en-GB" altLang="en-US" sz="3600" b="1" kern="0" dirty="0">
              <a:solidFill>
                <a:srgbClr val="0070C0"/>
              </a:solidFill>
              <a:latin typeface="+mn-lt"/>
            </a:endParaRPr>
          </a:p>
        </p:txBody>
      </p:sp>
      <p:grpSp>
        <p:nvGrpSpPr>
          <p:cNvPr id="58" name="Group 26"/>
          <p:cNvGrpSpPr>
            <a:grpSpLocks/>
          </p:cNvGrpSpPr>
          <p:nvPr/>
        </p:nvGrpSpPr>
        <p:grpSpPr bwMode="auto">
          <a:xfrm>
            <a:off x="429703" y="1439503"/>
            <a:ext cx="8606793" cy="4398962"/>
            <a:chOff x="395249" y="1169554"/>
            <a:chExt cx="11476973" cy="4956014"/>
          </a:xfrm>
        </p:grpSpPr>
        <p:sp>
          <p:nvSpPr>
            <p:cNvPr id="59" name="Rectangle 58"/>
            <p:cNvSpPr/>
            <p:nvPr/>
          </p:nvSpPr>
          <p:spPr>
            <a:xfrm>
              <a:off x="477809" y="1169554"/>
              <a:ext cx="3334112" cy="588426"/>
            </a:xfrm>
            <a:prstGeom prst="rect">
              <a:avLst/>
            </a:prstGeom>
            <a:solidFill>
              <a:srgbClr val="33B8C8">
                <a:lumMod val="60000"/>
                <a:lumOff val="40000"/>
              </a:srgbClr>
            </a:solidFill>
            <a:ln w="12700" cap="flat" cmpd="sng" algn="ctr">
              <a:noFill/>
              <a:prstDash val="solid"/>
              <a:miter lim="800000"/>
            </a:ln>
            <a:effectLst/>
          </p:spPr>
          <p:txBody>
            <a:bodyPr anchor="ctr"/>
            <a:lstStyle/>
            <a:p>
              <a:pPr algn="ctr" defTabSz="685800">
                <a:defRPr/>
              </a:pPr>
              <a:endParaRPr lang="en-GB" sz="1350" kern="0">
                <a:solidFill>
                  <a:prstClr val="white"/>
                </a:solidFill>
                <a:latin typeface="Calibri" panose="020F0502020204030204"/>
              </a:endParaRPr>
            </a:p>
          </p:txBody>
        </p:sp>
        <p:pic>
          <p:nvPicPr>
            <p:cNvPr id="60" name="Picture 48"/>
            <p:cNvPicPr>
              <a:picLocks noChangeAspect="1"/>
            </p:cNvPicPr>
            <p:nvPr/>
          </p:nvPicPr>
          <p:blipFill>
            <a:blip r:embed="rId4">
              <a:extLst>
                <a:ext uri="{28A0092B-C50C-407E-A947-70E740481C1C}">
                  <a14:useLocalDpi xmlns:a14="http://schemas.microsoft.com/office/drawing/2010/main" val="0"/>
                </a:ext>
              </a:extLst>
            </a:blip>
            <a:srcRect l="5740" t="5334" r="85764" b="82774"/>
            <a:stretch>
              <a:fillRect/>
            </a:stretch>
          </p:blipFill>
          <p:spPr bwMode="auto">
            <a:xfrm>
              <a:off x="395249" y="1960157"/>
              <a:ext cx="1016493" cy="1404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Box 60"/>
            <p:cNvSpPr txBox="1"/>
            <p:nvPr/>
          </p:nvSpPr>
          <p:spPr>
            <a:xfrm>
              <a:off x="1394424" y="1230364"/>
              <a:ext cx="1668583" cy="416101"/>
            </a:xfrm>
            <a:prstGeom prst="rect">
              <a:avLst/>
            </a:prstGeom>
            <a:noFill/>
          </p:spPr>
          <p:txBody>
            <a:bodyPr wrap="square">
              <a:spAutoFit/>
            </a:bodyPr>
            <a:lstStyle/>
            <a:p>
              <a:pPr defTabSz="685800">
                <a:defRPr/>
              </a:pPr>
              <a:r>
                <a:rPr lang="en-GB" b="1" kern="0" dirty="0">
                  <a:solidFill>
                    <a:prstClr val="white"/>
                  </a:solidFill>
                  <a:latin typeface="Calibri" panose="020F0502020204030204"/>
                </a:rPr>
                <a:t>Samples</a:t>
              </a:r>
            </a:p>
          </p:txBody>
        </p:sp>
        <p:sp>
          <p:nvSpPr>
            <p:cNvPr id="62" name="Rectangle 61"/>
            <p:cNvSpPr/>
            <p:nvPr/>
          </p:nvSpPr>
          <p:spPr>
            <a:xfrm>
              <a:off x="477809" y="1169554"/>
              <a:ext cx="3334112" cy="4956014"/>
            </a:xfrm>
            <a:prstGeom prst="rect">
              <a:avLst/>
            </a:prstGeom>
            <a:noFill/>
            <a:ln w="28575" cap="flat" cmpd="sng" algn="ctr">
              <a:solidFill>
                <a:srgbClr val="33B8C8"/>
              </a:solidFill>
              <a:prstDash val="solid"/>
              <a:miter lim="800000"/>
            </a:ln>
            <a:effectLst/>
          </p:spPr>
          <p:txBody>
            <a:bodyPr anchor="ctr"/>
            <a:lstStyle/>
            <a:p>
              <a:pPr algn="ctr" defTabSz="685800">
                <a:defRPr/>
              </a:pPr>
              <a:endParaRPr lang="en-GB" sz="1350" kern="0" dirty="0">
                <a:solidFill>
                  <a:prstClr val="white"/>
                </a:solidFill>
                <a:latin typeface="Calibri" panose="020F0502020204030204"/>
              </a:endParaRPr>
            </a:p>
          </p:txBody>
        </p:sp>
        <p:sp>
          <p:nvSpPr>
            <p:cNvPr id="63" name="Isosceles Triangle 62"/>
            <p:cNvSpPr/>
            <p:nvPr/>
          </p:nvSpPr>
          <p:spPr>
            <a:xfrm rot="5400000">
              <a:off x="3752713" y="3635523"/>
              <a:ext cx="842397" cy="224391"/>
            </a:xfrm>
            <a:prstGeom prst="triangle">
              <a:avLst/>
            </a:prstGeom>
            <a:solidFill>
              <a:srgbClr val="44546B"/>
            </a:solidFill>
            <a:ln w="12700" cap="flat" cmpd="sng" algn="ctr">
              <a:noFill/>
              <a:prstDash val="solid"/>
              <a:miter lim="800000"/>
            </a:ln>
            <a:effectLst/>
          </p:spPr>
          <p:txBody>
            <a:bodyPr anchor="ctr"/>
            <a:lstStyle/>
            <a:p>
              <a:pPr algn="ctr" defTabSz="685800">
                <a:defRPr/>
              </a:pPr>
              <a:endParaRPr lang="en-GB" sz="1350" kern="0">
                <a:solidFill>
                  <a:prstClr val="white"/>
                </a:solidFill>
                <a:latin typeface="Calibri" panose="020F0502020204030204"/>
              </a:endParaRPr>
            </a:p>
          </p:txBody>
        </p:sp>
        <p:sp>
          <p:nvSpPr>
            <p:cNvPr id="64" name="TextBox 63"/>
            <p:cNvSpPr txBox="1"/>
            <p:nvPr/>
          </p:nvSpPr>
          <p:spPr>
            <a:xfrm>
              <a:off x="1417711" y="1951141"/>
              <a:ext cx="2059740" cy="572139"/>
            </a:xfrm>
            <a:prstGeom prst="rect">
              <a:avLst/>
            </a:prstGeom>
            <a:noFill/>
          </p:spPr>
          <p:txBody>
            <a:bodyPr>
              <a:spAutoFit/>
            </a:bodyPr>
            <a:lstStyle/>
            <a:p>
              <a:pPr defTabSz="685800">
                <a:defRPr/>
              </a:pPr>
              <a:r>
                <a:rPr lang="en-GB" sz="2700" b="1" kern="0" dirty="0">
                  <a:solidFill>
                    <a:srgbClr val="44546A"/>
                  </a:solidFill>
                  <a:latin typeface="Calibri" panose="020F0502020204030204"/>
                </a:rPr>
                <a:t>&gt;90,000 </a:t>
              </a:r>
            </a:p>
          </p:txBody>
        </p:sp>
        <p:sp>
          <p:nvSpPr>
            <p:cNvPr id="65" name="TextBox 64"/>
            <p:cNvSpPr txBox="1"/>
            <p:nvPr/>
          </p:nvSpPr>
          <p:spPr>
            <a:xfrm>
              <a:off x="1457931" y="2471603"/>
              <a:ext cx="2201573" cy="676064"/>
            </a:xfrm>
            <a:prstGeom prst="rect">
              <a:avLst/>
            </a:prstGeom>
            <a:noFill/>
          </p:spPr>
          <p:txBody>
            <a:bodyPr>
              <a:spAutoFit/>
            </a:bodyPr>
            <a:lstStyle/>
            <a:p>
              <a:pPr defTabSz="685800">
                <a:defRPr/>
              </a:pPr>
              <a:r>
                <a:rPr lang="en-GB" sz="1350" kern="0" dirty="0">
                  <a:solidFill>
                    <a:srgbClr val="354072"/>
                  </a:solidFill>
                  <a:latin typeface="Calibri" panose="020F0502020204030204"/>
                </a:rPr>
                <a:t>Samples collected from NHS GMCs </a:t>
              </a:r>
            </a:p>
          </p:txBody>
        </p:sp>
        <p:sp>
          <p:nvSpPr>
            <p:cNvPr id="66" name="Rectangle 65"/>
            <p:cNvSpPr/>
            <p:nvPr/>
          </p:nvSpPr>
          <p:spPr>
            <a:xfrm>
              <a:off x="4472393" y="1183862"/>
              <a:ext cx="3116072" cy="595580"/>
            </a:xfrm>
            <a:prstGeom prst="rect">
              <a:avLst/>
            </a:prstGeom>
            <a:solidFill>
              <a:srgbClr val="0EAD84"/>
            </a:solidFill>
            <a:ln w="12700" cap="flat" cmpd="sng" algn="ctr">
              <a:noFill/>
              <a:prstDash val="solid"/>
              <a:miter lim="800000"/>
            </a:ln>
            <a:effectLst/>
          </p:spPr>
          <p:txBody>
            <a:bodyPr anchor="ctr"/>
            <a:lstStyle/>
            <a:p>
              <a:pPr algn="ctr" defTabSz="685800">
                <a:defRPr/>
              </a:pPr>
              <a:endParaRPr lang="en-GB" sz="1350" kern="0">
                <a:solidFill>
                  <a:prstClr val="white"/>
                </a:solidFill>
                <a:latin typeface="Calibri" panose="020F0502020204030204"/>
              </a:endParaRPr>
            </a:p>
          </p:txBody>
        </p:sp>
        <p:pic>
          <p:nvPicPr>
            <p:cNvPr id="67" name="Picture 11"/>
            <p:cNvPicPr>
              <a:picLocks noChangeAspect="1"/>
            </p:cNvPicPr>
            <p:nvPr/>
          </p:nvPicPr>
          <p:blipFill>
            <a:blip r:embed="rId5" cstate="print">
              <a:extLst>
                <a:ext uri="{28A0092B-C50C-407E-A947-70E740481C1C}">
                  <a14:useLocalDpi xmlns:a14="http://schemas.microsoft.com/office/drawing/2010/main" val="0"/>
                </a:ext>
              </a:extLst>
            </a:blip>
            <a:srcRect l="5737" t="32666" r="84975" b="47557"/>
            <a:stretch>
              <a:fillRect/>
            </a:stretch>
          </p:blipFill>
          <p:spPr bwMode="auto">
            <a:xfrm>
              <a:off x="4371214" y="1792398"/>
              <a:ext cx="841034" cy="1769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TextBox 67"/>
            <p:cNvSpPr txBox="1"/>
            <p:nvPr/>
          </p:nvSpPr>
          <p:spPr>
            <a:xfrm>
              <a:off x="5283165" y="1221421"/>
              <a:ext cx="1526750" cy="416101"/>
            </a:xfrm>
            <a:prstGeom prst="rect">
              <a:avLst/>
            </a:prstGeom>
            <a:noFill/>
          </p:spPr>
          <p:txBody>
            <a:bodyPr wrap="square">
              <a:spAutoFit/>
            </a:bodyPr>
            <a:lstStyle/>
            <a:p>
              <a:pPr defTabSz="685800">
                <a:defRPr/>
              </a:pPr>
              <a:r>
                <a:rPr lang="en-GB" b="1" kern="0" dirty="0">
                  <a:solidFill>
                    <a:prstClr val="white"/>
                  </a:solidFill>
                  <a:latin typeface="Calibri" panose="020F0502020204030204"/>
                </a:rPr>
                <a:t>Genomes</a:t>
              </a:r>
            </a:p>
          </p:txBody>
        </p:sp>
        <p:sp>
          <p:nvSpPr>
            <p:cNvPr id="69" name="Rectangle 68"/>
            <p:cNvSpPr/>
            <p:nvPr/>
          </p:nvSpPr>
          <p:spPr>
            <a:xfrm>
              <a:off x="4466043" y="1171342"/>
              <a:ext cx="3122422" cy="4954226"/>
            </a:xfrm>
            <a:prstGeom prst="rect">
              <a:avLst/>
            </a:prstGeom>
            <a:noFill/>
            <a:ln w="28575" cap="flat" cmpd="sng" algn="ctr">
              <a:solidFill>
                <a:srgbClr val="33B8C8">
                  <a:lumMod val="75000"/>
                </a:srgbClr>
              </a:solidFill>
              <a:prstDash val="solid"/>
              <a:miter lim="800000"/>
            </a:ln>
            <a:effectLst/>
          </p:spPr>
          <p:txBody>
            <a:bodyPr anchor="ctr"/>
            <a:lstStyle/>
            <a:p>
              <a:pPr algn="ctr" defTabSz="685800">
                <a:defRPr/>
              </a:pPr>
              <a:endParaRPr lang="en-GB" sz="1350" kern="0">
                <a:solidFill>
                  <a:prstClr val="white"/>
                </a:solidFill>
                <a:latin typeface="Calibri" panose="020F0502020204030204"/>
              </a:endParaRPr>
            </a:p>
          </p:txBody>
        </p:sp>
        <p:sp>
          <p:nvSpPr>
            <p:cNvPr id="71" name="TextBox 70"/>
            <p:cNvSpPr txBox="1"/>
            <p:nvPr/>
          </p:nvSpPr>
          <p:spPr>
            <a:xfrm>
              <a:off x="4892988" y="5030153"/>
              <a:ext cx="2307103" cy="806197"/>
            </a:xfrm>
            <a:prstGeom prst="rect">
              <a:avLst/>
            </a:prstGeom>
            <a:noFill/>
          </p:spPr>
          <p:txBody>
            <a:bodyPr wrap="square">
              <a:spAutoFit/>
            </a:bodyPr>
            <a:lstStyle/>
            <a:p>
              <a:pPr defTabSz="685800">
                <a:defRPr/>
              </a:pPr>
              <a:r>
                <a:rPr lang="en-GB" sz="1350" b="1" kern="0" dirty="0">
                  <a:solidFill>
                    <a:srgbClr val="44546A"/>
                  </a:solidFill>
                  <a:latin typeface="Calibri" panose="020F0502020204030204"/>
                </a:rPr>
                <a:t>rapidly increasing whole genome sequencing capacity</a:t>
              </a:r>
              <a:endParaRPr lang="en-GB" sz="1500" kern="0" dirty="0">
                <a:solidFill>
                  <a:srgbClr val="354072"/>
                </a:solidFill>
                <a:latin typeface="Calibri" panose="020F0502020204030204"/>
              </a:endParaRPr>
            </a:p>
          </p:txBody>
        </p:sp>
        <p:grpSp>
          <p:nvGrpSpPr>
            <p:cNvPr id="72" name="Group 2"/>
            <p:cNvGrpSpPr>
              <a:grpSpLocks/>
            </p:cNvGrpSpPr>
            <p:nvPr/>
          </p:nvGrpSpPr>
          <p:grpSpPr bwMode="auto">
            <a:xfrm>
              <a:off x="4753260" y="3883649"/>
              <a:ext cx="1289239" cy="871110"/>
              <a:chOff x="4753260" y="3883649"/>
              <a:chExt cx="1289239" cy="871110"/>
            </a:xfrm>
          </p:grpSpPr>
          <p:sp>
            <p:nvSpPr>
              <p:cNvPr id="89" name="Right Arrow 88"/>
              <p:cNvSpPr/>
              <p:nvPr/>
            </p:nvSpPr>
            <p:spPr>
              <a:xfrm rot="18978748">
                <a:off x="4855311" y="4129452"/>
                <a:ext cx="1187188" cy="364774"/>
              </a:xfrm>
              <a:prstGeom prst="rightArrow">
                <a:avLst>
                  <a:gd name="adj1" fmla="val 35480"/>
                  <a:gd name="adj2" fmla="val 107370"/>
                </a:avLst>
              </a:prstGeom>
              <a:solidFill>
                <a:srgbClr val="0EAD84"/>
              </a:solidFill>
              <a:ln w="12700" cap="flat" cmpd="sng" algn="ctr">
                <a:noFill/>
                <a:prstDash val="solid"/>
                <a:miter lim="800000"/>
              </a:ln>
              <a:effectLst/>
            </p:spPr>
            <p:txBody>
              <a:bodyPr anchor="ctr"/>
              <a:lstStyle/>
              <a:p>
                <a:pPr algn="ctr" defTabSz="685800">
                  <a:defRPr/>
                </a:pPr>
                <a:endParaRPr lang="en-GB" sz="1350" kern="0">
                  <a:solidFill>
                    <a:prstClr val="white"/>
                  </a:solidFill>
                  <a:latin typeface="Calibri" panose="020F0502020204030204"/>
                </a:endParaRPr>
              </a:p>
            </p:txBody>
          </p:sp>
          <p:grpSp>
            <p:nvGrpSpPr>
              <p:cNvPr id="90" name="Group 41"/>
              <p:cNvGrpSpPr>
                <a:grpSpLocks/>
              </p:cNvGrpSpPr>
              <p:nvPr/>
            </p:nvGrpSpPr>
            <p:grpSpPr bwMode="auto">
              <a:xfrm>
                <a:off x="4753260" y="3883649"/>
                <a:ext cx="1273992" cy="871110"/>
                <a:chOff x="3095826" y="3455325"/>
                <a:chExt cx="1275403" cy="871496"/>
              </a:xfrm>
            </p:grpSpPr>
            <p:cxnSp>
              <p:nvCxnSpPr>
                <p:cNvPr id="91" name="Straight Connector 90"/>
                <p:cNvCxnSpPr>
                  <a:cxnSpLocks/>
                </p:cNvCxnSpPr>
                <p:nvPr/>
              </p:nvCxnSpPr>
              <p:spPr>
                <a:xfrm>
                  <a:off x="3105173" y="3455325"/>
                  <a:ext cx="16763" cy="869072"/>
                </a:xfrm>
                <a:prstGeom prst="line">
                  <a:avLst/>
                </a:prstGeom>
                <a:noFill/>
                <a:ln w="38100" cap="flat" cmpd="sng" algn="ctr">
                  <a:solidFill>
                    <a:srgbClr val="44546B"/>
                  </a:solidFill>
                  <a:prstDash val="solid"/>
                  <a:miter lim="800000"/>
                </a:ln>
                <a:effectLst/>
              </p:spPr>
            </p:cxnSp>
            <p:cxnSp>
              <p:nvCxnSpPr>
                <p:cNvPr id="92" name="Straight Connector 91"/>
                <p:cNvCxnSpPr>
                  <a:cxnSpLocks/>
                </p:cNvCxnSpPr>
                <p:nvPr/>
              </p:nvCxnSpPr>
              <p:spPr>
                <a:xfrm flipH="1">
                  <a:off x="3095826" y="4320343"/>
                  <a:ext cx="1275403" cy="6478"/>
                </a:xfrm>
                <a:prstGeom prst="line">
                  <a:avLst/>
                </a:prstGeom>
                <a:noFill/>
                <a:ln w="38100" cap="flat" cmpd="sng" algn="ctr">
                  <a:solidFill>
                    <a:srgbClr val="44546B"/>
                  </a:solidFill>
                  <a:prstDash val="solid"/>
                  <a:miter lim="800000"/>
                </a:ln>
                <a:effectLst/>
              </p:spPr>
            </p:cxnSp>
          </p:grpSp>
        </p:grpSp>
        <p:sp>
          <p:nvSpPr>
            <p:cNvPr id="73" name="Rectangle 72"/>
            <p:cNvSpPr/>
            <p:nvPr/>
          </p:nvSpPr>
          <p:spPr>
            <a:xfrm>
              <a:off x="4674177" y="3407583"/>
              <a:ext cx="1424050" cy="381426"/>
            </a:xfrm>
            <a:prstGeom prst="rect">
              <a:avLst/>
            </a:prstGeom>
          </p:spPr>
          <p:txBody>
            <a:bodyPr wrap="none">
              <a:spAutoFit/>
            </a:bodyPr>
            <a:lstStyle/>
            <a:p>
              <a:pPr defTabSz="685800">
                <a:defRPr/>
              </a:pPr>
              <a:r>
                <a:rPr lang="en-GB" sz="1600" kern="0" dirty="0">
                  <a:solidFill>
                    <a:srgbClr val="354072"/>
                  </a:solidFill>
                  <a:latin typeface="Calibri" panose="020F0502020204030204"/>
                  <a:ea typeface="Calibri" panose="020F0502020204030204" pitchFamily="34" charset="0"/>
                  <a:cs typeface="Times New Roman" panose="02020603050405020304" pitchFamily="18" charset="0"/>
                </a:rPr>
                <a:t>Scaling up </a:t>
              </a:r>
              <a:endParaRPr lang="en-GB" sz="1600" kern="0" dirty="0">
                <a:solidFill>
                  <a:srgbClr val="354072"/>
                </a:solidFill>
                <a:latin typeface="Calibri" panose="020F0502020204030204"/>
              </a:endParaRPr>
            </a:p>
          </p:txBody>
        </p:sp>
        <p:sp>
          <p:nvSpPr>
            <p:cNvPr id="74" name="Isosceles Triangle 73"/>
            <p:cNvSpPr/>
            <p:nvPr/>
          </p:nvSpPr>
          <p:spPr>
            <a:xfrm rot="5400000">
              <a:off x="7425951" y="3665582"/>
              <a:ext cx="754759" cy="251911"/>
            </a:xfrm>
            <a:prstGeom prst="triangle">
              <a:avLst/>
            </a:prstGeom>
            <a:solidFill>
              <a:srgbClr val="44546B"/>
            </a:solidFill>
            <a:ln w="12700" cap="flat" cmpd="sng" algn="ctr">
              <a:noFill/>
              <a:prstDash val="solid"/>
              <a:miter lim="800000"/>
            </a:ln>
            <a:effectLst/>
          </p:spPr>
          <p:txBody>
            <a:bodyPr anchor="ctr"/>
            <a:lstStyle/>
            <a:p>
              <a:pPr algn="ctr" defTabSz="685800">
                <a:defRPr/>
              </a:pPr>
              <a:endParaRPr lang="en-GB" sz="1350" kern="0">
                <a:solidFill>
                  <a:prstClr val="white"/>
                </a:solidFill>
                <a:latin typeface="Calibri" panose="020F0502020204030204"/>
              </a:endParaRPr>
            </a:p>
          </p:txBody>
        </p:sp>
        <p:sp>
          <p:nvSpPr>
            <p:cNvPr id="75" name="Rectangle 74"/>
            <p:cNvSpPr/>
            <p:nvPr/>
          </p:nvSpPr>
          <p:spPr>
            <a:xfrm>
              <a:off x="8007611" y="1174919"/>
              <a:ext cx="3514049" cy="597369"/>
            </a:xfrm>
            <a:prstGeom prst="rect">
              <a:avLst/>
            </a:prstGeom>
            <a:solidFill>
              <a:srgbClr val="44546A"/>
            </a:solidFill>
            <a:ln w="12700" cap="flat" cmpd="sng" algn="ctr">
              <a:noFill/>
              <a:prstDash val="solid"/>
              <a:miter lim="800000"/>
            </a:ln>
            <a:effectLst/>
          </p:spPr>
          <p:txBody>
            <a:bodyPr anchor="ctr"/>
            <a:lstStyle/>
            <a:p>
              <a:pPr algn="ctr" defTabSz="685800">
                <a:defRPr/>
              </a:pPr>
              <a:endParaRPr lang="en-GB" sz="1350" kern="0">
                <a:solidFill>
                  <a:prstClr val="white"/>
                </a:solidFill>
                <a:latin typeface="Calibri" panose="020F0502020204030204"/>
              </a:endParaRPr>
            </a:p>
          </p:txBody>
        </p:sp>
        <p:pic>
          <p:nvPicPr>
            <p:cNvPr id="76" name="Picture 14"/>
            <p:cNvPicPr>
              <a:picLocks noChangeAspect="1"/>
            </p:cNvPicPr>
            <p:nvPr/>
          </p:nvPicPr>
          <p:blipFill>
            <a:blip r:embed="rId6" cstate="print">
              <a:extLst>
                <a:ext uri="{28A0092B-C50C-407E-A947-70E740481C1C}">
                  <a14:useLocalDpi xmlns:a14="http://schemas.microsoft.com/office/drawing/2010/main" val="0"/>
                </a:ext>
              </a:extLst>
            </a:blip>
            <a:srcRect l="5737" t="62154" r="82791" b="21529"/>
            <a:stretch>
              <a:fillRect/>
            </a:stretch>
          </p:blipFill>
          <p:spPr bwMode="auto">
            <a:xfrm>
              <a:off x="8116663" y="1950708"/>
              <a:ext cx="983442" cy="138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TextBox 76"/>
            <p:cNvSpPr txBox="1"/>
            <p:nvPr/>
          </p:nvSpPr>
          <p:spPr>
            <a:xfrm>
              <a:off x="8272224" y="1260768"/>
              <a:ext cx="3075851" cy="491846"/>
            </a:xfrm>
            <a:prstGeom prst="rect">
              <a:avLst/>
            </a:prstGeom>
            <a:noFill/>
          </p:spPr>
          <p:txBody>
            <a:bodyPr>
              <a:spAutoFit/>
            </a:bodyPr>
            <a:lstStyle/>
            <a:p>
              <a:pPr algn="ctr" defTabSz="685800">
                <a:defRPr/>
              </a:pPr>
              <a:r>
                <a:rPr lang="en-GB" b="1" kern="0" dirty="0">
                  <a:solidFill>
                    <a:prstClr val="white"/>
                  </a:solidFill>
                  <a:latin typeface="Calibri" panose="020F0502020204030204"/>
                </a:rPr>
                <a:t>Analysis and Reports</a:t>
              </a:r>
            </a:p>
          </p:txBody>
        </p:sp>
        <p:sp>
          <p:nvSpPr>
            <p:cNvPr id="78" name="Rectangle 77"/>
            <p:cNvSpPr/>
            <p:nvPr/>
          </p:nvSpPr>
          <p:spPr>
            <a:xfrm>
              <a:off x="8005495" y="1182073"/>
              <a:ext cx="3516165" cy="4909513"/>
            </a:xfrm>
            <a:prstGeom prst="rect">
              <a:avLst/>
            </a:prstGeom>
            <a:noFill/>
            <a:ln w="28575" cap="flat" cmpd="sng" algn="ctr">
              <a:solidFill>
                <a:srgbClr val="44546A">
                  <a:lumMod val="75000"/>
                </a:srgbClr>
              </a:solidFill>
              <a:prstDash val="solid"/>
              <a:miter lim="800000"/>
            </a:ln>
            <a:effectLst/>
          </p:spPr>
          <p:txBody>
            <a:bodyPr anchor="ctr"/>
            <a:lstStyle/>
            <a:p>
              <a:pPr algn="ctr" defTabSz="685800">
                <a:defRPr/>
              </a:pPr>
              <a:endParaRPr lang="en-GB" sz="1350" kern="0" dirty="0">
                <a:solidFill>
                  <a:prstClr val="white"/>
                </a:solidFill>
                <a:latin typeface="Calibri" panose="020F0502020204030204"/>
              </a:endParaRPr>
            </a:p>
          </p:txBody>
        </p:sp>
        <p:pic>
          <p:nvPicPr>
            <p:cNvPr id="79" name="Picture 22"/>
            <p:cNvPicPr>
              <a:picLocks noChangeAspect="1"/>
            </p:cNvPicPr>
            <p:nvPr/>
          </p:nvPicPr>
          <p:blipFill>
            <a:blip r:embed="rId7" cstate="print">
              <a:extLst>
                <a:ext uri="{28A0092B-C50C-407E-A947-70E740481C1C}">
                  <a14:useLocalDpi xmlns:a14="http://schemas.microsoft.com/office/drawing/2010/main" val="0"/>
                </a:ext>
              </a:extLst>
            </a:blip>
            <a:srcRect l="41644" t="62154" r="43642" b="21529"/>
            <a:stretch>
              <a:fillRect/>
            </a:stretch>
          </p:blipFill>
          <p:spPr bwMode="auto">
            <a:xfrm>
              <a:off x="10312654" y="2740294"/>
              <a:ext cx="98344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TextBox 79"/>
            <p:cNvSpPr txBox="1"/>
            <p:nvPr/>
          </p:nvSpPr>
          <p:spPr>
            <a:xfrm>
              <a:off x="10164728" y="2129470"/>
              <a:ext cx="1347405" cy="416101"/>
            </a:xfrm>
            <a:prstGeom prst="rect">
              <a:avLst/>
            </a:prstGeom>
            <a:noFill/>
          </p:spPr>
          <p:txBody>
            <a:bodyPr wrap="square">
              <a:spAutoFit/>
            </a:bodyPr>
            <a:lstStyle/>
            <a:p>
              <a:pPr defTabSz="685800">
                <a:defRPr/>
              </a:pPr>
              <a:r>
                <a:rPr lang="en-GB" b="1" kern="0" dirty="0">
                  <a:solidFill>
                    <a:srgbClr val="44546A"/>
                  </a:solidFill>
                  <a:latin typeface="Calibri" panose="020F0502020204030204"/>
                </a:rPr>
                <a:t>10,000</a:t>
              </a:r>
            </a:p>
          </p:txBody>
        </p:sp>
        <p:sp>
          <p:nvSpPr>
            <p:cNvPr id="81" name="TextBox 80"/>
            <p:cNvSpPr txBox="1"/>
            <p:nvPr/>
          </p:nvSpPr>
          <p:spPr>
            <a:xfrm>
              <a:off x="9039814" y="2485504"/>
              <a:ext cx="2832408" cy="1066260"/>
            </a:xfrm>
            <a:prstGeom prst="rect">
              <a:avLst/>
            </a:prstGeom>
            <a:noFill/>
          </p:spPr>
          <p:txBody>
            <a:bodyPr>
              <a:spAutoFit/>
            </a:bodyPr>
            <a:lstStyle/>
            <a:p>
              <a:pPr defTabSz="685800">
                <a:defRPr/>
              </a:pPr>
              <a:r>
                <a:rPr lang="en-GB" sz="1350" kern="0" dirty="0">
                  <a:solidFill>
                    <a:srgbClr val="354072"/>
                  </a:solidFill>
                  <a:latin typeface="Calibri" panose="020F0502020204030204"/>
                </a:rPr>
                <a:t>families sent to GMCs</a:t>
              </a:r>
            </a:p>
            <a:p>
              <a:pPr defTabSz="685800">
                <a:defRPr/>
              </a:pPr>
              <a:r>
                <a:rPr lang="en-GB" sz="1050" kern="0" dirty="0">
                  <a:solidFill>
                    <a:srgbClr val="354072"/>
                  </a:solidFill>
                  <a:latin typeface="Calibri" panose="020F0502020204030204"/>
                </a:rPr>
                <a:t/>
              </a:r>
              <a:br>
                <a:rPr lang="en-GB" sz="1050" kern="0" dirty="0">
                  <a:solidFill>
                    <a:srgbClr val="354072"/>
                  </a:solidFill>
                  <a:latin typeface="Calibri" panose="020F0502020204030204"/>
                </a:rPr>
              </a:br>
              <a:r>
                <a:rPr lang="en-GB" sz="1050" kern="0" dirty="0">
                  <a:solidFill>
                    <a:srgbClr val="354072"/>
                  </a:solidFill>
                  <a:latin typeface="Calibri" panose="020F0502020204030204"/>
                </a:rPr>
                <a:t>(equivalent  to </a:t>
              </a:r>
              <a:br>
                <a:rPr lang="en-GB" sz="1050" kern="0" dirty="0">
                  <a:solidFill>
                    <a:srgbClr val="354072"/>
                  </a:solidFill>
                  <a:latin typeface="Calibri" panose="020F0502020204030204"/>
                </a:rPr>
              </a:br>
              <a:r>
                <a:rPr lang="en-GB" sz="1050" kern="0" dirty="0">
                  <a:solidFill>
                    <a:srgbClr val="354072"/>
                  </a:solidFill>
                  <a:latin typeface="Calibri" panose="020F0502020204030204"/>
                </a:rPr>
                <a:t>over  20,000 </a:t>
              </a:r>
              <a:br>
                <a:rPr lang="en-GB" sz="1050" kern="0" dirty="0">
                  <a:solidFill>
                    <a:srgbClr val="354072"/>
                  </a:solidFill>
                  <a:latin typeface="Calibri" panose="020F0502020204030204"/>
                </a:rPr>
              </a:br>
              <a:r>
                <a:rPr lang="en-GB" sz="1050" kern="0" dirty="0">
                  <a:solidFill>
                    <a:srgbClr val="354072"/>
                  </a:solidFill>
                  <a:latin typeface="Calibri" panose="020F0502020204030204"/>
                </a:rPr>
                <a:t>genomes)</a:t>
              </a:r>
              <a:endParaRPr lang="en-GB" sz="1350" kern="0" dirty="0">
                <a:solidFill>
                  <a:srgbClr val="354072"/>
                </a:solidFill>
                <a:latin typeface="Calibri" panose="020F0502020204030204"/>
              </a:endParaRPr>
            </a:p>
          </p:txBody>
        </p:sp>
        <p:sp>
          <p:nvSpPr>
            <p:cNvPr id="82" name="TextBox 81"/>
            <p:cNvSpPr txBox="1"/>
            <p:nvPr/>
          </p:nvSpPr>
          <p:spPr>
            <a:xfrm>
              <a:off x="8272224" y="3675598"/>
              <a:ext cx="1109254" cy="416101"/>
            </a:xfrm>
            <a:prstGeom prst="rect">
              <a:avLst/>
            </a:prstGeom>
            <a:solidFill>
              <a:sysClr val="window" lastClr="FFFFFF"/>
            </a:solidFill>
          </p:spPr>
          <p:txBody>
            <a:bodyPr>
              <a:spAutoFit/>
            </a:bodyPr>
            <a:lstStyle/>
            <a:p>
              <a:pPr defTabSz="685800">
                <a:defRPr/>
              </a:pPr>
              <a:r>
                <a:rPr lang="en-GB" b="1" kern="0" dirty="0">
                  <a:solidFill>
                    <a:srgbClr val="44546A"/>
                  </a:solidFill>
                  <a:latin typeface="Calibri" panose="020F0502020204030204"/>
                </a:rPr>
                <a:t>6,000</a:t>
              </a:r>
            </a:p>
          </p:txBody>
        </p:sp>
        <p:sp>
          <p:nvSpPr>
            <p:cNvPr id="83" name="TextBox 82"/>
            <p:cNvSpPr txBox="1"/>
            <p:nvPr/>
          </p:nvSpPr>
          <p:spPr>
            <a:xfrm>
              <a:off x="8212950" y="4943884"/>
              <a:ext cx="3217684" cy="936228"/>
            </a:xfrm>
            <a:prstGeom prst="rect">
              <a:avLst/>
            </a:prstGeom>
            <a:noFill/>
          </p:spPr>
          <p:txBody>
            <a:bodyPr>
              <a:spAutoFit/>
            </a:bodyPr>
            <a:lstStyle/>
            <a:p>
              <a:pPr defTabSz="685800">
                <a:defRPr/>
              </a:pPr>
              <a:r>
                <a:rPr lang="en-GB" sz="1600" b="1" kern="0" dirty="0">
                  <a:solidFill>
                    <a:srgbClr val="44546A"/>
                  </a:solidFill>
                  <a:latin typeface="Calibri" panose="020F0502020204030204"/>
                </a:rPr>
                <a:t>Research</a:t>
              </a:r>
            </a:p>
            <a:p>
              <a:pPr defTabSz="685800">
                <a:defRPr/>
              </a:pPr>
              <a:r>
                <a:rPr lang="en-GB" sz="1600" b="1" kern="0" dirty="0">
                  <a:solidFill>
                    <a:srgbClr val="44546A"/>
                  </a:solidFill>
                  <a:latin typeface="Calibri" panose="020F0502020204030204"/>
                </a:rPr>
                <a:t>data available in anonymised fashion</a:t>
              </a:r>
            </a:p>
          </p:txBody>
        </p:sp>
        <p:sp>
          <p:nvSpPr>
            <p:cNvPr id="84" name="TextBox 83"/>
            <p:cNvSpPr txBox="1"/>
            <p:nvPr/>
          </p:nvSpPr>
          <p:spPr>
            <a:xfrm>
              <a:off x="8354782" y="4389440"/>
              <a:ext cx="2817589" cy="338082"/>
            </a:xfrm>
            <a:prstGeom prst="rect">
              <a:avLst/>
            </a:prstGeom>
            <a:solidFill>
              <a:schemeClr val="accent1">
                <a:lumMod val="50000"/>
              </a:schemeClr>
            </a:solidFill>
          </p:spPr>
          <p:txBody>
            <a:bodyPr>
              <a:spAutoFit/>
            </a:bodyPr>
            <a:lstStyle/>
            <a:p>
              <a:pPr defTabSz="685800">
                <a:defRPr/>
              </a:pPr>
              <a:r>
                <a:rPr lang="en-GB" sz="1350" kern="0" dirty="0">
                  <a:solidFill>
                    <a:prstClr val="white"/>
                  </a:solidFill>
                  <a:latin typeface="Calibri" panose="020F0502020204030204"/>
                </a:rPr>
                <a:t>~20% actionable findings</a:t>
              </a:r>
            </a:p>
          </p:txBody>
        </p:sp>
        <p:sp>
          <p:nvSpPr>
            <p:cNvPr id="86" name="TextBox 85"/>
            <p:cNvSpPr txBox="1"/>
            <p:nvPr/>
          </p:nvSpPr>
          <p:spPr>
            <a:xfrm>
              <a:off x="9019890" y="2159081"/>
              <a:ext cx="1301891" cy="400631"/>
            </a:xfrm>
            <a:prstGeom prst="rect">
              <a:avLst/>
            </a:prstGeom>
            <a:noFill/>
          </p:spPr>
          <p:txBody>
            <a:bodyPr>
              <a:spAutoFit/>
            </a:bodyPr>
            <a:lstStyle/>
            <a:p>
              <a:pPr algn="ctr" defTabSz="685800">
                <a:defRPr/>
              </a:pPr>
              <a:r>
                <a:rPr lang="en-GB" sz="1350" kern="0" dirty="0">
                  <a:solidFill>
                    <a:srgbClr val="354072"/>
                  </a:solidFill>
                  <a:latin typeface="Calibri" panose="020F0502020204030204"/>
                </a:rPr>
                <a:t>Reports for</a:t>
              </a:r>
            </a:p>
          </p:txBody>
        </p:sp>
        <p:sp>
          <p:nvSpPr>
            <p:cNvPr id="88" name="TextBox 87"/>
            <p:cNvSpPr txBox="1"/>
            <p:nvPr/>
          </p:nvSpPr>
          <p:spPr>
            <a:xfrm>
              <a:off x="8319579" y="3721237"/>
              <a:ext cx="3075849" cy="572139"/>
            </a:xfrm>
            <a:prstGeom prst="rect">
              <a:avLst/>
            </a:prstGeom>
            <a:noFill/>
          </p:spPr>
          <p:txBody>
            <a:bodyPr wrap="square">
              <a:spAutoFit/>
            </a:bodyPr>
            <a:lstStyle/>
            <a:p>
              <a:pPr defTabSz="685800">
                <a:defRPr/>
              </a:pPr>
              <a:r>
                <a:rPr lang="en-GB" sz="1350" kern="0" dirty="0">
                  <a:solidFill>
                    <a:srgbClr val="354072"/>
                  </a:solidFill>
                  <a:latin typeface="Calibri" panose="020F0502020204030204"/>
                </a:rPr>
                <a:t>               genomes from cancer patients available for review</a:t>
              </a:r>
            </a:p>
          </p:txBody>
        </p:sp>
      </p:grpSp>
      <p:sp>
        <p:nvSpPr>
          <p:cNvPr id="93" name="TextBox 92"/>
          <p:cNvSpPr txBox="1"/>
          <p:nvPr/>
        </p:nvSpPr>
        <p:spPr>
          <a:xfrm>
            <a:off x="4042059" y="2347194"/>
            <a:ext cx="1374005" cy="584775"/>
          </a:xfrm>
          <a:prstGeom prst="rect">
            <a:avLst/>
          </a:prstGeom>
          <a:noFill/>
        </p:spPr>
        <p:txBody>
          <a:bodyPr wrap="square">
            <a:spAutoFit/>
          </a:bodyPr>
          <a:lstStyle/>
          <a:p>
            <a:pPr defTabSz="685800">
              <a:defRPr/>
            </a:pPr>
            <a:r>
              <a:rPr lang="en-GB" sz="3200" b="1" dirty="0">
                <a:solidFill>
                  <a:srgbClr val="354072"/>
                </a:solidFill>
                <a:latin typeface="Calibri" panose="020F0502020204030204"/>
              </a:rPr>
              <a:t>81,179</a:t>
            </a:r>
          </a:p>
        </p:txBody>
      </p:sp>
      <p:sp>
        <p:nvSpPr>
          <p:cNvPr id="94" name="TextBox 93"/>
          <p:cNvSpPr txBox="1"/>
          <p:nvPr/>
        </p:nvSpPr>
        <p:spPr>
          <a:xfrm>
            <a:off x="4182796" y="2807350"/>
            <a:ext cx="1431047" cy="261610"/>
          </a:xfrm>
          <a:prstGeom prst="rect">
            <a:avLst/>
          </a:prstGeom>
          <a:noFill/>
        </p:spPr>
        <p:txBody>
          <a:bodyPr wrap="square">
            <a:spAutoFit/>
          </a:bodyPr>
          <a:lstStyle/>
          <a:p>
            <a:pPr defTabSz="685800">
              <a:defRPr/>
            </a:pPr>
            <a:r>
              <a:rPr lang="en-GB" sz="1100" dirty="0">
                <a:solidFill>
                  <a:srgbClr val="354072"/>
                </a:solidFill>
                <a:latin typeface="Calibri" panose="020F0502020204030204"/>
              </a:rPr>
              <a:t>genomes sequenced</a:t>
            </a:r>
          </a:p>
        </p:txBody>
      </p:sp>
      <p:sp>
        <p:nvSpPr>
          <p:cNvPr id="97" name="TextBox 96"/>
          <p:cNvSpPr txBox="1"/>
          <p:nvPr/>
        </p:nvSpPr>
        <p:spPr>
          <a:xfrm>
            <a:off x="464628" y="3341328"/>
            <a:ext cx="1098550" cy="784830"/>
          </a:xfrm>
          <a:prstGeom prst="rect">
            <a:avLst/>
          </a:prstGeom>
          <a:noFill/>
        </p:spPr>
        <p:txBody>
          <a:bodyPr>
            <a:spAutoFit/>
          </a:bodyPr>
          <a:lstStyle/>
          <a:p>
            <a:pPr defTabSz="685800">
              <a:defRPr/>
            </a:pPr>
            <a:r>
              <a:rPr lang="en-GB" b="1" dirty="0">
                <a:solidFill>
                  <a:srgbClr val="44546A"/>
                </a:solidFill>
                <a:latin typeface="Calibri" panose="020F0502020204030204"/>
              </a:rPr>
              <a:t>25,126</a:t>
            </a:r>
          </a:p>
          <a:p>
            <a:pPr defTabSz="685800">
              <a:defRPr/>
            </a:pPr>
            <a:endParaRPr lang="en-GB" sz="1350" b="1" dirty="0">
              <a:solidFill>
                <a:srgbClr val="44546A"/>
              </a:solidFill>
              <a:latin typeface="Calibri" panose="020F0502020204030204"/>
            </a:endParaRPr>
          </a:p>
          <a:p>
            <a:pPr defTabSz="685800">
              <a:defRPr/>
            </a:pPr>
            <a:endParaRPr lang="en-GB" sz="1350" b="1" dirty="0">
              <a:solidFill>
                <a:srgbClr val="44546A"/>
              </a:solidFill>
              <a:latin typeface="Calibri" panose="020F0502020204030204"/>
            </a:endParaRPr>
          </a:p>
        </p:txBody>
      </p:sp>
      <p:sp>
        <p:nvSpPr>
          <p:cNvPr id="98" name="TextBox 97"/>
          <p:cNvSpPr txBox="1"/>
          <p:nvPr/>
        </p:nvSpPr>
        <p:spPr>
          <a:xfrm>
            <a:off x="1698210" y="3771322"/>
            <a:ext cx="901700" cy="646331"/>
          </a:xfrm>
          <a:prstGeom prst="rect">
            <a:avLst/>
          </a:prstGeom>
          <a:noFill/>
        </p:spPr>
        <p:txBody>
          <a:bodyPr>
            <a:spAutoFit/>
          </a:bodyPr>
          <a:lstStyle/>
          <a:p>
            <a:pPr defTabSz="685800">
              <a:defRPr/>
            </a:pPr>
            <a:r>
              <a:rPr lang="en-GB" b="1" dirty="0">
                <a:solidFill>
                  <a:srgbClr val="44546A"/>
                </a:solidFill>
                <a:latin typeface="Calibri" panose="020F0502020204030204"/>
              </a:rPr>
              <a:t>65,064</a:t>
            </a:r>
          </a:p>
          <a:p>
            <a:pPr defTabSz="685800">
              <a:defRPr/>
            </a:pPr>
            <a:endParaRPr lang="en-GB" b="1" dirty="0">
              <a:solidFill>
                <a:srgbClr val="44546A"/>
              </a:solidFill>
              <a:latin typeface="Calibri" panose="020F0502020204030204"/>
            </a:endParaRPr>
          </a:p>
        </p:txBody>
      </p:sp>
      <p:sp>
        <p:nvSpPr>
          <p:cNvPr id="105" name="TextBox 4"/>
          <p:cNvSpPr txBox="1">
            <a:spLocks noChangeArrowheads="1"/>
          </p:cNvSpPr>
          <p:nvPr/>
        </p:nvSpPr>
        <p:spPr bwMode="auto">
          <a:xfrm rot="10800000" flipV="1">
            <a:off x="604328" y="4805131"/>
            <a:ext cx="1256500" cy="738664"/>
          </a:xfrm>
          <a:prstGeom prst="rect">
            <a:avLst/>
          </a:prstGeom>
          <a:solidFill>
            <a:srgbClr val="E6F8F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defRPr/>
            </a:pPr>
            <a:r>
              <a:rPr lang="en-GB" altLang="en-US" sz="1400" kern="0" dirty="0">
                <a:solidFill>
                  <a:schemeClr val="tx2">
                    <a:lumMod val="75000"/>
                  </a:schemeClr>
                </a:solidFill>
              </a:rPr>
              <a:t>Improving Turnaround Time</a:t>
            </a:r>
          </a:p>
        </p:txBody>
      </p:sp>
      <p:pic>
        <p:nvPicPr>
          <p:cNvPr id="106" name="Picture 105"/>
          <p:cNvPicPr>
            <a:picLocks noChangeAspect="1"/>
          </p:cNvPicPr>
          <p:nvPr/>
        </p:nvPicPr>
        <p:blipFill rotWithShape="1">
          <a:blip r:embed="rId8">
            <a:duotone>
              <a:srgbClr val="44546B">
                <a:shade val="45000"/>
                <a:satMod val="135000"/>
              </a:srgbClr>
              <a:prstClr val="white"/>
            </a:duotone>
          </a:blip>
          <a:srcRect r="9081" b="9543"/>
          <a:stretch/>
        </p:blipFill>
        <p:spPr>
          <a:xfrm>
            <a:off x="1949869" y="4842621"/>
            <a:ext cx="943209" cy="943804"/>
          </a:xfrm>
          <a:prstGeom prst="rect">
            <a:avLst/>
          </a:prstGeom>
        </p:spPr>
      </p:pic>
      <p:sp>
        <p:nvSpPr>
          <p:cNvPr id="107" name="Rectangle 64"/>
          <p:cNvSpPr>
            <a:spLocks noChangeArrowheads="1"/>
          </p:cNvSpPr>
          <p:nvPr/>
        </p:nvSpPr>
        <p:spPr bwMode="auto">
          <a:xfrm>
            <a:off x="2077528" y="5077036"/>
            <a:ext cx="7810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defRPr/>
            </a:pPr>
            <a:r>
              <a:rPr lang="en-GB" altLang="en-US" sz="2100" b="1" kern="0" dirty="0">
                <a:solidFill>
                  <a:srgbClr val="44546B"/>
                </a:solidFill>
              </a:rPr>
              <a:t>10.0 </a:t>
            </a:r>
          </a:p>
        </p:txBody>
      </p:sp>
      <p:sp>
        <p:nvSpPr>
          <p:cNvPr id="108" name="Rectangle 107"/>
          <p:cNvSpPr/>
          <p:nvPr/>
        </p:nvSpPr>
        <p:spPr>
          <a:xfrm>
            <a:off x="3686356" y="5920217"/>
            <a:ext cx="4752904" cy="646331"/>
          </a:xfrm>
          <a:prstGeom prst="rect">
            <a:avLst/>
          </a:prstGeom>
        </p:spPr>
        <p:txBody>
          <a:bodyPr wrap="none">
            <a:spAutoFit/>
          </a:bodyPr>
          <a:lstStyle/>
          <a:p>
            <a:r>
              <a:rPr lang="en-GB" dirty="0">
                <a:solidFill>
                  <a:prstClr val="black"/>
                </a:solidFill>
                <a:latin typeface="Calibri" panose="020F0502020204030204"/>
              </a:rPr>
              <a:t>As of 24/09/2018</a:t>
            </a:r>
          </a:p>
          <a:p>
            <a:r>
              <a:rPr lang="en-GB" dirty="0">
                <a:solidFill>
                  <a:prstClr val="black"/>
                </a:solidFill>
                <a:latin typeface="Calibri" panose="020F0502020204030204"/>
              </a:rPr>
              <a:t>Updated from Genomics England &amp; NHS England</a:t>
            </a:r>
          </a:p>
        </p:txBody>
      </p:sp>
    </p:spTree>
    <p:extLst>
      <p:ext uri="{BB962C8B-B14F-4D97-AF65-F5344CB8AC3E}">
        <p14:creationId xmlns:p14="http://schemas.microsoft.com/office/powerpoint/2010/main" val="3220370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altLang="en-US" sz="3200" dirty="0"/>
              <a:t>100,000 Genomes Project: National Update </a:t>
            </a:r>
            <a:r>
              <a:rPr lang="en-GB" altLang="en-US" sz="3200" b="1" kern="0" dirty="0">
                <a:solidFill>
                  <a:srgbClr val="0070C0"/>
                </a:solidFill>
              </a:rPr>
              <a:t/>
            </a:r>
            <a:br>
              <a:rPr lang="en-GB" altLang="en-US" sz="3200" b="1" kern="0" dirty="0">
                <a:solidFill>
                  <a:srgbClr val="0070C0"/>
                </a:solidFill>
              </a:rPr>
            </a:br>
            <a:endParaRPr lang="en-GB" sz="3200" dirty="0"/>
          </a:p>
        </p:txBody>
      </p:sp>
      <p:sp>
        <p:nvSpPr>
          <p:cNvPr id="4" name="Rectangle 3"/>
          <p:cNvSpPr/>
          <p:nvPr/>
        </p:nvSpPr>
        <p:spPr>
          <a:xfrm>
            <a:off x="3980556" y="6536377"/>
            <a:ext cx="4517327" cy="276999"/>
          </a:xfrm>
          <a:prstGeom prst="rect">
            <a:avLst/>
          </a:prstGeom>
        </p:spPr>
        <p:txBody>
          <a:bodyPr wrap="none">
            <a:spAutoFit/>
          </a:bodyPr>
          <a:lstStyle/>
          <a:p>
            <a:r>
              <a:rPr lang="en-GB" sz="1200" i="1" dirty="0">
                <a:solidFill>
                  <a:prstClr val="black"/>
                </a:solidFill>
                <a:latin typeface="Calibri" panose="020F0502020204030204"/>
              </a:rPr>
              <a:t>As of 31</a:t>
            </a:r>
            <a:r>
              <a:rPr lang="en-GB" sz="1200" i="1" baseline="30000" dirty="0">
                <a:solidFill>
                  <a:prstClr val="black"/>
                </a:solidFill>
                <a:latin typeface="Calibri" panose="020F0502020204030204"/>
              </a:rPr>
              <a:t>st</a:t>
            </a:r>
            <a:r>
              <a:rPr lang="en-GB" sz="1200" i="1" dirty="0">
                <a:solidFill>
                  <a:prstClr val="black"/>
                </a:solidFill>
                <a:latin typeface="Calibri" panose="020F0502020204030204"/>
              </a:rPr>
              <a:t> August 2018 - Courtesy of Genomics England &amp; NHS England</a:t>
            </a:r>
          </a:p>
        </p:txBody>
      </p:sp>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980728"/>
            <a:ext cx="7810450" cy="5610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5932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Contents</a:t>
            </a:r>
          </a:p>
        </p:txBody>
      </p:sp>
      <p:sp>
        <p:nvSpPr>
          <p:cNvPr id="3" name="Content Placeholder 2"/>
          <p:cNvSpPr>
            <a:spLocks noGrp="1"/>
          </p:cNvSpPr>
          <p:nvPr>
            <p:ph idx="1"/>
          </p:nvPr>
        </p:nvSpPr>
        <p:spPr>
          <a:xfrm>
            <a:off x="457200" y="1412776"/>
            <a:ext cx="8229600" cy="4525963"/>
          </a:xfrm>
        </p:spPr>
        <p:txBody>
          <a:bodyPr>
            <a:normAutofit/>
          </a:bodyPr>
          <a:lstStyle/>
          <a:p>
            <a:pPr>
              <a:lnSpc>
                <a:spcPct val="200000"/>
              </a:lnSpc>
            </a:pPr>
            <a:r>
              <a:rPr lang="en-GB" dirty="0">
                <a:solidFill>
                  <a:schemeClr val="bg2">
                    <a:lumMod val="50000"/>
                  </a:schemeClr>
                </a:solidFill>
              </a:rPr>
              <a:t>Genetics and genomics</a:t>
            </a:r>
          </a:p>
          <a:p>
            <a:pPr>
              <a:lnSpc>
                <a:spcPct val="200000"/>
              </a:lnSpc>
            </a:pPr>
            <a:r>
              <a:rPr lang="en-GB" dirty="0">
                <a:solidFill>
                  <a:schemeClr val="bg2">
                    <a:lumMod val="50000"/>
                  </a:schemeClr>
                </a:solidFill>
              </a:rPr>
              <a:t>Background to 100,000 Genomes Project</a:t>
            </a:r>
            <a:endParaRPr lang="en-GB" sz="2000" dirty="0">
              <a:solidFill>
                <a:schemeClr val="bg2">
                  <a:lumMod val="50000"/>
                </a:schemeClr>
              </a:solidFill>
            </a:endParaRPr>
          </a:p>
          <a:p>
            <a:pPr>
              <a:lnSpc>
                <a:spcPct val="200000"/>
              </a:lnSpc>
            </a:pPr>
            <a:r>
              <a:rPr lang="en-GB" dirty="0">
                <a:solidFill>
                  <a:schemeClr val="bg2">
                    <a:lumMod val="50000"/>
                  </a:schemeClr>
                </a:solidFill>
              </a:rPr>
              <a:t>Project progress</a:t>
            </a:r>
          </a:p>
          <a:p>
            <a:pPr>
              <a:lnSpc>
                <a:spcPct val="200000"/>
              </a:lnSpc>
            </a:pPr>
            <a:r>
              <a:rPr lang="en-GB" dirty="0"/>
              <a:t>What next? Mainstreaming Genomic Medicine</a:t>
            </a:r>
          </a:p>
          <a:p>
            <a:pPr>
              <a:lnSpc>
                <a:spcPct val="200000"/>
              </a:lnSpc>
            </a:pPr>
            <a:endParaRPr lang="en-GB" dirty="0"/>
          </a:p>
        </p:txBody>
      </p:sp>
      <p:sp>
        <p:nvSpPr>
          <p:cNvPr id="5" name="Slide Number Placeholder 4"/>
          <p:cNvSpPr>
            <a:spLocks noGrp="1"/>
          </p:cNvSpPr>
          <p:nvPr>
            <p:ph type="sldNum" sz="quarter" idx="12"/>
          </p:nvPr>
        </p:nvSpPr>
        <p:spPr/>
        <p:txBody>
          <a:bodyPr/>
          <a:lstStyle/>
          <a:p>
            <a:fld id="{C21C2706-BFBC-4E0A-A7D5-AC2D039DA3DC}" type="slidenum">
              <a:rPr lang="en-GB" smtClean="0"/>
              <a:pPr/>
              <a:t>24</a:t>
            </a:fld>
            <a:endParaRPr lang="en-GB"/>
          </a:p>
        </p:txBody>
      </p:sp>
    </p:spTree>
    <p:extLst>
      <p:ext uri="{BB962C8B-B14F-4D97-AF65-F5344CB8AC3E}">
        <p14:creationId xmlns:p14="http://schemas.microsoft.com/office/powerpoint/2010/main" val="3211003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Developing the return of results pathway</a:t>
            </a:r>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21C2706-BFBC-4E0A-A7D5-AC2D039DA3DC}" type="slidenum">
              <a:rPr lang="en-GB" smtClean="0"/>
              <a:pPr/>
              <a:t>25</a:t>
            </a:fld>
            <a:endParaRPr lang="en-GB"/>
          </a:p>
        </p:txBody>
      </p:sp>
      <p:sp>
        <p:nvSpPr>
          <p:cNvPr id="6" name="TextBox 5"/>
          <p:cNvSpPr txBox="1"/>
          <p:nvPr/>
        </p:nvSpPr>
        <p:spPr>
          <a:xfrm>
            <a:off x="323528" y="1458719"/>
            <a:ext cx="8064896" cy="646331"/>
          </a:xfrm>
          <a:prstGeom prst="rect">
            <a:avLst/>
          </a:prstGeom>
          <a:noFill/>
        </p:spPr>
        <p:txBody>
          <a:bodyPr wrap="square" rtlCol="0">
            <a:spAutoFit/>
          </a:bodyPr>
          <a:lstStyle/>
          <a:p>
            <a:r>
              <a:rPr lang="en-GB" dirty="0"/>
              <a:t>Locally Genomic Medicine Centres are developing pathways to return results to patients.  Many of the cancer patients are post treatment and on follow up.</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2564904"/>
            <a:ext cx="9109673"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rot="19289786">
            <a:off x="2506994" y="5115957"/>
            <a:ext cx="2956022" cy="1569660"/>
          </a:xfrm>
          <a:prstGeom prst="rect">
            <a:avLst/>
          </a:prstGeom>
          <a:noFill/>
        </p:spPr>
        <p:txBody>
          <a:bodyPr wrap="square" lIns="91440" tIns="45720" rIns="91440" bIns="45720">
            <a:spAutoFit/>
          </a:bodyPr>
          <a:lstStyle/>
          <a:p>
            <a:pPr algn="ctr"/>
            <a:r>
              <a:rPr lang="en-US" sz="32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WE GMC draft results return pathway</a:t>
            </a:r>
          </a:p>
        </p:txBody>
      </p:sp>
    </p:spTree>
    <p:extLst>
      <p:ext uri="{BB962C8B-B14F-4D97-AF65-F5344CB8AC3E}">
        <p14:creationId xmlns:p14="http://schemas.microsoft.com/office/powerpoint/2010/main" val="97542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C4FC7C-A528-4CC0-B9CA-0440DA28B831}"/>
              </a:ext>
            </a:extLst>
          </p:cNvPr>
          <p:cNvSpPr>
            <a:spLocks noGrp="1"/>
          </p:cNvSpPr>
          <p:nvPr>
            <p:ph type="title"/>
          </p:nvPr>
        </p:nvSpPr>
        <p:spPr/>
        <p:txBody>
          <a:bodyPr>
            <a:normAutofit fontScale="90000"/>
          </a:bodyPr>
          <a:lstStyle/>
          <a:p>
            <a:r>
              <a:rPr lang="en-GB" dirty="0"/>
              <a:t>Return of Results Pathway </a:t>
            </a:r>
            <a:br>
              <a:rPr lang="en-GB" dirty="0"/>
            </a:br>
            <a:r>
              <a:rPr lang="en-GB" dirty="0"/>
              <a:t>– Key Principles</a:t>
            </a:r>
          </a:p>
        </p:txBody>
      </p:sp>
      <p:sp>
        <p:nvSpPr>
          <p:cNvPr id="3" name="Content Placeholder 2">
            <a:extLst>
              <a:ext uri="{FF2B5EF4-FFF2-40B4-BE49-F238E27FC236}">
                <a16:creationId xmlns:a16="http://schemas.microsoft.com/office/drawing/2014/main" xmlns="" id="{F3A0DACA-292A-48D8-BF91-43EB2EB3B97F}"/>
              </a:ext>
            </a:extLst>
          </p:cNvPr>
          <p:cNvSpPr>
            <a:spLocks noGrp="1"/>
          </p:cNvSpPr>
          <p:nvPr>
            <p:ph idx="1"/>
          </p:nvPr>
        </p:nvSpPr>
        <p:spPr/>
        <p:txBody>
          <a:bodyPr/>
          <a:lstStyle/>
          <a:p>
            <a:pPr marL="514350" indent="-514350">
              <a:buFont typeface="+mj-lt"/>
              <a:buAutoNum type="arabicPeriod"/>
            </a:pPr>
            <a:r>
              <a:rPr lang="en-GB" sz="2400" dirty="0"/>
              <a:t>All patients will have their germline variants assessed </a:t>
            </a:r>
            <a:br>
              <a:rPr lang="en-GB" sz="2400" dirty="0"/>
            </a:br>
            <a:r>
              <a:rPr lang="en-GB" sz="2400" dirty="0"/>
              <a:t>(to check for inherited cancer susceptibility)</a:t>
            </a:r>
          </a:p>
          <a:p>
            <a:pPr marL="514350" indent="-514350">
              <a:buFont typeface="+mj-lt"/>
              <a:buAutoNum type="arabicPeriod"/>
            </a:pPr>
            <a:r>
              <a:rPr lang="en-GB" sz="2400" dirty="0"/>
              <a:t>Clinical colleagues to define which 100,0000 Genomes patients are on ‘active pathways’ when results are returned (this will determine analysis of tumour genome)</a:t>
            </a:r>
          </a:p>
          <a:p>
            <a:pPr marL="914400" lvl="1" indent="-514350">
              <a:buFont typeface="Wingdings" panose="05000000000000000000" pitchFamily="2" charset="2"/>
              <a:buChar char="Ø"/>
            </a:pPr>
            <a:r>
              <a:rPr lang="en-GB" sz="2000" dirty="0"/>
              <a:t>Patients on active pathway somatic (tumour) variants reviewed</a:t>
            </a:r>
          </a:p>
          <a:p>
            <a:pPr marL="914400" lvl="1" indent="-514350">
              <a:buFont typeface="Wingdings" panose="05000000000000000000" pitchFamily="2" charset="2"/>
              <a:buChar char="Ø"/>
            </a:pPr>
            <a:r>
              <a:rPr lang="en-GB" sz="2000" dirty="0"/>
              <a:t>Patients not on active pathway feedback to clinical team and patient ‘no actionable findings at this time’ </a:t>
            </a:r>
          </a:p>
          <a:p>
            <a:pPr marL="514350" indent="-514350">
              <a:buFont typeface="+mj-lt"/>
              <a:buAutoNum type="arabicPeriod"/>
            </a:pPr>
            <a:r>
              <a:rPr lang="en-GB" sz="2400" dirty="0"/>
              <a:t>If patient relapses clinical team can request analysis of the sampled tumour genome if likely to impact clinical care</a:t>
            </a:r>
          </a:p>
        </p:txBody>
      </p:sp>
      <p:sp>
        <p:nvSpPr>
          <p:cNvPr id="4" name="Footer Placeholder 3">
            <a:extLst>
              <a:ext uri="{FF2B5EF4-FFF2-40B4-BE49-F238E27FC236}">
                <a16:creationId xmlns:a16="http://schemas.microsoft.com/office/drawing/2014/main" xmlns="" id="{D96B4A9A-2F48-4D4B-8F04-7009FF743CB8}"/>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C2BB1581-CC57-4AF6-A977-1964F9F296CF}"/>
              </a:ext>
            </a:extLst>
          </p:cNvPr>
          <p:cNvSpPr>
            <a:spLocks noGrp="1"/>
          </p:cNvSpPr>
          <p:nvPr>
            <p:ph type="sldNum" sz="quarter" idx="12"/>
          </p:nvPr>
        </p:nvSpPr>
        <p:spPr/>
        <p:txBody>
          <a:bodyPr/>
          <a:lstStyle/>
          <a:p>
            <a:fld id="{C21C2706-BFBC-4E0A-A7D5-AC2D039DA3DC}" type="slidenum">
              <a:rPr lang="en-GB" smtClean="0"/>
              <a:pPr/>
              <a:t>26</a:t>
            </a:fld>
            <a:endParaRPr lang="en-GB"/>
          </a:p>
        </p:txBody>
      </p:sp>
    </p:spTree>
    <p:extLst>
      <p:ext uri="{BB962C8B-B14F-4D97-AF65-F5344CB8AC3E}">
        <p14:creationId xmlns:p14="http://schemas.microsoft.com/office/powerpoint/2010/main" val="1983132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FCB86A-D304-4F66-8D9D-EFE68EBC756B}"/>
              </a:ext>
            </a:extLst>
          </p:cNvPr>
          <p:cNvSpPr>
            <a:spLocks noGrp="1"/>
          </p:cNvSpPr>
          <p:nvPr>
            <p:ph type="title"/>
          </p:nvPr>
        </p:nvSpPr>
        <p:spPr/>
        <p:txBody>
          <a:bodyPr>
            <a:normAutofit fontScale="90000"/>
          </a:bodyPr>
          <a:lstStyle/>
          <a:p>
            <a:r>
              <a:rPr lang="en-GB" dirty="0"/>
              <a:t>Return of Results Pathway</a:t>
            </a:r>
            <a:br>
              <a:rPr lang="en-GB" dirty="0"/>
            </a:br>
            <a:r>
              <a:rPr lang="en-GB" dirty="0"/>
              <a:t>- Practical Support</a:t>
            </a:r>
          </a:p>
        </p:txBody>
      </p:sp>
      <p:sp>
        <p:nvSpPr>
          <p:cNvPr id="3" name="Content Placeholder 2">
            <a:extLst>
              <a:ext uri="{FF2B5EF4-FFF2-40B4-BE49-F238E27FC236}">
                <a16:creationId xmlns:a16="http://schemas.microsoft.com/office/drawing/2014/main" xmlns="" id="{21169BD8-4046-4ABA-AE48-C03F98A85023}"/>
              </a:ext>
            </a:extLst>
          </p:cNvPr>
          <p:cNvSpPr>
            <a:spLocks noGrp="1"/>
          </p:cNvSpPr>
          <p:nvPr>
            <p:ph idx="1"/>
          </p:nvPr>
        </p:nvSpPr>
        <p:spPr/>
        <p:txBody>
          <a:bodyPr/>
          <a:lstStyle/>
          <a:p>
            <a:pPr marL="514350" indent="-514350">
              <a:buFont typeface="+mj-lt"/>
              <a:buAutoNum type="arabicPeriod"/>
            </a:pPr>
            <a:r>
              <a:rPr lang="en-GB" dirty="0"/>
              <a:t>Genomic Practitioner for legacy support until March 2018 </a:t>
            </a:r>
          </a:p>
          <a:p>
            <a:pPr marL="914400" lvl="1" indent="-514350"/>
            <a:r>
              <a:rPr lang="en-GB" sz="2400" dirty="0"/>
              <a:t>Support clinical liaison</a:t>
            </a:r>
          </a:p>
          <a:p>
            <a:pPr marL="914400" lvl="1" indent="-514350"/>
            <a:r>
              <a:rPr lang="en-GB" sz="2400" dirty="0"/>
              <a:t>Feedback to patients that are </a:t>
            </a:r>
            <a:r>
              <a:rPr lang="en-GB" sz="2400" b="1" dirty="0"/>
              <a:t>not</a:t>
            </a:r>
            <a:r>
              <a:rPr lang="en-GB" sz="2400" dirty="0"/>
              <a:t> on active pathways</a:t>
            </a:r>
          </a:p>
          <a:p>
            <a:pPr marL="400050" lvl="1" indent="0">
              <a:buNone/>
            </a:pPr>
            <a:endParaRPr lang="en-GB" sz="2400" dirty="0"/>
          </a:p>
          <a:p>
            <a:pPr marL="514350" indent="-514350">
              <a:buFont typeface="+mj-lt"/>
              <a:buAutoNum type="arabicPeriod"/>
            </a:pPr>
            <a:r>
              <a:rPr lang="en-GB" dirty="0"/>
              <a:t>Liaison with clinical team to ensure results are understood and available in notes </a:t>
            </a:r>
          </a:p>
        </p:txBody>
      </p:sp>
      <p:sp>
        <p:nvSpPr>
          <p:cNvPr id="4" name="Footer Placeholder 3">
            <a:extLst>
              <a:ext uri="{FF2B5EF4-FFF2-40B4-BE49-F238E27FC236}">
                <a16:creationId xmlns:a16="http://schemas.microsoft.com/office/drawing/2014/main" xmlns="" id="{1A118819-EE76-4ECE-9B3C-E3A0342C443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51FB08E4-1CEA-4C9C-B049-C40F96529D22}"/>
              </a:ext>
            </a:extLst>
          </p:cNvPr>
          <p:cNvSpPr>
            <a:spLocks noGrp="1"/>
          </p:cNvSpPr>
          <p:nvPr>
            <p:ph type="sldNum" sz="quarter" idx="12"/>
          </p:nvPr>
        </p:nvSpPr>
        <p:spPr/>
        <p:txBody>
          <a:bodyPr/>
          <a:lstStyle/>
          <a:p>
            <a:fld id="{C21C2706-BFBC-4E0A-A7D5-AC2D039DA3DC}" type="slidenum">
              <a:rPr lang="en-GB" smtClean="0"/>
              <a:pPr/>
              <a:t>27</a:t>
            </a:fld>
            <a:endParaRPr lang="en-GB"/>
          </a:p>
        </p:txBody>
      </p:sp>
    </p:spTree>
    <p:extLst>
      <p:ext uri="{BB962C8B-B14F-4D97-AF65-F5344CB8AC3E}">
        <p14:creationId xmlns:p14="http://schemas.microsoft.com/office/powerpoint/2010/main" val="3223998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p:txBody>
          <a:bodyPr>
            <a:normAutofit fontScale="90000"/>
          </a:bodyPr>
          <a:lstStyle/>
          <a:p>
            <a:r>
              <a:rPr lang="en-GB" spc="-5" dirty="0">
                <a:solidFill>
                  <a:schemeClr val="tx1"/>
                </a:solidFill>
                <a:latin typeface="Arial" panose="020B0604020202020204" pitchFamily="34" charset="0"/>
                <a:cs typeface="Arial" panose="020B0604020202020204" pitchFamily="34" charset="0"/>
              </a:rPr>
              <a:t>Providing actionable information </a:t>
            </a:r>
            <a:br>
              <a:rPr lang="en-GB" spc="-5" dirty="0">
                <a:solidFill>
                  <a:schemeClr val="tx1"/>
                </a:solidFill>
                <a:latin typeface="Arial" panose="020B0604020202020204" pitchFamily="34" charset="0"/>
                <a:cs typeface="Arial" panose="020B0604020202020204" pitchFamily="34" charset="0"/>
              </a:rPr>
            </a:br>
            <a:r>
              <a:rPr lang="en-GB" spc="-5" dirty="0">
                <a:solidFill>
                  <a:schemeClr val="tx1"/>
                </a:solidFill>
                <a:latin typeface="Arial" panose="020B0604020202020204" pitchFamily="34" charset="0"/>
                <a:cs typeface="Arial" panose="020B0604020202020204" pitchFamily="34" charset="0"/>
              </a:rPr>
              <a:t>for cancer patients</a:t>
            </a:r>
            <a:endParaRPr lang="en-GB" dirty="0">
              <a:solidFill>
                <a:schemeClr val="tx1"/>
              </a:solidFill>
              <a:latin typeface="Arial" panose="020B0604020202020204" pitchFamily="34" charset="0"/>
              <a:cs typeface="Arial" panose="020B0604020202020204" pitchFamily="34" charset="0"/>
            </a:endParaRPr>
          </a:p>
        </p:txBody>
      </p:sp>
      <p:sp>
        <p:nvSpPr>
          <p:cNvPr id="4" name="object 4"/>
          <p:cNvSpPr txBox="1"/>
          <p:nvPr/>
        </p:nvSpPr>
        <p:spPr>
          <a:xfrm>
            <a:off x="528743" y="3283515"/>
            <a:ext cx="1139745" cy="307777"/>
          </a:xfrm>
          <a:prstGeom prst="rect">
            <a:avLst/>
          </a:prstGeom>
        </p:spPr>
        <p:txBody>
          <a:bodyPr vert="horz" wrap="square" lIns="0" tIns="0" rIns="0" bIns="0" rtlCol="0">
            <a:spAutoFit/>
          </a:bodyPr>
          <a:lstStyle/>
          <a:p>
            <a:pPr marL="12700">
              <a:lnSpc>
                <a:spcPct val="100000"/>
              </a:lnSpc>
            </a:pPr>
            <a:r>
              <a:rPr sz="2000" b="1" spc="-5" dirty="0">
                <a:latin typeface="Arial Narrow" panose="020B0606020202030204" pitchFamily="34" charset="0"/>
                <a:cs typeface="Calibri"/>
              </a:rPr>
              <a:t>Diagnosis</a:t>
            </a:r>
            <a:endParaRPr sz="2000" b="1" dirty="0">
              <a:latin typeface="Arial Narrow" panose="020B0606020202030204" pitchFamily="34" charset="0"/>
              <a:cs typeface="Calibri"/>
            </a:endParaRPr>
          </a:p>
        </p:txBody>
      </p:sp>
      <p:sp>
        <p:nvSpPr>
          <p:cNvPr id="5" name="object 5"/>
          <p:cNvSpPr txBox="1"/>
          <p:nvPr/>
        </p:nvSpPr>
        <p:spPr>
          <a:xfrm>
            <a:off x="3908057" y="3134947"/>
            <a:ext cx="1155408" cy="307777"/>
          </a:xfrm>
          <a:prstGeom prst="rect">
            <a:avLst/>
          </a:prstGeom>
        </p:spPr>
        <p:txBody>
          <a:bodyPr vert="horz" wrap="square" lIns="0" tIns="0" rIns="0" bIns="0" rtlCol="0">
            <a:spAutoFit/>
          </a:bodyPr>
          <a:lstStyle/>
          <a:p>
            <a:pPr marL="12700">
              <a:lnSpc>
                <a:spcPct val="100000"/>
              </a:lnSpc>
            </a:pPr>
            <a:r>
              <a:rPr sz="2000" b="1" spc="-15" dirty="0">
                <a:latin typeface="Arial Narrow" panose="020B0606020202030204" pitchFamily="34" charset="0"/>
                <a:cs typeface="Calibri"/>
              </a:rPr>
              <a:t>P</a:t>
            </a:r>
            <a:r>
              <a:rPr sz="2000" b="1" spc="-50" dirty="0">
                <a:latin typeface="Arial Narrow" panose="020B0606020202030204" pitchFamily="34" charset="0"/>
                <a:cs typeface="Calibri"/>
              </a:rPr>
              <a:t>r</a:t>
            </a:r>
            <a:r>
              <a:rPr sz="2000" b="1" spc="-5" dirty="0">
                <a:latin typeface="Arial Narrow" panose="020B0606020202030204" pitchFamily="34" charset="0"/>
                <a:cs typeface="Calibri"/>
              </a:rPr>
              <a:t>ognosis</a:t>
            </a:r>
            <a:endParaRPr sz="2000" b="1" dirty="0">
              <a:latin typeface="Arial Narrow" panose="020B0606020202030204" pitchFamily="34" charset="0"/>
              <a:cs typeface="Calibri"/>
            </a:endParaRPr>
          </a:p>
        </p:txBody>
      </p:sp>
      <p:grpSp>
        <p:nvGrpSpPr>
          <p:cNvPr id="32" name="Group 31"/>
          <p:cNvGrpSpPr/>
          <p:nvPr/>
        </p:nvGrpSpPr>
        <p:grpSpPr>
          <a:xfrm>
            <a:off x="2961474" y="4427438"/>
            <a:ext cx="404814" cy="347796"/>
            <a:chOff x="3290439" y="4371118"/>
            <a:chExt cx="404814" cy="347796"/>
          </a:xfrm>
        </p:grpSpPr>
        <p:sp>
          <p:nvSpPr>
            <p:cNvPr id="6" name="object 6"/>
            <p:cNvSpPr/>
            <p:nvPr/>
          </p:nvSpPr>
          <p:spPr>
            <a:xfrm>
              <a:off x="3290439" y="4371118"/>
              <a:ext cx="404814" cy="347796"/>
            </a:xfrm>
            <a:custGeom>
              <a:avLst/>
              <a:gdLst/>
              <a:ahLst/>
              <a:cxnLst/>
              <a:rect l="l" t="t" r="r" b="b"/>
              <a:pathLst>
                <a:path w="426720" h="368300">
                  <a:moveTo>
                    <a:pt x="56387" y="68706"/>
                  </a:moveTo>
                  <a:lnTo>
                    <a:pt x="0" y="311531"/>
                  </a:lnTo>
                  <a:lnTo>
                    <a:pt x="242697" y="367919"/>
                  </a:lnTo>
                  <a:lnTo>
                    <a:pt x="196214" y="293116"/>
                  </a:lnTo>
                  <a:lnTo>
                    <a:pt x="426593" y="149606"/>
                  </a:lnTo>
                  <a:lnTo>
                    <a:pt x="422794" y="143510"/>
                  </a:lnTo>
                  <a:lnTo>
                    <a:pt x="102997" y="143510"/>
                  </a:lnTo>
                  <a:lnTo>
                    <a:pt x="56387" y="68706"/>
                  </a:lnTo>
                  <a:close/>
                </a:path>
                <a:path w="426720" h="368300">
                  <a:moveTo>
                    <a:pt x="333375" y="0"/>
                  </a:moveTo>
                  <a:lnTo>
                    <a:pt x="102997" y="143510"/>
                  </a:lnTo>
                  <a:lnTo>
                    <a:pt x="422794" y="143510"/>
                  </a:lnTo>
                  <a:lnTo>
                    <a:pt x="333375" y="0"/>
                  </a:lnTo>
                  <a:close/>
                </a:path>
              </a:pathLst>
            </a:custGeom>
            <a:solidFill>
              <a:srgbClr val="4F81BC"/>
            </a:solidFill>
          </p:spPr>
          <p:txBody>
            <a:bodyPr wrap="square" lIns="0" tIns="0" rIns="0" bIns="0" rtlCol="0"/>
            <a:lstStyle/>
            <a:p>
              <a:endParaRPr/>
            </a:p>
          </p:txBody>
        </p:sp>
        <p:sp>
          <p:nvSpPr>
            <p:cNvPr id="7" name="object 7"/>
            <p:cNvSpPr/>
            <p:nvPr/>
          </p:nvSpPr>
          <p:spPr>
            <a:xfrm>
              <a:off x="3290439" y="4371118"/>
              <a:ext cx="404814" cy="347796"/>
            </a:xfrm>
            <a:custGeom>
              <a:avLst/>
              <a:gdLst/>
              <a:ahLst/>
              <a:cxnLst/>
              <a:rect l="l" t="t" r="r" b="b"/>
              <a:pathLst>
                <a:path w="426720" h="368300">
                  <a:moveTo>
                    <a:pt x="426593" y="149606"/>
                  </a:moveTo>
                  <a:lnTo>
                    <a:pt x="196214" y="293116"/>
                  </a:lnTo>
                  <a:lnTo>
                    <a:pt x="242697" y="367919"/>
                  </a:lnTo>
                  <a:lnTo>
                    <a:pt x="0" y="311531"/>
                  </a:lnTo>
                  <a:lnTo>
                    <a:pt x="56387" y="68706"/>
                  </a:lnTo>
                  <a:lnTo>
                    <a:pt x="102997" y="143510"/>
                  </a:lnTo>
                  <a:lnTo>
                    <a:pt x="333375" y="0"/>
                  </a:lnTo>
                  <a:lnTo>
                    <a:pt x="426593" y="149606"/>
                  </a:lnTo>
                  <a:close/>
                </a:path>
              </a:pathLst>
            </a:custGeom>
            <a:ln w="25400">
              <a:solidFill>
                <a:srgbClr val="385D89"/>
              </a:solidFill>
            </a:ln>
          </p:spPr>
          <p:txBody>
            <a:bodyPr wrap="square" lIns="0" tIns="0" rIns="0" bIns="0" rtlCol="0"/>
            <a:lstStyle/>
            <a:p>
              <a:endParaRPr/>
            </a:p>
          </p:txBody>
        </p:sp>
      </p:grpSp>
      <p:grpSp>
        <p:nvGrpSpPr>
          <p:cNvPr id="33" name="Group 32"/>
          <p:cNvGrpSpPr/>
          <p:nvPr/>
        </p:nvGrpSpPr>
        <p:grpSpPr>
          <a:xfrm>
            <a:off x="5586303" y="4447232"/>
            <a:ext cx="439151" cy="357390"/>
            <a:chOff x="5736794" y="4250949"/>
            <a:chExt cx="439151" cy="357390"/>
          </a:xfrm>
        </p:grpSpPr>
        <p:sp>
          <p:nvSpPr>
            <p:cNvPr id="8" name="object 8"/>
            <p:cNvSpPr/>
            <p:nvPr/>
          </p:nvSpPr>
          <p:spPr>
            <a:xfrm>
              <a:off x="5736794" y="4250949"/>
              <a:ext cx="439151" cy="357390"/>
            </a:xfrm>
            <a:custGeom>
              <a:avLst/>
              <a:gdLst/>
              <a:ahLst/>
              <a:cxnLst/>
              <a:rect l="l" t="t" r="r" b="b"/>
              <a:pathLst>
                <a:path w="462914" h="378460">
                  <a:moveTo>
                    <a:pt x="85089" y="0"/>
                  </a:moveTo>
                  <a:lnTo>
                    <a:pt x="0" y="154305"/>
                  </a:lnTo>
                  <a:lnTo>
                    <a:pt x="265684" y="300863"/>
                  </a:lnTo>
                  <a:lnTo>
                    <a:pt x="223138" y="377952"/>
                  </a:lnTo>
                  <a:lnTo>
                    <a:pt x="462534" y="308737"/>
                  </a:lnTo>
                  <a:lnTo>
                    <a:pt x="415607" y="146431"/>
                  </a:lnTo>
                  <a:lnTo>
                    <a:pt x="350774" y="146431"/>
                  </a:lnTo>
                  <a:lnTo>
                    <a:pt x="85089" y="0"/>
                  </a:lnTo>
                  <a:close/>
                </a:path>
                <a:path w="462914" h="378460">
                  <a:moveTo>
                    <a:pt x="393318" y="69342"/>
                  </a:moveTo>
                  <a:lnTo>
                    <a:pt x="350774" y="146431"/>
                  </a:lnTo>
                  <a:lnTo>
                    <a:pt x="415607" y="146431"/>
                  </a:lnTo>
                  <a:lnTo>
                    <a:pt x="393318" y="69342"/>
                  </a:lnTo>
                  <a:close/>
                </a:path>
              </a:pathLst>
            </a:custGeom>
            <a:solidFill>
              <a:srgbClr val="4F81BC"/>
            </a:solidFill>
          </p:spPr>
          <p:txBody>
            <a:bodyPr wrap="square" lIns="0" tIns="0" rIns="0" bIns="0" rtlCol="0"/>
            <a:lstStyle/>
            <a:p>
              <a:endParaRPr/>
            </a:p>
          </p:txBody>
        </p:sp>
        <p:sp>
          <p:nvSpPr>
            <p:cNvPr id="9" name="object 9"/>
            <p:cNvSpPr/>
            <p:nvPr/>
          </p:nvSpPr>
          <p:spPr>
            <a:xfrm>
              <a:off x="5736794" y="4250949"/>
              <a:ext cx="439151" cy="357390"/>
            </a:xfrm>
            <a:custGeom>
              <a:avLst/>
              <a:gdLst/>
              <a:ahLst/>
              <a:cxnLst/>
              <a:rect l="l" t="t" r="r" b="b"/>
              <a:pathLst>
                <a:path w="462914" h="378460">
                  <a:moveTo>
                    <a:pt x="85089" y="0"/>
                  </a:moveTo>
                  <a:lnTo>
                    <a:pt x="350774" y="146431"/>
                  </a:lnTo>
                  <a:lnTo>
                    <a:pt x="393318" y="69342"/>
                  </a:lnTo>
                  <a:lnTo>
                    <a:pt x="462534" y="308737"/>
                  </a:lnTo>
                  <a:lnTo>
                    <a:pt x="223138" y="377952"/>
                  </a:lnTo>
                  <a:lnTo>
                    <a:pt x="265684" y="300863"/>
                  </a:lnTo>
                  <a:lnTo>
                    <a:pt x="0" y="154305"/>
                  </a:lnTo>
                  <a:lnTo>
                    <a:pt x="85089" y="0"/>
                  </a:lnTo>
                  <a:close/>
                </a:path>
              </a:pathLst>
            </a:custGeom>
            <a:ln w="25400">
              <a:solidFill>
                <a:srgbClr val="385D89"/>
              </a:solidFill>
            </a:ln>
          </p:spPr>
          <p:txBody>
            <a:bodyPr wrap="square" lIns="0" tIns="0" rIns="0" bIns="0" rtlCol="0"/>
            <a:lstStyle/>
            <a:p>
              <a:endParaRPr/>
            </a:p>
          </p:txBody>
        </p:sp>
      </p:grpSp>
      <p:sp>
        <p:nvSpPr>
          <p:cNvPr id="10" name="object 10"/>
          <p:cNvSpPr txBox="1"/>
          <p:nvPr/>
        </p:nvSpPr>
        <p:spPr>
          <a:xfrm>
            <a:off x="2636470" y="3880299"/>
            <a:ext cx="3977662" cy="369332"/>
          </a:xfrm>
          <a:prstGeom prst="rect">
            <a:avLst/>
          </a:prstGeom>
          <a:solidFill>
            <a:srgbClr val="375F92"/>
          </a:solidFill>
          <a:ln w="25400">
            <a:solidFill>
              <a:srgbClr val="4F81BC"/>
            </a:solidFill>
          </a:ln>
        </p:spPr>
        <p:txBody>
          <a:bodyPr vert="horz" wrap="square" lIns="0" tIns="0" rIns="0" bIns="0" rtlCol="0">
            <a:spAutoFit/>
          </a:bodyPr>
          <a:lstStyle/>
          <a:p>
            <a:pPr marL="506095">
              <a:lnSpc>
                <a:spcPct val="100000"/>
              </a:lnSpc>
            </a:pPr>
            <a:r>
              <a:rPr sz="2400" spc="-5" dirty="0">
                <a:solidFill>
                  <a:srgbClr val="FFFFFF"/>
                </a:solidFill>
                <a:latin typeface="Calibri"/>
                <a:cs typeface="Calibri"/>
              </a:rPr>
              <a:t>Can</a:t>
            </a:r>
            <a:r>
              <a:rPr sz="2400" spc="5" dirty="0">
                <a:solidFill>
                  <a:srgbClr val="FFFFFF"/>
                </a:solidFill>
                <a:latin typeface="Calibri"/>
                <a:cs typeface="Calibri"/>
              </a:rPr>
              <a:t>c</a:t>
            </a:r>
            <a:r>
              <a:rPr sz="2400" dirty="0">
                <a:solidFill>
                  <a:srgbClr val="FFFFFF"/>
                </a:solidFill>
                <a:latin typeface="Calibri"/>
                <a:cs typeface="Calibri"/>
              </a:rPr>
              <a:t>er</a:t>
            </a:r>
            <a:r>
              <a:rPr sz="2400" spc="-25" dirty="0">
                <a:solidFill>
                  <a:srgbClr val="FFFFFF"/>
                </a:solidFill>
                <a:latin typeface="Calibri"/>
                <a:cs typeface="Calibri"/>
              </a:rPr>
              <a:t> </a:t>
            </a:r>
            <a:r>
              <a:rPr sz="2400" dirty="0">
                <a:solidFill>
                  <a:srgbClr val="FFFFFF"/>
                </a:solidFill>
                <a:latin typeface="Calibri"/>
                <a:cs typeface="Calibri"/>
              </a:rPr>
              <a:t>M</a:t>
            </a:r>
            <a:r>
              <a:rPr sz="2400" spc="-10" dirty="0">
                <a:solidFill>
                  <a:srgbClr val="FFFFFF"/>
                </a:solidFill>
                <a:latin typeface="Calibri"/>
                <a:cs typeface="Calibri"/>
              </a:rPr>
              <a:t>o</a:t>
            </a:r>
            <a:r>
              <a:rPr sz="2400" dirty="0">
                <a:solidFill>
                  <a:srgbClr val="FFFFFF"/>
                </a:solidFill>
                <a:latin typeface="Calibri"/>
                <a:cs typeface="Calibri"/>
              </a:rPr>
              <a:t>lecular</a:t>
            </a:r>
            <a:r>
              <a:rPr lang="en-GB" sz="2400" dirty="0">
                <a:solidFill>
                  <a:srgbClr val="FFFFFF"/>
                </a:solidFill>
                <a:latin typeface="Calibri"/>
                <a:cs typeface="Calibri"/>
              </a:rPr>
              <a:t> Markers</a:t>
            </a:r>
            <a:endParaRPr sz="2400" dirty="0">
              <a:latin typeface="Calibri"/>
              <a:cs typeface="Calibri"/>
            </a:endParaRPr>
          </a:p>
        </p:txBody>
      </p:sp>
      <p:grpSp>
        <p:nvGrpSpPr>
          <p:cNvPr id="34" name="Group 33"/>
          <p:cNvGrpSpPr/>
          <p:nvPr/>
        </p:nvGrpSpPr>
        <p:grpSpPr>
          <a:xfrm>
            <a:off x="5776547" y="3378534"/>
            <a:ext cx="416259" cy="371182"/>
            <a:chOff x="5727035" y="3180026"/>
            <a:chExt cx="416259" cy="371182"/>
          </a:xfrm>
        </p:grpSpPr>
        <p:sp>
          <p:nvSpPr>
            <p:cNvPr id="11" name="object 11"/>
            <p:cNvSpPr/>
            <p:nvPr/>
          </p:nvSpPr>
          <p:spPr>
            <a:xfrm>
              <a:off x="5727035" y="3180026"/>
              <a:ext cx="416259" cy="371182"/>
            </a:xfrm>
            <a:custGeom>
              <a:avLst/>
              <a:gdLst/>
              <a:ahLst/>
              <a:cxnLst/>
              <a:rect l="l" t="t" r="r" b="b"/>
              <a:pathLst>
                <a:path w="438785" h="393064">
                  <a:moveTo>
                    <a:pt x="192150" y="0"/>
                  </a:moveTo>
                  <a:lnTo>
                    <a:pt x="244347" y="70993"/>
                  </a:lnTo>
                  <a:lnTo>
                    <a:pt x="0" y="250825"/>
                  </a:lnTo>
                  <a:lnTo>
                    <a:pt x="104520" y="392811"/>
                  </a:lnTo>
                  <a:lnTo>
                    <a:pt x="348868" y="212978"/>
                  </a:lnTo>
                  <a:lnTo>
                    <a:pt x="411861" y="212978"/>
                  </a:lnTo>
                  <a:lnTo>
                    <a:pt x="438530" y="37592"/>
                  </a:lnTo>
                  <a:lnTo>
                    <a:pt x="192150" y="0"/>
                  </a:lnTo>
                  <a:close/>
                </a:path>
                <a:path w="438785" h="393064">
                  <a:moveTo>
                    <a:pt x="411861" y="212978"/>
                  </a:moveTo>
                  <a:lnTo>
                    <a:pt x="348868" y="212978"/>
                  </a:lnTo>
                  <a:lnTo>
                    <a:pt x="401065" y="283972"/>
                  </a:lnTo>
                  <a:lnTo>
                    <a:pt x="411861" y="212978"/>
                  </a:lnTo>
                  <a:close/>
                </a:path>
              </a:pathLst>
            </a:custGeom>
            <a:solidFill>
              <a:srgbClr val="4F81BC"/>
            </a:solidFill>
          </p:spPr>
          <p:txBody>
            <a:bodyPr wrap="square" lIns="0" tIns="0" rIns="0" bIns="0" rtlCol="0"/>
            <a:lstStyle/>
            <a:p>
              <a:endParaRPr/>
            </a:p>
          </p:txBody>
        </p:sp>
        <p:sp>
          <p:nvSpPr>
            <p:cNvPr id="12" name="object 12"/>
            <p:cNvSpPr/>
            <p:nvPr/>
          </p:nvSpPr>
          <p:spPr>
            <a:xfrm>
              <a:off x="5727035" y="3180026"/>
              <a:ext cx="416259" cy="371182"/>
            </a:xfrm>
            <a:custGeom>
              <a:avLst/>
              <a:gdLst/>
              <a:ahLst/>
              <a:cxnLst/>
              <a:rect l="l" t="t" r="r" b="b"/>
              <a:pathLst>
                <a:path w="438785" h="393064">
                  <a:moveTo>
                    <a:pt x="0" y="250825"/>
                  </a:moveTo>
                  <a:lnTo>
                    <a:pt x="244347" y="70993"/>
                  </a:lnTo>
                  <a:lnTo>
                    <a:pt x="192150" y="0"/>
                  </a:lnTo>
                  <a:lnTo>
                    <a:pt x="438530" y="37592"/>
                  </a:lnTo>
                  <a:lnTo>
                    <a:pt x="401065" y="283972"/>
                  </a:lnTo>
                  <a:lnTo>
                    <a:pt x="348868" y="212978"/>
                  </a:lnTo>
                  <a:lnTo>
                    <a:pt x="104520" y="392811"/>
                  </a:lnTo>
                  <a:lnTo>
                    <a:pt x="0" y="250825"/>
                  </a:lnTo>
                </a:path>
              </a:pathLst>
            </a:custGeom>
            <a:ln w="25400">
              <a:solidFill>
                <a:srgbClr val="385D89"/>
              </a:solidFill>
            </a:ln>
          </p:spPr>
          <p:txBody>
            <a:bodyPr wrap="square" lIns="0" tIns="0" rIns="0" bIns="0" rtlCol="0"/>
            <a:lstStyle/>
            <a:p>
              <a:endParaRPr/>
            </a:p>
          </p:txBody>
        </p:sp>
      </p:grpSp>
      <p:grpSp>
        <p:nvGrpSpPr>
          <p:cNvPr id="39" name="Group 38"/>
          <p:cNvGrpSpPr/>
          <p:nvPr/>
        </p:nvGrpSpPr>
        <p:grpSpPr>
          <a:xfrm>
            <a:off x="330480" y="1848316"/>
            <a:ext cx="1883110" cy="1414570"/>
            <a:chOff x="347268" y="1523918"/>
            <a:chExt cx="1883110" cy="1414570"/>
          </a:xfrm>
        </p:grpSpPr>
        <p:sp>
          <p:nvSpPr>
            <p:cNvPr id="13" name="object 13"/>
            <p:cNvSpPr/>
            <p:nvPr/>
          </p:nvSpPr>
          <p:spPr>
            <a:xfrm>
              <a:off x="365340" y="1541907"/>
              <a:ext cx="1846603" cy="1378590"/>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14" name="object 14"/>
            <p:cNvSpPr/>
            <p:nvPr/>
          </p:nvSpPr>
          <p:spPr>
            <a:xfrm>
              <a:off x="347268" y="1523918"/>
              <a:ext cx="1883110" cy="1414570"/>
            </a:xfrm>
            <a:custGeom>
              <a:avLst/>
              <a:gdLst/>
              <a:ahLst/>
              <a:cxnLst/>
              <a:rect l="l" t="t" r="r" b="b"/>
              <a:pathLst>
                <a:path w="1985010" h="1497964">
                  <a:moveTo>
                    <a:pt x="0" y="1497964"/>
                  </a:moveTo>
                  <a:lnTo>
                    <a:pt x="1984628" y="1497964"/>
                  </a:lnTo>
                  <a:lnTo>
                    <a:pt x="1984628" y="0"/>
                  </a:lnTo>
                  <a:lnTo>
                    <a:pt x="0" y="0"/>
                  </a:lnTo>
                  <a:lnTo>
                    <a:pt x="0" y="1497964"/>
                  </a:lnTo>
                  <a:close/>
                </a:path>
              </a:pathLst>
            </a:custGeom>
            <a:ln w="38100">
              <a:solidFill>
                <a:srgbClr val="1F487C"/>
              </a:solidFill>
            </a:ln>
          </p:spPr>
          <p:txBody>
            <a:bodyPr wrap="square" lIns="0" tIns="0" rIns="0" bIns="0" rtlCol="0"/>
            <a:lstStyle/>
            <a:p>
              <a:endParaRPr/>
            </a:p>
          </p:txBody>
        </p:sp>
      </p:grpSp>
      <p:grpSp>
        <p:nvGrpSpPr>
          <p:cNvPr id="38" name="Group 37"/>
          <p:cNvGrpSpPr/>
          <p:nvPr/>
        </p:nvGrpSpPr>
        <p:grpSpPr>
          <a:xfrm>
            <a:off x="3433450" y="1791709"/>
            <a:ext cx="1880700" cy="1285046"/>
            <a:chOff x="3383328" y="1485901"/>
            <a:chExt cx="1880700" cy="1285046"/>
          </a:xfrm>
        </p:grpSpPr>
        <p:sp>
          <p:nvSpPr>
            <p:cNvPr id="15" name="object 15"/>
            <p:cNvSpPr/>
            <p:nvPr/>
          </p:nvSpPr>
          <p:spPr>
            <a:xfrm>
              <a:off x="3401400" y="1503890"/>
              <a:ext cx="1844556" cy="1249067"/>
            </a:xfrm>
            <a:custGeom>
              <a:avLst/>
              <a:gdLst/>
              <a:ahLst/>
              <a:cxnLst/>
              <a:rect l="l" t="t" r="r" b="b"/>
              <a:pathLst>
                <a:path w="1944370" h="1322705">
                  <a:moveTo>
                    <a:pt x="0" y="1322451"/>
                  </a:moveTo>
                  <a:lnTo>
                    <a:pt x="1943989" y="1322451"/>
                  </a:lnTo>
                  <a:lnTo>
                    <a:pt x="1943989" y="0"/>
                  </a:lnTo>
                  <a:lnTo>
                    <a:pt x="0" y="0"/>
                  </a:lnTo>
                  <a:lnTo>
                    <a:pt x="0" y="1322451"/>
                  </a:lnTo>
                  <a:close/>
                </a:path>
              </a:pathLst>
            </a:custGeom>
            <a:solidFill>
              <a:srgbClr val="1F487C"/>
            </a:solidFill>
          </p:spPr>
          <p:txBody>
            <a:bodyPr wrap="square" lIns="0" tIns="0" rIns="0" bIns="0" rtlCol="0"/>
            <a:lstStyle/>
            <a:p>
              <a:endParaRPr/>
            </a:p>
          </p:txBody>
        </p:sp>
        <p:sp>
          <p:nvSpPr>
            <p:cNvPr id="16" name="object 16"/>
            <p:cNvSpPr/>
            <p:nvPr/>
          </p:nvSpPr>
          <p:spPr>
            <a:xfrm>
              <a:off x="3401400" y="1503890"/>
              <a:ext cx="1844195" cy="1248827"/>
            </a:xfrm>
            <a:prstGeom prst="rect">
              <a:avLst/>
            </a:prstGeom>
            <a:blipFill>
              <a:blip r:embed="rId4"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17" name="object 17"/>
            <p:cNvSpPr/>
            <p:nvPr/>
          </p:nvSpPr>
          <p:spPr>
            <a:xfrm>
              <a:off x="3383328" y="1485901"/>
              <a:ext cx="1880700" cy="1285046"/>
            </a:xfrm>
            <a:custGeom>
              <a:avLst/>
              <a:gdLst/>
              <a:ahLst/>
              <a:cxnLst/>
              <a:rect l="l" t="t" r="r" b="b"/>
              <a:pathLst>
                <a:path w="1982470" h="1360805">
                  <a:moveTo>
                    <a:pt x="0" y="1360551"/>
                  </a:moveTo>
                  <a:lnTo>
                    <a:pt x="1982089" y="1360551"/>
                  </a:lnTo>
                  <a:lnTo>
                    <a:pt x="1982089" y="0"/>
                  </a:lnTo>
                  <a:lnTo>
                    <a:pt x="0" y="0"/>
                  </a:lnTo>
                  <a:lnTo>
                    <a:pt x="0" y="1360551"/>
                  </a:lnTo>
                  <a:close/>
                </a:path>
              </a:pathLst>
            </a:custGeom>
            <a:ln w="38100">
              <a:solidFill>
                <a:srgbClr val="1F487C"/>
              </a:solidFill>
            </a:ln>
          </p:spPr>
          <p:txBody>
            <a:bodyPr wrap="square" lIns="0" tIns="0" rIns="0" bIns="0" rtlCol="0"/>
            <a:lstStyle/>
            <a:p>
              <a:endParaRPr/>
            </a:p>
          </p:txBody>
        </p:sp>
      </p:grpSp>
      <p:grpSp>
        <p:nvGrpSpPr>
          <p:cNvPr id="36" name="Group 35"/>
          <p:cNvGrpSpPr/>
          <p:nvPr/>
        </p:nvGrpSpPr>
        <p:grpSpPr>
          <a:xfrm>
            <a:off x="1750451" y="3487191"/>
            <a:ext cx="424694" cy="362187"/>
            <a:chOff x="1700939" y="3288683"/>
            <a:chExt cx="424694" cy="362187"/>
          </a:xfrm>
        </p:grpSpPr>
        <p:sp>
          <p:nvSpPr>
            <p:cNvPr id="18" name="object 18"/>
            <p:cNvSpPr/>
            <p:nvPr/>
          </p:nvSpPr>
          <p:spPr>
            <a:xfrm>
              <a:off x="1700939" y="3288683"/>
              <a:ext cx="424694" cy="362187"/>
            </a:xfrm>
            <a:custGeom>
              <a:avLst/>
              <a:gdLst/>
              <a:ahLst/>
              <a:cxnLst/>
              <a:rect l="l" t="t" r="r" b="b"/>
              <a:pathLst>
                <a:path w="447675" h="383539">
                  <a:moveTo>
                    <a:pt x="429283" y="223012"/>
                  </a:moveTo>
                  <a:lnTo>
                    <a:pt x="101345" y="223012"/>
                  </a:lnTo>
                  <a:lnTo>
                    <a:pt x="352806" y="383159"/>
                  </a:lnTo>
                  <a:lnTo>
                    <a:pt x="447420" y="234569"/>
                  </a:lnTo>
                  <a:lnTo>
                    <a:pt x="429283" y="223012"/>
                  </a:lnTo>
                  <a:close/>
                </a:path>
                <a:path w="447675" h="383539">
                  <a:moveTo>
                    <a:pt x="243458" y="0"/>
                  </a:moveTo>
                  <a:lnTo>
                    <a:pt x="0" y="53975"/>
                  </a:lnTo>
                  <a:lnTo>
                    <a:pt x="53975" y="297307"/>
                  </a:lnTo>
                  <a:lnTo>
                    <a:pt x="101345" y="223012"/>
                  </a:lnTo>
                  <a:lnTo>
                    <a:pt x="429283" y="223012"/>
                  </a:lnTo>
                  <a:lnTo>
                    <a:pt x="196087" y="74422"/>
                  </a:lnTo>
                  <a:lnTo>
                    <a:pt x="243458" y="0"/>
                  </a:lnTo>
                  <a:close/>
                </a:path>
              </a:pathLst>
            </a:custGeom>
            <a:solidFill>
              <a:srgbClr val="4F81BC"/>
            </a:solidFill>
          </p:spPr>
          <p:txBody>
            <a:bodyPr wrap="square" lIns="0" tIns="0" rIns="0" bIns="0" rtlCol="0"/>
            <a:lstStyle/>
            <a:p>
              <a:endParaRPr/>
            </a:p>
          </p:txBody>
        </p:sp>
        <p:sp>
          <p:nvSpPr>
            <p:cNvPr id="19" name="object 19"/>
            <p:cNvSpPr/>
            <p:nvPr/>
          </p:nvSpPr>
          <p:spPr>
            <a:xfrm>
              <a:off x="1700939" y="3288683"/>
              <a:ext cx="424694" cy="362187"/>
            </a:xfrm>
            <a:custGeom>
              <a:avLst/>
              <a:gdLst/>
              <a:ahLst/>
              <a:cxnLst/>
              <a:rect l="l" t="t" r="r" b="b"/>
              <a:pathLst>
                <a:path w="447675" h="383539">
                  <a:moveTo>
                    <a:pt x="352806" y="383159"/>
                  </a:moveTo>
                  <a:lnTo>
                    <a:pt x="101345" y="223012"/>
                  </a:lnTo>
                  <a:lnTo>
                    <a:pt x="53975" y="297307"/>
                  </a:lnTo>
                  <a:lnTo>
                    <a:pt x="0" y="53975"/>
                  </a:lnTo>
                  <a:lnTo>
                    <a:pt x="243458" y="0"/>
                  </a:lnTo>
                  <a:lnTo>
                    <a:pt x="196087" y="74422"/>
                  </a:lnTo>
                  <a:lnTo>
                    <a:pt x="447420" y="234569"/>
                  </a:lnTo>
                  <a:lnTo>
                    <a:pt x="352806" y="383159"/>
                  </a:lnTo>
                  <a:close/>
                </a:path>
              </a:pathLst>
            </a:custGeom>
            <a:ln w="25400">
              <a:solidFill>
                <a:srgbClr val="385D89"/>
              </a:solidFill>
            </a:ln>
          </p:spPr>
          <p:txBody>
            <a:bodyPr wrap="square" lIns="0" tIns="0" rIns="0" bIns="0" rtlCol="0"/>
            <a:lstStyle/>
            <a:p>
              <a:endParaRPr/>
            </a:p>
          </p:txBody>
        </p:sp>
      </p:grpSp>
      <p:sp>
        <p:nvSpPr>
          <p:cNvPr id="20" name="object 20"/>
          <p:cNvSpPr txBox="1"/>
          <p:nvPr/>
        </p:nvSpPr>
        <p:spPr>
          <a:xfrm>
            <a:off x="6725534" y="3487516"/>
            <a:ext cx="1981885" cy="307777"/>
          </a:xfrm>
          <a:prstGeom prst="rect">
            <a:avLst/>
          </a:prstGeom>
        </p:spPr>
        <p:txBody>
          <a:bodyPr vert="horz" wrap="square" lIns="0" tIns="0" rIns="0" bIns="0" rtlCol="0">
            <a:spAutoFit/>
          </a:bodyPr>
          <a:lstStyle/>
          <a:p>
            <a:pPr marL="12700">
              <a:lnSpc>
                <a:spcPct val="100000"/>
              </a:lnSpc>
            </a:pPr>
            <a:r>
              <a:rPr sz="2000" b="1" spc="-5" dirty="0">
                <a:latin typeface="Arial Narrow" panose="020B0606020202030204" pitchFamily="34" charset="0"/>
                <a:cs typeface="Calibri"/>
              </a:rPr>
              <a:t>Clini</a:t>
            </a:r>
            <a:r>
              <a:rPr sz="2000" b="1" spc="-10" dirty="0">
                <a:latin typeface="Arial Narrow" panose="020B0606020202030204" pitchFamily="34" charset="0"/>
                <a:cs typeface="Calibri"/>
              </a:rPr>
              <a:t>c</a:t>
            </a:r>
            <a:r>
              <a:rPr sz="2000" b="1" dirty="0">
                <a:latin typeface="Arial Narrow" panose="020B0606020202030204" pitchFamily="34" charset="0"/>
                <a:cs typeface="Calibri"/>
              </a:rPr>
              <a:t>al</a:t>
            </a:r>
            <a:r>
              <a:rPr sz="2000" b="1" spc="-25" dirty="0">
                <a:latin typeface="Arial Narrow" panose="020B0606020202030204" pitchFamily="34" charset="0"/>
                <a:cs typeface="Calibri"/>
              </a:rPr>
              <a:t> </a:t>
            </a:r>
            <a:r>
              <a:rPr sz="2000" b="1" spc="-150" dirty="0">
                <a:latin typeface="Arial Narrow" panose="020B0606020202030204" pitchFamily="34" charset="0"/>
                <a:cs typeface="Calibri"/>
              </a:rPr>
              <a:t>T</a:t>
            </a:r>
            <a:r>
              <a:rPr sz="2000" b="1" dirty="0">
                <a:latin typeface="Arial Narrow" panose="020B0606020202030204" pitchFamily="34" charset="0"/>
                <a:cs typeface="Calibri"/>
              </a:rPr>
              <a:t>rials</a:t>
            </a:r>
          </a:p>
        </p:txBody>
      </p:sp>
      <p:sp>
        <p:nvSpPr>
          <p:cNvPr id="21" name="object 21"/>
          <p:cNvSpPr txBox="1"/>
          <p:nvPr/>
        </p:nvSpPr>
        <p:spPr>
          <a:xfrm>
            <a:off x="6354256" y="6433591"/>
            <a:ext cx="2437320" cy="307777"/>
          </a:xfrm>
          <a:prstGeom prst="rect">
            <a:avLst/>
          </a:prstGeom>
        </p:spPr>
        <p:txBody>
          <a:bodyPr vert="horz" wrap="square" lIns="0" tIns="0" rIns="0" bIns="0" rtlCol="0">
            <a:spAutoFit/>
          </a:bodyPr>
          <a:lstStyle/>
          <a:p>
            <a:pPr marL="12700">
              <a:lnSpc>
                <a:spcPct val="100000"/>
              </a:lnSpc>
            </a:pPr>
            <a:r>
              <a:rPr sz="2000" b="1" spc="-5" dirty="0">
                <a:latin typeface="Arial Narrow" panose="020B0606020202030204" pitchFamily="34" charset="0"/>
                <a:cs typeface="Calibri"/>
              </a:rPr>
              <a:t>C</a:t>
            </a:r>
            <a:r>
              <a:rPr sz="2000" b="1" dirty="0">
                <a:latin typeface="Arial Narrow" panose="020B0606020202030204" pitchFamily="34" charset="0"/>
                <a:cs typeface="Calibri"/>
              </a:rPr>
              <a:t>a</a:t>
            </a:r>
            <a:r>
              <a:rPr sz="2000" b="1" spc="-20" dirty="0">
                <a:latin typeface="Arial Narrow" panose="020B0606020202030204" pitchFamily="34" charset="0"/>
                <a:cs typeface="Calibri"/>
              </a:rPr>
              <a:t>nc</a:t>
            </a:r>
            <a:r>
              <a:rPr sz="2000" b="1" spc="-10" dirty="0">
                <a:latin typeface="Arial Narrow" panose="020B0606020202030204" pitchFamily="34" charset="0"/>
                <a:cs typeface="Calibri"/>
              </a:rPr>
              <a:t>er</a:t>
            </a:r>
            <a:r>
              <a:rPr sz="2000" b="1" spc="-25" dirty="0">
                <a:latin typeface="Arial Narrow" panose="020B0606020202030204" pitchFamily="34" charset="0"/>
                <a:cs typeface="Calibri"/>
              </a:rPr>
              <a:t> </a:t>
            </a:r>
            <a:r>
              <a:rPr sz="2000" b="1" spc="-5" dirty="0">
                <a:latin typeface="Arial Narrow" panose="020B0606020202030204" pitchFamily="34" charset="0"/>
                <a:cs typeface="Calibri"/>
              </a:rPr>
              <a:t>susceptibility</a:t>
            </a:r>
            <a:endParaRPr sz="2000" b="1" dirty="0">
              <a:latin typeface="Arial Narrow" panose="020B0606020202030204" pitchFamily="34" charset="0"/>
              <a:cs typeface="Calibri"/>
            </a:endParaRPr>
          </a:p>
        </p:txBody>
      </p:sp>
      <p:grpSp>
        <p:nvGrpSpPr>
          <p:cNvPr id="37" name="Group 36"/>
          <p:cNvGrpSpPr/>
          <p:nvPr/>
        </p:nvGrpSpPr>
        <p:grpSpPr>
          <a:xfrm>
            <a:off x="6308729" y="1942024"/>
            <a:ext cx="2633703" cy="1398979"/>
            <a:chOff x="6157873" y="1660877"/>
            <a:chExt cx="2633703" cy="1398979"/>
          </a:xfrm>
        </p:grpSpPr>
        <p:sp>
          <p:nvSpPr>
            <p:cNvPr id="22" name="object 22"/>
            <p:cNvSpPr/>
            <p:nvPr/>
          </p:nvSpPr>
          <p:spPr>
            <a:xfrm>
              <a:off x="6175945" y="1678867"/>
              <a:ext cx="2597558" cy="1362879"/>
            </a:xfrm>
            <a:prstGeom prst="rect">
              <a:avLst/>
            </a:prstGeom>
            <a:blipFill>
              <a:blip r:embed="rId5"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23" name="object 23"/>
            <p:cNvSpPr/>
            <p:nvPr/>
          </p:nvSpPr>
          <p:spPr>
            <a:xfrm>
              <a:off x="6157873" y="1660877"/>
              <a:ext cx="2633703" cy="1398979"/>
            </a:xfrm>
            <a:custGeom>
              <a:avLst/>
              <a:gdLst/>
              <a:ahLst/>
              <a:cxnLst/>
              <a:rect l="l" t="t" r="r" b="b"/>
              <a:pathLst>
                <a:path w="2776220" h="1481455">
                  <a:moveTo>
                    <a:pt x="0" y="1481327"/>
                  </a:moveTo>
                  <a:lnTo>
                    <a:pt x="2776219" y="1481327"/>
                  </a:lnTo>
                  <a:lnTo>
                    <a:pt x="2776219" y="0"/>
                  </a:lnTo>
                  <a:lnTo>
                    <a:pt x="0" y="0"/>
                  </a:lnTo>
                  <a:lnTo>
                    <a:pt x="0" y="1481327"/>
                  </a:lnTo>
                  <a:close/>
                </a:path>
              </a:pathLst>
            </a:custGeom>
            <a:ln w="38100">
              <a:solidFill>
                <a:srgbClr val="375F92"/>
              </a:solidFill>
            </a:ln>
          </p:spPr>
          <p:txBody>
            <a:bodyPr wrap="square" lIns="0" tIns="0" rIns="0" bIns="0" rtlCol="0"/>
            <a:lstStyle/>
            <a:p>
              <a:endParaRPr/>
            </a:p>
          </p:txBody>
        </p:sp>
      </p:grpSp>
      <p:sp>
        <p:nvSpPr>
          <p:cNvPr id="26" name="object 26"/>
          <p:cNvSpPr txBox="1"/>
          <p:nvPr/>
        </p:nvSpPr>
        <p:spPr>
          <a:xfrm>
            <a:off x="505648" y="6452876"/>
            <a:ext cx="2100577" cy="307777"/>
          </a:xfrm>
          <a:prstGeom prst="rect">
            <a:avLst/>
          </a:prstGeom>
        </p:spPr>
        <p:txBody>
          <a:bodyPr vert="horz" wrap="square" lIns="0" tIns="0" rIns="0" bIns="0" rtlCol="0">
            <a:spAutoFit/>
          </a:bodyPr>
          <a:lstStyle/>
          <a:p>
            <a:pPr marL="12700">
              <a:lnSpc>
                <a:spcPct val="100000"/>
              </a:lnSpc>
            </a:pPr>
            <a:r>
              <a:rPr sz="2000" b="1" spc="-20" dirty="0">
                <a:latin typeface="Arial Narrow" panose="020B0606020202030204" pitchFamily="34" charset="0"/>
                <a:cs typeface="Calibri"/>
              </a:rPr>
              <a:t>The</a:t>
            </a:r>
            <a:r>
              <a:rPr sz="2000" b="1" spc="-55" dirty="0">
                <a:latin typeface="Arial Narrow" panose="020B0606020202030204" pitchFamily="34" charset="0"/>
                <a:cs typeface="Calibri"/>
              </a:rPr>
              <a:t>r</a:t>
            </a:r>
            <a:r>
              <a:rPr sz="2000" b="1" dirty="0">
                <a:latin typeface="Arial Narrow" panose="020B0606020202030204" pitchFamily="34" charset="0"/>
                <a:cs typeface="Calibri"/>
              </a:rPr>
              <a:t>a</a:t>
            </a:r>
            <a:r>
              <a:rPr sz="2000" b="1" spc="-15" dirty="0">
                <a:latin typeface="Arial Narrow" panose="020B0606020202030204" pitchFamily="34" charset="0"/>
                <a:cs typeface="Calibri"/>
              </a:rPr>
              <a:t>py</a:t>
            </a:r>
            <a:r>
              <a:rPr sz="2000" b="1" dirty="0">
                <a:latin typeface="Arial Narrow" panose="020B0606020202030204" pitchFamily="34" charset="0"/>
                <a:cs typeface="Calibri"/>
              </a:rPr>
              <a:t> </a:t>
            </a:r>
            <a:r>
              <a:rPr sz="2000" b="1" spc="-15" dirty="0">
                <a:latin typeface="Arial Narrow" panose="020B0606020202030204" pitchFamily="34" charset="0"/>
                <a:cs typeface="Calibri"/>
              </a:rPr>
              <a:t>sel</a:t>
            </a:r>
            <a:r>
              <a:rPr sz="2000" b="1" spc="-5" dirty="0">
                <a:latin typeface="Arial Narrow" panose="020B0606020202030204" pitchFamily="34" charset="0"/>
                <a:cs typeface="Calibri"/>
              </a:rPr>
              <a:t>e</a:t>
            </a:r>
            <a:r>
              <a:rPr sz="2000" b="1" dirty="0">
                <a:latin typeface="Arial Narrow" panose="020B0606020202030204" pitchFamily="34" charset="0"/>
                <a:cs typeface="Calibri"/>
              </a:rPr>
              <a:t>ction</a:t>
            </a:r>
          </a:p>
        </p:txBody>
      </p:sp>
      <p:grpSp>
        <p:nvGrpSpPr>
          <p:cNvPr id="35" name="Group 34"/>
          <p:cNvGrpSpPr/>
          <p:nvPr/>
        </p:nvGrpSpPr>
        <p:grpSpPr>
          <a:xfrm>
            <a:off x="3555049" y="3345192"/>
            <a:ext cx="334936" cy="453333"/>
            <a:chOff x="4046694" y="3147166"/>
            <a:chExt cx="334936" cy="453333"/>
          </a:xfrm>
        </p:grpSpPr>
        <p:sp>
          <p:nvSpPr>
            <p:cNvPr id="27" name="object 27"/>
            <p:cNvSpPr/>
            <p:nvPr/>
          </p:nvSpPr>
          <p:spPr>
            <a:xfrm>
              <a:off x="4046694" y="3147166"/>
              <a:ext cx="334936" cy="453333"/>
            </a:xfrm>
            <a:custGeom>
              <a:avLst/>
              <a:gdLst/>
              <a:ahLst/>
              <a:cxnLst/>
              <a:rect l="l" t="t" r="r" b="b"/>
              <a:pathLst>
                <a:path w="353060" h="480060">
                  <a:moveTo>
                    <a:pt x="264413" y="176275"/>
                  </a:moveTo>
                  <a:lnTo>
                    <a:pt x="88137" y="176275"/>
                  </a:lnTo>
                  <a:lnTo>
                    <a:pt x="88137" y="479679"/>
                  </a:lnTo>
                  <a:lnTo>
                    <a:pt x="264413" y="479679"/>
                  </a:lnTo>
                  <a:lnTo>
                    <a:pt x="264413" y="176275"/>
                  </a:lnTo>
                  <a:close/>
                </a:path>
                <a:path w="353060" h="480060">
                  <a:moveTo>
                    <a:pt x="176275" y="0"/>
                  </a:moveTo>
                  <a:lnTo>
                    <a:pt x="0" y="176275"/>
                  </a:lnTo>
                  <a:lnTo>
                    <a:pt x="352551" y="176275"/>
                  </a:lnTo>
                  <a:lnTo>
                    <a:pt x="176275" y="0"/>
                  </a:lnTo>
                  <a:close/>
                </a:path>
              </a:pathLst>
            </a:custGeom>
            <a:solidFill>
              <a:srgbClr val="4F81BC"/>
            </a:solidFill>
          </p:spPr>
          <p:txBody>
            <a:bodyPr wrap="square" lIns="0" tIns="0" rIns="0" bIns="0" rtlCol="0"/>
            <a:lstStyle/>
            <a:p>
              <a:endParaRPr/>
            </a:p>
          </p:txBody>
        </p:sp>
        <p:sp>
          <p:nvSpPr>
            <p:cNvPr id="28" name="object 28"/>
            <p:cNvSpPr/>
            <p:nvPr/>
          </p:nvSpPr>
          <p:spPr>
            <a:xfrm>
              <a:off x="4046694" y="3147166"/>
              <a:ext cx="334936" cy="453333"/>
            </a:xfrm>
            <a:custGeom>
              <a:avLst/>
              <a:gdLst/>
              <a:ahLst/>
              <a:cxnLst/>
              <a:rect l="l" t="t" r="r" b="b"/>
              <a:pathLst>
                <a:path w="353060" h="480060">
                  <a:moveTo>
                    <a:pt x="88137" y="479679"/>
                  </a:moveTo>
                  <a:lnTo>
                    <a:pt x="88137" y="176275"/>
                  </a:lnTo>
                  <a:lnTo>
                    <a:pt x="0" y="176275"/>
                  </a:lnTo>
                  <a:lnTo>
                    <a:pt x="176275" y="0"/>
                  </a:lnTo>
                  <a:lnTo>
                    <a:pt x="352551" y="176275"/>
                  </a:lnTo>
                  <a:lnTo>
                    <a:pt x="264413" y="176275"/>
                  </a:lnTo>
                  <a:lnTo>
                    <a:pt x="264413" y="479679"/>
                  </a:lnTo>
                  <a:lnTo>
                    <a:pt x="88137" y="479679"/>
                  </a:lnTo>
                  <a:close/>
                </a:path>
              </a:pathLst>
            </a:custGeom>
            <a:ln w="25399">
              <a:solidFill>
                <a:srgbClr val="385D89"/>
              </a:solidFill>
            </a:ln>
          </p:spPr>
          <p:txBody>
            <a:bodyPr wrap="square" lIns="0" tIns="0" rIns="0" bIns="0" rtlCol="0"/>
            <a:lstStyle/>
            <a:p>
              <a:endParaRPr/>
            </a:p>
          </p:txBody>
        </p:sp>
      </p:grpSp>
      <p:sp>
        <p:nvSpPr>
          <p:cNvPr id="41" name="Date Placeholder 1"/>
          <p:cNvSpPr txBox="1">
            <a:spLocks/>
          </p:cNvSpPr>
          <p:nvPr/>
        </p:nvSpPr>
        <p:spPr>
          <a:xfrm>
            <a:off x="6798538" y="0"/>
            <a:ext cx="18358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50" i="1" dirty="0"/>
              <a:t>Format adapted from Genomics England</a:t>
            </a:r>
            <a:endParaRPr lang="en-US" sz="1050" i="1" dirty="0"/>
          </a:p>
        </p:txBody>
      </p:sp>
      <p:pic>
        <p:nvPicPr>
          <p:cNvPr id="40" name="Picture 39">
            <a:extLst>
              <a:ext uri="{FF2B5EF4-FFF2-40B4-BE49-F238E27FC236}">
                <a16:creationId xmlns:a16="http://schemas.microsoft.com/office/drawing/2014/main" xmlns="" id="{B044453A-3B42-4DC8-83A7-52176883F6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713" y="4567292"/>
            <a:ext cx="2683079" cy="1946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28184" y="4581128"/>
            <a:ext cx="1824235" cy="1857062"/>
          </a:xfrm>
          <a:prstGeom prst="rect">
            <a:avLst/>
          </a:prstGeom>
          <a:noFill/>
          <a:ln w="38100" cap="rnd">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8327564" y="6021288"/>
            <a:ext cx="780940" cy="307777"/>
          </a:xfrm>
          <a:prstGeom prst="rect">
            <a:avLst/>
          </a:prstGeom>
          <a:noFill/>
        </p:spPr>
        <p:txBody>
          <a:bodyPr wrap="square" rtlCol="0">
            <a:spAutoFit/>
          </a:bodyPr>
          <a:lstStyle/>
          <a:p>
            <a:r>
              <a:rPr lang="en-GB" sz="700" dirty="0"/>
              <a:t>Image taken from Wikipedia</a:t>
            </a:r>
          </a:p>
        </p:txBody>
      </p:sp>
      <p:sp>
        <p:nvSpPr>
          <p:cNvPr id="42" name="TextBox 41"/>
          <p:cNvSpPr txBox="1"/>
          <p:nvPr/>
        </p:nvSpPr>
        <p:spPr>
          <a:xfrm>
            <a:off x="2382941" y="6485930"/>
            <a:ext cx="780940" cy="307777"/>
          </a:xfrm>
          <a:prstGeom prst="rect">
            <a:avLst/>
          </a:prstGeom>
          <a:noFill/>
        </p:spPr>
        <p:txBody>
          <a:bodyPr wrap="square" rtlCol="0">
            <a:spAutoFit/>
          </a:bodyPr>
          <a:lstStyle/>
          <a:p>
            <a:r>
              <a:rPr lang="en-GB" sz="700" dirty="0"/>
              <a:t>Image taken from NHS E</a:t>
            </a:r>
          </a:p>
        </p:txBody>
      </p:sp>
    </p:spTree>
    <p:extLst>
      <p:ext uri="{BB962C8B-B14F-4D97-AF65-F5344CB8AC3E}">
        <p14:creationId xmlns:p14="http://schemas.microsoft.com/office/powerpoint/2010/main" val="3608130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2080" y="1556792"/>
            <a:ext cx="3534421" cy="4672559"/>
          </a:xfrm>
        </p:spPr>
        <p:txBody>
          <a:bodyPr>
            <a:normAutofit/>
          </a:bodyPr>
          <a:lstStyle/>
          <a:p>
            <a:pPr>
              <a:buClrTx/>
            </a:pPr>
            <a:r>
              <a:rPr lang="en-GB" sz="2800" dirty="0"/>
              <a:t>Identify patients with germline variants (BRCA) </a:t>
            </a:r>
          </a:p>
          <a:p>
            <a:pPr>
              <a:buClrTx/>
            </a:pPr>
            <a:r>
              <a:rPr lang="en-GB" sz="2800" dirty="0"/>
              <a:t>Significance for wider family</a:t>
            </a:r>
          </a:p>
          <a:p>
            <a:pPr>
              <a:buClrTx/>
            </a:pPr>
            <a:r>
              <a:rPr lang="en-GB" sz="2800" dirty="0"/>
              <a:t>Support and referral to genetics teams</a:t>
            </a: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84784"/>
            <a:ext cx="4735608" cy="4820825"/>
          </a:xfrm>
          <a:prstGeom prst="rect">
            <a:avLst/>
          </a:prstGeom>
          <a:noFill/>
          <a:ln w="38100" cap="rnd">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7" name="Title 28"/>
          <p:cNvSpPr>
            <a:spLocks noGrp="1"/>
          </p:cNvSpPr>
          <p:nvPr>
            <p:ph type="title"/>
          </p:nvPr>
        </p:nvSpPr>
        <p:spPr>
          <a:xfrm>
            <a:off x="260350" y="238128"/>
            <a:ext cx="8056066" cy="620549"/>
          </a:xfrm>
        </p:spPr>
        <p:txBody>
          <a:bodyPr>
            <a:noAutofit/>
          </a:bodyPr>
          <a:lstStyle/>
          <a:p>
            <a:r>
              <a:rPr lang="en-GB" sz="3600" spc="-5" dirty="0">
                <a:solidFill>
                  <a:schemeClr val="tx1"/>
                </a:solidFill>
                <a:latin typeface="Arial" panose="020B0604020202020204" pitchFamily="34" charset="0"/>
                <a:cs typeface="Arial" panose="020B0604020202020204" pitchFamily="34" charset="0"/>
              </a:rPr>
              <a:t>Providing information regarding cancer susceptibility</a:t>
            </a:r>
            <a:endParaRPr lang="en-GB" sz="3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3484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Contents</a:t>
            </a:r>
          </a:p>
        </p:txBody>
      </p:sp>
      <p:sp>
        <p:nvSpPr>
          <p:cNvPr id="3" name="Content Placeholder 2"/>
          <p:cNvSpPr>
            <a:spLocks noGrp="1"/>
          </p:cNvSpPr>
          <p:nvPr>
            <p:ph idx="1"/>
          </p:nvPr>
        </p:nvSpPr>
        <p:spPr>
          <a:xfrm>
            <a:off x="457200" y="1412776"/>
            <a:ext cx="8229600" cy="4525963"/>
          </a:xfrm>
        </p:spPr>
        <p:txBody>
          <a:bodyPr>
            <a:normAutofit/>
          </a:bodyPr>
          <a:lstStyle/>
          <a:p>
            <a:pPr>
              <a:lnSpc>
                <a:spcPct val="200000"/>
              </a:lnSpc>
            </a:pPr>
            <a:r>
              <a:rPr lang="en-GB" dirty="0"/>
              <a:t>Genetics and genomics</a:t>
            </a:r>
          </a:p>
          <a:p>
            <a:pPr>
              <a:lnSpc>
                <a:spcPct val="200000"/>
              </a:lnSpc>
            </a:pPr>
            <a:r>
              <a:rPr lang="en-GB" dirty="0">
                <a:solidFill>
                  <a:schemeClr val="bg2">
                    <a:lumMod val="50000"/>
                  </a:schemeClr>
                </a:solidFill>
              </a:rPr>
              <a:t>Background to 100,000 Genomes Project</a:t>
            </a:r>
            <a:endParaRPr lang="en-GB" sz="2000" dirty="0">
              <a:solidFill>
                <a:schemeClr val="bg2">
                  <a:lumMod val="50000"/>
                </a:schemeClr>
              </a:solidFill>
            </a:endParaRPr>
          </a:p>
          <a:p>
            <a:pPr>
              <a:lnSpc>
                <a:spcPct val="200000"/>
              </a:lnSpc>
            </a:pPr>
            <a:r>
              <a:rPr lang="en-GB" dirty="0">
                <a:solidFill>
                  <a:schemeClr val="bg2">
                    <a:lumMod val="50000"/>
                  </a:schemeClr>
                </a:solidFill>
              </a:rPr>
              <a:t>Project progress</a:t>
            </a:r>
          </a:p>
          <a:p>
            <a:pPr>
              <a:lnSpc>
                <a:spcPct val="200000"/>
              </a:lnSpc>
            </a:pPr>
            <a:r>
              <a:rPr lang="en-GB" dirty="0">
                <a:solidFill>
                  <a:schemeClr val="bg2">
                    <a:lumMod val="50000"/>
                  </a:schemeClr>
                </a:solidFill>
              </a:rPr>
              <a:t>What next? Mainstreaming Genomic Medicine</a:t>
            </a:r>
          </a:p>
          <a:p>
            <a:pPr>
              <a:lnSpc>
                <a:spcPct val="200000"/>
              </a:lnSpc>
            </a:pPr>
            <a:endParaRPr lang="en-GB" dirty="0"/>
          </a:p>
        </p:txBody>
      </p:sp>
      <p:sp>
        <p:nvSpPr>
          <p:cNvPr id="5" name="Slide Number Placeholder 4"/>
          <p:cNvSpPr>
            <a:spLocks noGrp="1"/>
          </p:cNvSpPr>
          <p:nvPr>
            <p:ph type="sldNum" sz="quarter" idx="12"/>
          </p:nvPr>
        </p:nvSpPr>
        <p:spPr/>
        <p:txBody>
          <a:bodyPr/>
          <a:lstStyle/>
          <a:p>
            <a:fld id="{C21C2706-BFBC-4E0A-A7D5-AC2D039DA3DC}" type="slidenum">
              <a:rPr lang="en-GB" smtClean="0"/>
              <a:pPr/>
              <a:t>3</a:t>
            </a:fld>
            <a:endParaRPr lang="en-GB"/>
          </a:p>
        </p:txBody>
      </p:sp>
    </p:spTree>
    <p:extLst>
      <p:ext uri="{BB962C8B-B14F-4D97-AF65-F5344CB8AC3E}">
        <p14:creationId xmlns:p14="http://schemas.microsoft.com/office/powerpoint/2010/main" val="39366936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938436"/>
            <a:ext cx="7795647" cy="5655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962400" y="6464369"/>
            <a:ext cx="5048250" cy="276999"/>
          </a:xfrm>
          <a:prstGeom prst="rect">
            <a:avLst/>
          </a:prstGeom>
          <a:noFill/>
        </p:spPr>
        <p:txBody>
          <a:bodyPr wrap="square" rtlCol="0">
            <a:spAutoFit/>
          </a:bodyPr>
          <a:lstStyle/>
          <a:p>
            <a:r>
              <a:rPr lang="en-GB" sz="1200" i="1" dirty="0"/>
              <a:t>NHSE: Improving Outcomes through Personalised Medicine, September 2016</a:t>
            </a:r>
          </a:p>
        </p:txBody>
      </p:sp>
      <p:sp>
        <p:nvSpPr>
          <p:cNvPr id="4" name="Title 28"/>
          <p:cNvSpPr>
            <a:spLocks noGrp="1"/>
          </p:cNvSpPr>
          <p:nvPr>
            <p:ph type="title"/>
          </p:nvPr>
        </p:nvSpPr>
        <p:spPr>
          <a:xfrm>
            <a:off x="260350" y="238128"/>
            <a:ext cx="6953250" cy="620549"/>
          </a:xfrm>
        </p:spPr>
        <p:txBody>
          <a:bodyPr>
            <a:noAutofit/>
          </a:bodyPr>
          <a:lstStyle/>
          <a:p>
            <a:r>
              <a:rPr lang="en-GB" sz="3600" spc="-5" dirty="0">
                <a:solidFill>
                  <a:schemeClr val="tx1"/>
                </a:solidFill>
                <a:latin typeface="Arial" panose="020B0604020202020204" pitchFamily="34" charset="0"/>
                <a:cs typeface="Arial" panose="020B0604020202020204" pitchFamily="34" charset="0"/>
              </a:rPr>
              <a:t>Providing personalised medicine</a:t>
            </a:r>
            <a:endParaRPr lang="en-GB" sz="3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300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24200" y="6356350"/>
            <a:ext cx="2895600" cy="365125"/>
          </a:xfrm>
        </p:spPr>
        <p:txBody>
          <a:bodyPr/>
          <a:lstStyle/>
          <a:p>
            <a:endParaRPr lang="en-GB" dirty="0"/>
          </a:p>
        </p:txBody>
      </p:sp>
      <p:sp>
        <p:nvSpPr>
          <p:cNvPr id="5" name="Slide Number Placeholder 4"/>
          <p:cNvSpPr>
            <a:spLocks noGrp="1"/>
          </p:cNvSpPr>
          <p:nvPr>
            <p:ph type="sldNum" sz="quarter" idx="12"/>
          </p:nvPr>
        </p:nvSpPr>
        <p:spPr>
          <a:xfrm>
            <a:off x="6553200" y="6356350"/>
            <a:ext cx="2133600" cy="365125"/>
          </a:xfrm>
        </p:spPr>
        <p:txBody>
          <a:bodyPr/>
          <a:lstStyle/>
          <a:p>
            <a:fld id="{C21C2706-BFBC-4E0A-A7D5-AC2D039DA3DC}" type="slidenum">
              <a:rPr lang="en-GB" smtClean="0"/>
              <a:pPr/>
              <a:t>31</a:t>
            </a:fld>
            <a:endParaRPr lang="en-GB"/>
          </a:p>
        </p:txBody>
      </p:sp>
      <p:pic>
        <p:nvPicPr>
          <p:cNvPr id="7" name="Picture 6">
            <a:extLst>
              <a:ext uri="{FF2B5EF4-FFF2-40B4-BE49-F238E27FC236}">
                <a16:creationId xmlns:a16="http://schemas.microsoft.com/office/drawing/2014/main" xmlns="" id="{E79F218C-3DE0-4F26-9FC6-DA5F4BDC397F}"/>
              </a:ext>
            </a:extLst>
          </p:cNvPr>
          <p:cNvPicPr>
            <a:picLocks noChangeAspect="1"/>
          </p:cNvPicPr>
          <p:nvPr/>
        </p:nvPicPr>
        <p:blipFill>
          <a:blip r:embed="rId3"/>
          <a:stretch>
            <a:fillRect/>
          </a:stretch>
        </p:blipFill>
        <p:spPr>
          <a:xfrm>
            <a:off x="216024" y="1241115"/>
            <a:ext cx="8820472" cy="5644269"/>
          </a:xfrm>
          <a:prstGeom prst="rect">
            <a:avLst/>
          </a:prstGeom>
        </p:spPr>
      </p:pic>
      <p:sp>
        <p:nvSpPr>
          <p:cNvPr id="6" name="Title 28"/>
          <p:cNvSpPr>
            <a:spLocks noGrp="1"/>
          </p:cNvSpPr>
          <p:nvPr>
            <p:ph type="title"/>
          </p:nvPr>
        </p:nvSpPr>
        <p:spPr>
          <a:xfrm>
            <a:off x="260350" y="238128"/>
            <a:ext cx="8056066" cy="620549"/>
          </a:xfrm>
        </p:spPr>
        <p:txBody>
          <a:bodyPr>
            <a:noAutofit/>
          </a:bodyPr>
          <a:lstStyle/>
          <a:p>
            <a:pPr algn="l"/>
            <a:r>
              <a:rPr lang="en-GB" sz="3600" spc="-5" dirty="0">
                <a:solidFill>
                  <a:schemeClr val="tx1"/>
                </a:solidFill>
                <a:latin typeface="Arial" panose="020B0604020202020204" pitchFamily="34" charset="0"/>
                <a:cs typeface="Arial" panose="020B0604020202020204" pitchFamily="34" charset="0"/>
              </a:rPr>
              <a:t>Providing access to targeted research</a:t>
            </a:r>
            <a:endParaRPr lang="en-GB" sz="3600" dirty="0">
              <a:solidFill>
                <a:schemeClr val="tx1"/>
              </a:solidFill>
              <a:latin typeface="Arial" panose="020B0604020202020204" pitchFamily="34" charset="0"/>
              <a:cs typeface="Arial" panose="020B0604020202020204" pitchFamily="34" charset="0"/>
            </a:endParaRPr>
          </a:p>
        </p:txBody>
      </p:sp>
      <p:grpSp>
        <p:nvGrpSpPr>
          <p:cNvPr id="8" name="Group 7"/>
          <p:cNvGrpSpPr/>
          <p:nvPr/>
        </p:nvGrpSpPr>
        <p:grpSpPr>
          <a:xfrm>
            <a:off x="179513" y="1052737"/>
            <a:ext cx="1872208" cy="936104"/>
            <a:chOff x="6157873" y="1660877"/>
            <a:chExt cx="2633703" cy="1398979"/>
          </a:xfrm>
        </p:grpSpPr>
        <p:sp>
          <p:nvSpPr>
            <p:cNvPr id="9" name="object 22"/>
            <p:cNvSpPr/>
            <p:nvPr/>
          </p:nvSpPr>
          <p:spPr>
            <a:xfrm>
              <a:off x="6175945" y="1678867"/>
              <a:ext cx="2597558" cy="1362879"/>
            </a:xfrm>
            <a:prstGeom prst="rect">
              <a:avLst/>
            </a:prstGeom>
            <a:blipFill>
              <a:blip r:embed="rId4"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10" name="object 23"/>
            <p:cNvSpPr/>
            <p:nvPr/>
          </p:nvSpPr>
          <p:spPr>
            <a:xfrm>
              <a:off x="6157873" y="1660877"/>
              <a:ext cx="2633703" cy="1398979"/>
            </a:xfrm>
            <a:custGeom>
              <a:avLst/>
              <a:gdLst/>
              <a:ahLst/>
              <a:cxnLst/>
              <a:rect l="l" t="t" r="r" b="b"/>
              <a:pathLst>
                <a:path w="2776220" h="1481455">
                  <a:moveTo>
                    <a:pt x="0" y="1481327"/>
                  </a:moveTo>
                  <a:lnTo>
                    <a:pt x="2776219" y="1481327"/>
                  </a:lnTo>
                  <a:lnTo>
                    <a:pt x="2776219" y="0"/>
                  </a:lnTo>
                  <a:lnTo>
                    <a:pt x="0" y="0"/>
                  </a:lnTo>
                  <a:lnTo>
                    <a:pt x="0" y="1481327"/>
                  </a:lnTo>
                  <a:close/>
                </a:path>
              </a:pathLst>
            </a:custGeom>
            <a:ln w="38100">
              <a:solidFill>
                <a:srgbClr val="375F92"/>
              </a:solidFill>
            </a:ln>
          </p:spPr>
          <p:txBody>
            <a:bodyPr wrap="square" lIns="0" tIns="0" rIns="0" bIns="0" rtlCol="0"/>
            <a:lstStyle/>
            <a:p>
              <a:endParaRPr/>
            </a:p>
          </p:txBody>
        </p:sp>
      </p:grpSp>
    </p:spTree>
    <p:extLst>
      <p:ext uri="{BB962C8B-B14F-4D97-AF65-F5344CB8AC3E}">
        <p14:creationId xmlns:p14="http://schemas.microsoft.com/office/powerpoint/2010/main" val="39966978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Contents</a:t>
            </a:r>
          </a:p>
        </p:txBody>
      </p:sp>
      <p:sp>
        <p:nvSpPr>
          <p:cNvPr id="3" name="Content Placeholder 2"/>
          <p:cNvSpPr>
            <a:spLocks noGrp="1"/>
          </p:cNvSpPr>
          <p:nvPr>
            <p:ph idx="1"/>
          </p:nvPr>
        </p:nvSpPr>
        <p:spPr>
          <a:xfrm>
            <a:off x="457200" y="1412776"/>
            <a:ext cx="8229600" cy="4525963"/>
          </a:xfrm>
        </p:spPr>
        <p:txBody>
          <a:bodyPr>
            <a:normAutofit/>
          </a:bodyPr>
          <a:lstStyle/>
          <a:p>
            <a:pPr>
              <a:lnSpc>
                <a:spcPct val="200000"/>
              </a:lnSpc>
            </a:pPr>
            <a:r>
              <a:rPr lang="en-GB" dirty="0">
                <a:solidFill>
                  <a:schemeClr val="bg2">
                    <a:lumMod val="50000"/>
                  </a:schemeClr>
                </a:solidFill>
              </a:rPr>
              <a:t>Genetics and genomics</a:t>
            </a:r>
          </a:p>
          <a:p>
            <a:pPr>
              <a:lnSpc>
                <a:spcPct val="200000"/>
              </a:lnSpc>
            </a:pPr>
            <a:r>
              <a:rPr lang="en-GB" dirty="0">
                <a:solidFill>
                  <a:schemeClr val="bg2">
                    <a:lumMod val="50000"/>
                  </a:schemeClr>
                </a:solidFill>
              </a:rPr>
              <a:t>Background to 100,000 Genomes Project</a:t>
            </a:r>
            <a:endParaRPr lang="en-GB" sz="2000" dirty="0">
              <a:solidFill>
                <a:schemeClr val="bg2">
                  <a:lumMod val="50000"/>
                </a:schemeClr>
              </a:solidFill>
            </a:endParaRPr>
          </a:p>
          <a:p>
            <a:pPr>
              <a:lnSpc>
                <a:spcPct val="200000"/>
              </a:lnSpc>
            </a:pPr>
            <a:r>
              <a:rPr lang="en-GB" dirty="0">
                <a:solidFill>
                  <a:schemeClr val="bg2">
                    <a:lumMod val="50000"/>
                  </a:schemeClr>
                </a:solidFill>
              </a:rPr>
              <a:t>Project progress</a:t>
            </a:r>
          </a:p>
          <a:p>
            <a:pPr>
              <a:lnSpc>
                <a:spcPct val="200000"/>
              </a:lnSpc>
            </a:pPr>
            <a:r>
              <a:rPr lang="en-GB" dirty="0">
                <a:solidFill>
                  <a:schemeClr val="bg2">
                    <a:lumMod val="50000"/>
                  </a:schemeClr>
                </a:solidFill>
              </a:rPr>
              <a:t>What next? </a:t>
            </a:r>
            <a:r>
              <a:rPr lang="en-GB" dirty="0"/>
              <a:t>Mainstreaming Genomic Medicine</a:t>
            </a:r>
          </a:p>
          <a:p>
            <a:pPr>
              <a:lnSpc>
                <a:spcPct val="200000"/>
              </a:lnSpc>
            </a:pPr>
            <a:endParaRPr lang="en-GB" dirty="0"/>
          </a:p>
        </p:txBody>
      </p:sp>
      <p:sp>
        <p:nvSpPr>
          <p:cNvPr id="5" name="Slide Number Placeholder 4"/>
          <p:cNvSpPr>
            <a:spLocks noGrp="1"/>
          </p:cNvSpPr>
          <p:nvPr>
            <p:ph type="sldNum" sz="quarter" idx="12"/>
          </p:nvPr>
        </p:nvSpPr>
        <p:spPr/>
        <p:txBody>
          <a:bodyPr/>
          <a:lstStyle/>
          <a:p>
            <a:fld id="{C21C2706-BFBC-4E0A-A7D5-AC2D039DA3DC}" type="slidenum">
              <a:rPr lang="en-GB" smtClean="0"/>
              <a:pPr/>
              <a:t>32</a:t>
            </a:fld>
            <a:endParaRPr lang="en-GB"/>
          </a:p>
        </p:txBody>
      </p:sp>
    </p:spTree>
    <p:extLst>
      <p:ext uri="{BB962C8B-B14F-4D97-AF65-F5344CB8AC3E}">
        <p14:creationId xmlns:p14="http://schemas.microsoft.com/office/powerpoint/2010/main" val="9573416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5BB34B-797B-41A4-B96D-9045F9989801}"/>
              </a:ext>
            </a:extLst>
          </p:cNvPr>
          <p:cNvSpPr>
            <a:spLocks noGrp="1"/>
          </p:cNvSpPr>
          <p:nvPr>
            <p:ph type="title"/>
          </p:nvPr>
        </p:nvSpPr>
        <p:spPr>
          <a:xfrm>
            <a:off x="457200" y="274638"/>
            <a:ext cx="8229600" cy="1143000"/>
          </a:xfrm>
        </p:spPr>
        <p:txBody>
          <a:bodyPr>
            <a:normAutofit fontScale="90000"/>
          </a:bodyPr>
          <a:lstStyle/>
          <a:p>
            <a:r>
              <a:rPr lang="en-GB" b="1" dirty="0"/>
              <a:t>Mainstreaming genomic medicine - Beyond 1</a:t>
            </a:r>
            <a:r>
              <a:rPr lang="en-GB" b="1" baseline="30000" dirty="0"/>
              <a:t>st</a:t>
            </a:r>
            <a:r>
              <a:rPr lang="en-GB" b="1" dirty="0"/>
              <a:t> October 2018</a:t>
            </a:r>
          </a:p>
        </p:txBody>
      </p:sp>
      <p:graphicFrame>
        <p:nvGraphicFramePr>
          <p:cNvPr id="6" name="Content Placeholder 5">
            <a:extLst>
              <a:ext uri="{FF2B5EF4-FFF2-40B4-BE49-F238E27FC236}">
                <a16:creationId xmlns:a16="http://schemas.microsoft.com/office/drawing/2014/main" xmlns="" id="{1BE648AF-E68F-4D7D-AE26-6D04F2CB678E}"/>
              </a:ext>
            </a:extLst>
          </p:cNvPr>
          <p:cNvGraphicFramePr>
            <a:graphicFrameLocks noGrp="1"/>
          </p:cNvGraphicFramePr>
          <p:nvPr>
            <p:ph idx="1"/>
            <p:extLst>
              <p:ext uri="{D42A27DB-BD31-4B8C-83A1-F6EECF244321}">
                <p14:modId xmlns:p14="http://schemas.microsoft.com/office/powerpoint/2010/main" val="53036280"/>
              </p:ext>
            </p:extLst>
          </p:nvPr>
        </p:nvGraphicFramePr>
        <p:xfrm>
          <a:off x="-972616" y="2708920"/>
          <a:ext cx="6995120" cy="3417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xmlns="" id="{F2BA4D70-B108-401E-9336-754A30671B09}"/>
              </a:ext>
            </a:extLst>
          </p:cNvPr>
          <p:cNvSpPr>
            <a:spLocks noGrp="1"/>
          </p:cNvSpPr>
          <p:nvPr>
            <p:ph type="ftr" sz="quarter" idx="11"/>
          </p:nvPr>
        </p:nvSpPr>
        <p:spPr>
          <a:xfrm>
            <a:off x="1694384" y="6356350"/>
            <a:ext cx="2895600" cy="365125"/>
          </a:xfrm>
        </p:spPr>
        <p:txBody>
          <a:bodyPr/>
          <a:lstStyle/>
          <a:p>
            <a:endParaRPr lang="en-GB" dirty="0"/>
          </a:p>
        </p:txBody>
      </p:sp>
      <p:sp>
        <p:nvSpPr>
          <p:cNvPr id="5" name="Slide Number Placeholder 4">
            <a:extLst>
              <a:ext uri="{FF2B5EF4-FFF2-40B4-BE49-F238E27FC236}">
                <a16:creationId xmlns:a16="http://schemas.microsoft.com/office/drawing/2014/main" xmlns="" id="{10890E9A-8483-46B9-A0CD-550740D9B2B0}"/>
              </a:ext>
            </a:extLst>
          </p:cNvPr>
          <p:cNvSpPr>
            <a:spLocks noGrp="1"/>
          </p:cNvSpPr>
          <p:nvPr>
            <p:ph type="sldNum" sz="quarter" idx="12"/>
          </p:nvPr>
        </p:nvSpPr>
        <p:spPr/>
        <p:txBody>
          <a:bodyPr/>
          <a:lstStyle/>
          <a:p>
            <a:fld id="{C21C2706-BFBC-4E0A-A7D5-AC2D039DA3DC}" type="slidenum">
              <a:rPr lang="en-GB" smtClean="0"/>
              <a:pPr/>
              <a:t>33</a:t>
            </a:fld>
            <a:endParaRPr lang="en-GB"/>
          </a:p>
        </p:txBody>
      </p:sp>
      <p:sp>
        <p:nvSpPr>
          <p:cNvPr id="7" name="Oval 6">
            <a:extLst>
              <a:ext uri="{FF2B5EF4-FFF2-40B4-BE49-F238E27FC236}">
                <a16:creationId xmlns:a16="http://schemas.microsoft.com/office/drawing/2014/main" xmlns="" id="{DDE84708-0B1A-49F0-B735-59B7935E89EE}"/>
              </a:ext>
            </a:extLst>
          </p:cNvPr>
          <p:cNvSpPr/>
          <p:nvPr/>
        </p:nvSpPr>
        <p:spPr>
          <a:xfrm>
            <a:off x="261864" y="2339000"/>
            <a:ext cx="4464496" cy="4300587"/>
          </a:xfrm>
          <a:prstGeom prst="ellipse">
            <a:avLst/>
          </a:prstGeom>
          <a:noFill/>
          <a:ln w="76200">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xmlns="" id="{5A3057D2-FE14-4A13-B5BB-301183EF65CC}"/>
              </a:ext>
            </a:extLst>
          </p:cNvPr>
          <p:cNvSpPr txBox="1"/>
          <p:nvPr/>
        </p:nvSpPr>
        <p:spPr>
          <a:xfrm>
            <a:off x="-530224" y="1772816"/>
            <a:ext cx="6264696" cy="523220"/>
          </a:xfrm>
          <a:prstGeom prst="rect">
            <a:avLst/>
          </a:prstGeom>
          <a:noFill/>
        </p:spPr>
        <p:txBody>
          <a:bodyPr wrap="square" rtlCol="0">
            <a:spAutoFit/>
          </a:bodyPr>
          <a:lstStyle/>
          <a:p>
            <a:pPr algn="ctr"/>
            <a:r>
              <a:rPr lang="en-GB" sz="2800" b="1" dirty="0">
                <a:solidFill>
                  <a:schemeClr val="tx2"/>
                </a:solidFill>
              </a:rPr>
              <a:t>Genomic Medicine Service</a:t>
            </a:r>
          </a:p>
        </p:txBody>
      </p:sp>
      <p:sp>
        <p:nvSpPr>
          <p:cNvPr id="9" name="TextBox 8">
            <a:extLst>
              <a:ext uri="{FF2B5EF4-FFF2-40B4-BE49-F238E27FC236}">
                <a16:creationId xmlns:a16="http://schemas.microsoft.com/office/drawing/2014/main" xmlns="" id="{22148911-87F5-4ABB-A9DE-53DE7678C934}"/>
              </a:ext>
            </a:extLst>
          </p:cNvPr>
          <p:cNvSpPr txBox="1"/>
          <p:nvPr/>
        </p:nvSpPr>
        <p:spPr>
          <a:xfrm>
            <a:off x="4860032" y="2204864"/>
            <a:ext cx="4283968" cy="1631216"/>
          </a:xfrm>
          <a:prstGeom prst="rect">
            <a:avLst/>
          </a:prstGeom>
          <a:noFill/>
        </p:spPr>
        <p:txBody>
          <a:bodyPr wrap="square" rtlCol="0">
            <a:spAutoFit/>
          </a:bodyPr>
          <a:lstStyle/>
          <a:p>
            <a:r>
              <a:rPr lang="en-GB" sz="2000" dirty="0"/>
              <a:t>Genetics Laboratory Hubs:</a:t>
            </a:r>
          </a:p>
          <a:p>
            <a:pPr marL="285750" indent="-285750">
              <a:buFontTx/>
              <a:buChar char="-"/>
            </a:pPr>
            <a:r>
              <a:rPr lang="en-GB" sz="2000" dirty="0"/>
              <a:t>7 nationally commissioned laboratory hubs</a:t>
            </a:r>
          </a:p>
          <a:p>
            <a:pPr marL="285750" indent="-285750">
              <a:buFontTx/>
              <a:buChar char="-"/>
            </a:pPr>
            <a:r>
              <a:rPr lang="en-GB" sz="2000" dirty="0"/>
              <a:t>National Directory for all genetic &amp; genomic testing</a:t>
            </a:r>
          </a:p>
        </p:txBody>
      </p:sp>
      <p:sp>
        <p:nvSpPr>
          <p:cNvPr id="10" name="TextBox 9">
            <a:extLst>
              <a:ext uri="{FF2B5EF4-FFF2-40B4-BE49-F238E27FC236}">
                <a16:creationId xmlns:a16="http://schemas.microsoft.com/office/drawing/2014/main" xmlns="" id="{4D292F12-677B-433C-B09C-73447231940E}"/>
              </a:ext>
            </a:extLst>
          </p:cNvPr>
          <p:cNvSpPr txBox="1"/>
          <p:nvPr/>
        </p:nvSpPr>
        <p:spPr>
          <a:xfrm>
            <a:off x="4993060" y="3836080"/>
            <a:ext cx="4022104" cy="1015663"/>
          </a:xfrm>
          <a:prstGeom prst="rect">
            <a:avLst/>
          </a:prstGeom>
          <a:noFill/>
        </p:spPr>
        <p:txBody>
          <a:bodyPr wrap="square" rtlCol="0">
            <a:spAutoFit/>
          </a:bodyPr>
          <a:lstStyle/>
          <a:p>
            <a:r>
              <a:rPr lang="en-GB" sz="2000" dirty="0"/>
              <a:t>Genomic Medicine Centres:</a:t>
            </a:r>
          </a:p>
          <a:p>
            <a:pPr marL="285750" indent="-285750">
              <a:buFontTx/>
              <a:buChar char="-"/>
            </a:pPr>
            <a:r>
              <a:rPr lang="en-GB" sz="2000" dirty="0"/>
              <a:t>Support transition from project to clinical practice</a:t>
            </a:r>
          </a:p>
        </p:txBody>
      </p:sp>
      <p:sp>
        <p:nvSpPr>
          <p:cNvPr id="11" name="TextBox 10">
            <a:extLst>
              <a:ext uri="{FF2B5EF4-FFF2-40B4-BE49-F238E27FC236}">
                <a16:creationId xmlns:a16="http://schemas.microsoft.com/office/drawing/2014/main" xmlns="" id="{1ABBC88F-FF9B-4952-890E-6AA76F76DA1E}"/>
              </a:ext>
            </a:extLst>
          </p:cNvPr>
          <p:cNvSpPr txBox="1"/>
          <p:nvPr/>
        </p:nvSpPr>
        <p:spPr>
          <a:xfrm>
            <a:off x="4985453" y="4851743"/>
            <a:ext cx="4022104" cy="954107"/>
          </a:xfrm>
          <a:prstGeom prst="rect">
            <a:avLst/>
          </a:prstGeom>
          <a:noFill/>
        </p:spPr>
        <p:txBody>
          <a:bodyPr wrap="square" rtlCol="0">
            <a:spAutoFit/>
          </a:bodyPr>
          <a:lstStyle/>
          <a:p>
            <a:r>
              <a:rPr lang="en-GB" sz="2000" dirty="0"/>
              <a:t>Clinical Genetics Services:</a:t>
            </a:r>
          </a:p>
          <a:p>
            <a:r>
              <a:rPr lang="en-GB" dirty="0"/>
              <a:t>- Review of services to ensure support and equity</a:t>
            </a:r>
          </a:p>
        </p:txBody>
      </p:sp>
      <p:sp>
        <p:nvSpPr>
          <p:cNvPr id="12" name="TextBox 11">
            <a:extLst>
              <a:ext uri="{FF2B5EF4-FFF2-40B4-BE49-F238E27FC236}">
                <a16:creationId xmlns:a16="http://schemas.microsoft.com/office/drawing/2014/main" xmlns="" id="{1ABBC88F-FF9B-4952-890E-6AA76F76DA1E}"/>
              </a:ext>
            </a:extLst>
          </p:cNvPr>
          <p:cNvSpPr txBox="1"/>
          <p:nvPr/>
        </p:nvSpPr>
        <p:spPr>
          <a:xfrm>
            <a:off x="5004048" y="5787261"/>
            <a:ext cx="4022104" cy="954107"/>
          </a:xfrm>
          <a:prstGeom prst="rect">
            <a:avLst/>
          </a:prstGeom>
          <a:noFill/>
        </p:spPr>
        <p:txBody>
          <a:bodyPr wrap="square" rtlCol="0">
            <a:spAutoFit/>
          </a:bodyPr>
          <a:lstStyle/>
          <a:p>
            <a:r>
              <a:rPr lang="en-GB" sz="2000" dirty="0"/>
              <a:t>Cancer Services:</a:t>
            </a:r>
          </a:p>
          <a:p>
            <a:r>
              <a:rPr lang="en-GB" dirty="0"/>
              <a:t>- Supporting 100,000 Genomes patients and future genomics pathways</a:t>
            </a:r>
          </a:p>
        </p:txBody>
      </p:sp>
    </p:spTree>
    <p:extLst>
      <p:ext uri="{BB962C8B-B14F-4D97-AF65-F5344CB8AC3E}">
        <p14:creationId xmlns:p14="http://schemas.microsoft.com/office/powerpoint/2010/main" val="8517551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6973" y="116632"/>
            <a:ext cx="8416584" cy="924080"/>
          </a:xfrm>
        </p:spPr>
        <p:txBody>
          <a:bodyPr>
            <a:noAutofit/>
          </a:bodyPr>
          <a:lstStyle/>
          <a:p>
            <a:r>
              <a:rPr lang="en-GB" sz="3600" b="1" dirty="0"/>
              <a:t>The national infrastructure for </a:t>
            </a:r>
            <a:br>
              <a:rPr lang="en-GB" sz="3600" b="1" dirty="0"/>
            </a:br>
            <a:r>
              <a:rPr lang="en-GB" sz="3600" b="1" dirty="0"/>
              <a:t>genomic medicine</a:t>
            </a:r>
          </a:p>
        </p:txBody>
      </p:sp>
      <p:grpSp>
        <p:nvGrpSpPr>
          <p:cNvPr id="19" name="Group 18"/>
          <p:cNvGrpSpPr/>
          <p:nvPr/>
        </p:nvGrpSpPr>
        <p:grpSpPr>
          <a:xfrm>
            <a:off x="118185" y="2028741"/>
            <a:ext cx="1273545" cy="1259433"/>
            <a:chOff x="157170" y="1918760"/>
            <a:chExt cx="1298790" cy="1282227"/>
          </a:xfrm>
        </p:grpSpPr>
        <p:sp>
          <p:nvSpPr>
            <p:cNvPr id="20" name="Rounded Rectangle 19"/>
            <p:cNvSpPr/>
            <p:nvPr/>
          </p:nvSpPr>
          <p:spPr>
            <a:xfrm>
              <a:off x="157170" y="1918760"/>
              <a:ext cx="1298790" cy="1282227"/>
            </a:xfrm>
            <a:prstGeom prst="roundRect">
              <a:avLst/>
            </a:prstGeom>
            <a:solidFill>
              <a:schemeClr val="tx2">
                <a:lumMod val="50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lIns="0" rIns="0" rtlCol="0" anchor="b" anchorCtr="0"/>
            <a:lstStyle/>
            <a:p>
              <a:pPr algn="ctr"/>
              <a:r>
                <a:rPr lang="en-GB" sz="1275" b="1" dirty="0">
                  <a:solidFill>
                    <a:prstClr val="white"/>
                  </a:solidFill>
                  <a:latin typeface="Arial Narrow" panose="020B0606020202030204" pitchFamily="34" charset="0"/>
                </a:rPr>
                <a:t>Strategic Oversight</a:t>
              </a:r>
            </a:p>
          </p:txBody>
        </p:sp>
        <p:pic>
          <p:nvPicPr>
            <p:cNvPr id="22" name="Picture 2" descr="Image result for &quot;nhs england&quot; lo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99603" y="2117090"/>
              <a:ext cx="727899" cy="554294"/>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ounded Rectangle 7"/>
          <p:cNvSpPr/>
          <p:nvPr/>
        </p:nvSpPr>
        <p:spPr>
          <a:xfrm>
            <a:off x="181649" y="1417092"/>
            <a:ext cx="2588800" cy="46720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350" b="1" dirty="0">
                <a:solidFill>
                  <a:prstClr val="white"/>
                </a:solidFill>
                <a:latin typeface="Arial Narrow" panose="020B0606020202030204" pitchFamily="34" charset="0"/>
              </a:rPr>
              <a:t>Political oversight: </a:t>
            </a:r>
            <a:br>
              <a:rPr lang="en-GB" sz="1350" b="1" dirty="0">
                <a:solidFill>
                  <a:prstClr val="white"/>
                </a:solidFill>
                <a:latin typeface="Arial Narrow" panose="020B0606020202030204" pitchFamily="34" charset="0"/>
              </a:rPr>
            </a:br>
            <a:r>
              <a:rPr lang="en-GB" sz="1350" dirty="0">
                <a:solidFill>
                  <a:prstClr val="white"/>
                </a:solidFill>
                <a:latin typeface="Arial Narrow" panose="020B0606020202030204" pitchFamily="34" charset="0"/>
              </a:rPr>
              <a:t>Dept. of Health &amp; Ministerial Board</a:t>
            </a:r>
          </a:p>
        </p:txBody>
      </p:sp>
      <p:grpSp>
        <p:nvGrpSpPr>
          <p:cNvPr id="23" name="Group 22"/>
          <p:cNvGrpSpPr/>
          <p:nvPr/>
        </p:nvGrpSpPr>
        <p:grpSpPr>
          <a:xfrm>
            <a:off x="1391730" y="1417092"/>
            <a:ext cx="7631306" cy="5315886"/>
            <a:chOff x="1711364" y="1762814"/>
            <a:chExt cx="7351747" cy="4076849"/>
          </a:xfrm>
        </p:grpSpPr>
        <p:sp>
          <p:nvSpPr>
            <p:cNvPr id="21" name="Rounded Rectangle 20"/>
            <p:cNvSpPr/>
            <p:nvPr/>
          </p:nvSpPr>
          <p:spPr>
            <a:xfrm>
              <a:off x="1920240" y="3717006"/>
              <a:ext cx="7142871" cy="74520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1350" dirty="0">
                <a:solidFill>
                  <a:prstClr val="white"/>
                </a:solidFill>
              </a:endParaRPr>
            </a:p>
          </p:txBody>
        </p:sp>
        <p:grpSp>
          <p:nvGrpSpPr>
            <p:cNvPr id="24" name="Group 23"/>
            <p:cNvGrpSpPr/>
            <p:nvPr/>
          </p:nvGrpSpPr>
          <p:grpSpPr>
            <a:xfrm>
              <a:off x="1711364" y="1762814"/>
              <a:ext cx="7253438" cy="4076849"/>
              <a:chOff x="2904389" y="1207418"/>
              <a:chExt cx="7702260" cy="5435799"/>
            </a:xfrm>
          </p:grpSpPr>
          <p:grpSp>
            <p:nvGrpSpPr>
              <p:cNvPr id="5" name="Group 4"/>
              <p:cNvGrpSpPr/>
              <p:nvPr/>
            </p:nvGrpSpPr>
            <p:grpSpPr>
              <a:xfrm>
                <a:off x="2904389" y="1207418"/>
                <a:ext cx="7278441" cy="5435799"/>
                <a:chOff x="157702" y="1300414"/>
                <a:chExt cx="7841708" cy="5435799"/>
              </a:xfrm>
            </p:grpSpPr>
            <p:grpSp>
              <p:nvGrpSpPr>
                <p:cNvPr id="17" name="Group 16"/>
                <p:cNvGrpSpPr/>
                <p:nvPr/>
              </p:nvGrpSpPr>
              <p:grpSpPr>
                <a:xfrm>
                  <a:off x="157702" y="1300414"/>
                  <a:ext cx="7841707" cy="1209616"/>
                  <a:chOff x="457201" y="1364776"/>
                  <a:chExt cx="7841707" cy="1378424"/>
                </a:xfrm>
              </p:grpSpPr>
              <p:sp>
                <p:nvSpPr>
                  <p:cNvPr id="2" name="Isosceles Triangle 1"/>
                  <p:cNvSpPr/>
                  <p:nvPr/>
                </p:nvSpPr>
                <p:spPr>
                  <a:xfrm>
                    <a:off x="457201" y="1364776"/>
                    <a:ext cx="7841707" cy="1378424"/>
                  </a:xfrm>
                  <a:prstGeom prst="triangle">
                    <a:avLst/>
                  </a:prstGeom>
                  <a:solidFill>
                    <a:schemeClr val="tx2"/>
                  </a:solidFill>
                  <a:ln>
                    <a:solidFill>
                      <a:schemeClr val="tx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275" dirty="0">
                      <a:solidFill>
                        <a:prstClr val="white"/>
                      </a:solidFill>
                    </a:endParaRPr>
                  </a:p>
                </p:txBody>
              </p:sp>
              <p:sp>
                <p:nvSpPr>
                  <p:cNvPr id="6" name="TextBox 5"/>
                  <p:cNvSpPr txBox="1"/>
                  <p:nvPr/>
                </p:nvSpPr>
                <p:spPr>
                  <a:xfrm>
                    <a:off x="1125469" y="1763237"/>
                    <a:ext cx="6585045" cy="839217"/>
                  </a:xfrm>
                  <a:prstGeom prst="rect">
                    <a:avLst/>
                  </a:prstGeom>
                  <a:noFill/>
                </p:spPr>
                <p:txBody>
                  <a:bodyPr wrap="square" rtlCol="0">
                    <a:spAutoFit/>
                  </a:bodyPr>
                  <a:lstStyle/>
                  <a:p>
                    <a:pPr algn="ctr">
                      <a:lnSpc>
                        <a:spcPct val="85000"/>
                      </a:lnSpc>
                    </a:pPr>
                    <a:r>
                      <a:rPr lang="en-GB" sz="2400" b="1" dirty="0">
                        <a:solidFill>
                          <a:prstClr val="white"/>
                        </a:solidFill>
                        <a:latin typeface="Arial Narrow" panose="020B0606020202030204" pitchFamily="34" charset="0"/>
                      </a:rPr>
                      <a:t>NHS</a:t>
                    </a:r>
                    <a:br>
                      <a:rPr lang="en-GB" sz="2400" b="1" dirty="0">
                        <a:solidFill>
                          <a:prstClr val="white"/>
                        </a:solidFill>
                        <a:latin typeface="Arial Narrow" panose="020B0606020202030204" pitchFamily="34" charset="0"/>
                      </a:rPr>
                    </a:br>
                    <a:r>
                      <a:rPr lang="en-GB" sz="2400" b="1" dirty="0">
                        <a:solidFill>
                          <a:prstClr val="white"/>
                        </a:solidFill>
                        <a:latin typeface="Arial Narrow" panose="020B0606020202030204" pitchFamily="34" charset="0"/>
                      </a:rPr>
                      <a:t>Genomic Medicine Service</a:t>
                    </a:r>
                  </a:p>
                </p:txBody>
              </p:sp>
            </p:grpSp>
            <p:sp>
              <p:nvSpPr>
                <p:cNvPr id="9" name="Rectangle 8"/>
                <p:cNvSpPr/>
                <p:nvPr/>
              </p:nvSpPr>
              <p:spPr>
                <a:xfrm>
                  <a:off x="157702" y="6205605"/>
                  <a:ext cx="7841708" cy="530608"/>
                </a:xfrm>
                <a:prstGeom prst="rect">
                  <a:avLst/>
                </a:prstGeom>
                <a:solidFill>
                  <a:schemeClr val="tx2"/>
                </a:solidFill>
                <a:ln>
                  <a:solidFill>
                    <a:schemeClr val="tx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r>
                    <a:rPr lang="en-GB" sz="1400" i="1" dirty="0">
                      <a:solidFill>
                        <a:prstClr val="white"/>
                      </a:solidFill>
                      <a:latin typeface="Arial Narrow" panose="020B0606020202030204" pitchFamily="34" charset="0"/>
                    </a:rPr>
                    <a:t>Advances in genomic &amp; informatics technologies </a:t>
                  </a:r>
                  <a:br>
                    <a:rPr lang="en-GB" sz="1400" i="1" dirty="0">
                      <a:solidFill>
                        <a:prstClr val="white"/>
                      </a:solidFill>
                      <a:latin typeface="Arial Narrow" panose="020B0606020202030204" pitchFamily="34" charset="0"/>
                    </a:rPr>
                  </a:br>
                  <a:r>
                    <a:rPr lang="en-GB" sz="1400" i="1" dirty="0">
                      <a:solidFill>
                        <a:prstClr val="white"/>
                      </a:solidFill>
                      <a:latin typeface="Arial Narrow" panose="020B0606020202030204" pitchFamily="34" charset="0"/>
                    </a:rPr>
                    <a:t>&amp; other next generation diagnostics informing policy, strategy &amp; regulation </a:t>
                  </a:r>
                </a:p>
              </p:txBody>
            </p:sp>
            <p:sp>
              <p:nvSpPr>
                <p:cNvPr id="10" name="Rounded Rectangle 9"/>
                <p:cNvSpPr/>
                <p:nvPr/>
              </p:nvSpPr>
              <p:spPr>
                <a:xfrm>
                  <a:off x="503313" y="5024888"/>
                  <a:ext cx="3473355" cy="1037230"/>
                </a:xfrm>
                <a:prstGeom prst="roundRect">
                  <a:avLst/>
                </a:prstGeom>
                <a:pattFill prst="trellis">
                  <a:fgClr>
                    <a:schemeClr val="tx2">
                      <a:lumMod val="20000"/>
                      <a:lumOff val="80000"/>
                    </a:schemeClr>
                  </a:fgClr>
                  <a:bgClr>
                    <a:schemeClr val="bg2"/>
                  </a:bgClr>
                </a:pattFill>
                <a:ln>
                  <a:solidFill>
                    <a:schemeClr val="tx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600" b="1" dirty="0">
                      <a:solidFill>
                        <a:prstClr val="black"/>
                      </a:solidFill>
                      <a:latin typeface="Arial Narrow" panose="020B0606020202030204" pitchFamily="34" charset="0"/>
                    </a:rPr>
                    <a:t>Workforce development</a:t>
                  </a:r>
                </a:p>
                <a:p>
                  <a:pPr algn="ctr"/>
                  <a:r>
                    <a:rPr lang="en-GB" sz="1000" b="1" dirty="0">
                      <a:solidFill>
                        <a:prstClr val="black"/>
                      </a:solidFill>
                      <a:latin typeface="Arial Narrow" panose="020B0606020202030204" pitchFamily="34" charset="0"/>
                    </a:rPr>
                    <a:t/>
                  </a:r>
                  <a:br>
                    <a:rPr lang="en-GB" sz="1000" b="1" dirty="0">
                      <a:solidFill>
                        <a:prstClr val="black"/>
                      </a:solidFill>
                      <a:latin typeface="Arial Narrow" panose="020B0606020202030204" pitchFamily="34" charset="0"/>
                    </a:rPr>
                  </a:br>
                  <a:r>
                    <a:rPr lang="en-GB" sz="1000" dirty="0">
                      <a:solidFill>
                        <a:prstClr val="black"/>
                      </a:solidFill>
                      <a:latin typeface="Arial Narrow" panose="020B0606020202030204" pitchFamily="34" charset="0"/>
                    </a:rPr>
                    <a:t>upskilling of existing staff &amp;  ongoing professional engagement in conjunction with Health Education England</a:t>
                  </a:r>
                  <a:endParaRPr lang="en-GB" sz="1000" b="1" dirty="0">
                    <a:solidFill>
                      <a:prstClr val="black"/>
                    </a:solidFill>
                    <a:latin typeface="Arial Narrow" panose="020B0606020202030204" pitchFamily="34" charset="0"/>
                  </a:endParaRPr>
                </a:p>
              </p:txBody>
            </p:sp>
            <p:sp>
              <p:nvSpPr>
                <p:cNvPr id="11" name="Rounded Rectangle 10"/>
                <p:cNvSpPr/>
                <p:nvPr/>
              </p:nvSpPr>
              <p:spPr>
                <a:xfrm>
                  <a:off x="543248" y="3980486"/>
                  <a:ext cx="2268000" cy="844110"/>
                </a:xfrm>
                <a:prstGeom prst="roundRect">
                  <a:avLst/>
                </a:prstGeom>
                <a:pattFill prst="trellis">
                  <a:fgClr>
                    <a:schemeClr val="tx2">
                      <a:lumMod val="40000"/>
                      <a:lumOff val="60000"/>
                    </a:schemeClr>
                  </a:fgClr>
                  <a:bgClr>
                    <a:schemeClr val="accent1">
                      <a:lumMod val="40000"/>
                      <a:lumOff val="60000"/>
                    </a:schemeClr>
                  </a:bgClr>
                </a:pattFill>
                <a:ln>
                  <a:solidFill>
                    <a:schemeClr val="tx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r>
                    <a:rPr lang="en-GB" sz="1600" b="1" dirty="0">
                      <a:solidFill>
                        <a:prstClr val="black"/>
                      </a:solidFill>
                      <a:latin typeface="Arial Narrow" panose="020B0606020202030204" pitchFamily="34" charset="0"/>
                    </a:rPr>
                    <a:t>Informatics systems</a:t>
                  </a:r>
                  <a:br>
                    <a:rPr lang="en-GB" sz="1600" b="1" dirty="0">
                      <a:solidFill>
                        <a:prstClr val="black"/>
                      </a:solidFill>
                      <a:latin typeface="Arial Narrow" panose="020B0606020202030204" pitchFamily="34" charset="0"/>
                    </a:rPr>
                  </a:br>
                  <a:r>
                    <a:rPr lang="en-GB" sz="1600" b="1" dirty="0">
                      <a:solidFill>
                        <a:prstClr val="black"/>
                      </a:solidFill>
                      <a:latin typeface="Arial Narrow" panose="020B0606020202030204" pitchFamily="34" charset="0"/>
                    </a:rPr>
                    <a:t>&amp; data store</a:t>
                  </a:r>
                  <a:endParaRPr lang="en-GB" b="1" dirty="0">
                    <a:solidFill>
                      <a:prstClr val="black"/>
                    </a:solidFill>
                    <a:latin typeface="Arial Narrow" panose="020B0606020202030204" pitchFamily="34" charset="0"/>
                  </a:endParaRPr>
                </a:p>
              </p:txBody>
            </p:sp>
            <p:sp>
              <p:nvSpPr>
                <p:cNvPr id="12" name="Rounded Rectangle 11"/>
                <p:cNvSpPr/>
                <p:nvPr/>
              </p:nvSpPr>
              <p:spPr>
                <a:xfrm>
                  <a:off x="543252" y="2644991"/>
                  <a:ext cx="2605124" cy="1176770"/>
                </a:xfrm>
                <a:prstGeom prst="roundRect">
                  <a:avLst/>
                </a:prstGeom>
                <a:solidFill>
                  <a:schemeClr val="tx2">
                    <a:lumMod val="20000"/>
                    <a:lumOff val="80000"/>
                  </a:schemeClr>
                </a:solidFill>
                <a:ln>
                  <a:solidFill>
                    <a:schemeClr val="tx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85000"/>
                    </a:lnSpc>
                  </a:pPr>
                  <a:r>
                    <a:rPr lang="en-GB" b="1" dirty="0">
                      <a:solidFill>
                        <a:prstClr val="black"/>
                      </a:solidFill>
                      <a:latin typeface="Arial Narrow" panose="020B0606020202030204" pitchFamily="34" charset="0"/>
                    </a:rPr>
                    <a:t>Genomic Medicine Centres &amp; Genomic Clinical Services</a:t>
                  </a:r>
                </a:p>
              </p:txBody>
            </p:sp>
            <p:sp>
              <p:nvSpPr>
                <p:cNvPr id="13" name="Rounded Rectangle 12"/>
                <p:cNvSpPr/>
                <p:nvPr/>
              </p:nvSpPr>
              <p:spPr>
                <a:xfrm>
                  <a:off x="4171149" y="5040263"/>
                  <a:ext cx="3523860" cy="1037230"/>
                </a:xfrm>
                <a:prstGeom prst="roundRect">
                  <a:avLst/>
                </a:prstGeom>
                <a:solidFill>
                  <a:schemeClr val="tx2">
                    <a:lumMod val="20000"/>
                    <a:lumOff val="80000"/>
                  </a:schemeClr>
                </a:solidFill>
                <a:ln>
                  <a:solidFill>
                    <a:schemeClr val="tx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35100" tIns="34290" rIns="35100" bIns="34290" numCol="1" spcCol="0" rtlCol="0" fromWordArt="0" anchor="ctr" anchorCtr="0" forceAA="0" compatLnSpc="1">
                  <a:prstTxWarp prst="textNoShape">
                    <a:avLst/>
                  </a:prstTxWarp>
                  <a:noAutofit/>
                </a:bodyPr>
                <a:lstStyle/>
                <a:p>
                  <a:pPr algn="ctr">
                    <a:lnSpc>
                      <a:spcPct val="85000"/>
                    </a:lnSpc>
                  </a:pPr>
                  <a:r>
                    <a:rPr lang="en-GB" sz="1600" b="1" dirty="0">
                      <a:solidFill>
                        <a:prstClr val="black"/>
                      </a:solidFill>
                      <a:latin typeface="Arial Narrow" panose="020B0606020202030204" pitchFamily="34" charset="0"/>
                    </a:rPr>
                    <a:t>Industry/ academic/ international partnerships </a:t>
                  </a:r>
                </a:p>
                <a:p>
                  <a:pPr algn="ctr">
                    <a:lnSpc>
                      <a:spcPct val="85000"/>
                    </a:lnSpc>
                  </a:pPr>
                  <a:r>
                    <a:rPr lang="en-GB" sz="1000" b="1" dirty="0">
                      <a:solidFill>
                        <a:prstClr val="black"/>
                      </a:solidFill>
                      <a:latin typeface="Arial Narrow" panose="020B0606020202030204" pitchFamily="34" charset="0"/>
                    </a:rPr>
                    <a:t/>
                  </a:r>
                  <a:br>
                    <a:rPr lang="en-GB" sz="1000" b="1" dirty="0">
                      <a:solidFill>
                        <a:prstClr val="black"/>
                      </a:solidFill>
                      <a:latin typeface="Arial Narrow" panose="020B0606020202030204" pitchFamily="34" charset="0"/>
                    </a:rPr>
                  </a:br>
                  <a:r>
                    <a:rPr lang="en-GB" sz="1000" i="1" dirty="0">
                      <a:solidFill>
                        <a:prstClr val="black"/>
                      </a:solidFill>
                      <a:latin typeface="Arial Narrow" panose="020B0606020202030204" pitchFamily="34" charset="0"/>
                    </a:rPr>
                    <a:t>supporting ongoing research &amp; development through clinical care</a:t>
                  </a:r>
                </a:p>
              </p:txBody>
            </p:sp>
            <p:sp>
              <p:nvSpPr>
                <p:cNvPr id="14" name="Rounded Rectangle 13"/>
                <p:cNvSpPr/>
                <p:nvPr/>
              </p:nvSpPr>
              <p:spPr>
                <a:xfrm>
                  <a:off x="2984493" y="3980486"/>
                  <a:ext cx="2268000" cy="844110"/>
                </a:xfrm>
                <a:prstGeom prst="roundRect">
                  <a:avLst/>
                </a:prstGeom>
                <a:pattFill prst="trellis">
                  <a:fgClr>
                    <a:schemeClr val="tx2">
                      <a:lumMod val="40000"/>
                      <a:lumOff val="60000"/>
                    </a:schemeClr>
                  </a:fgClr>
                  <a:bgClr>
                    <a:schemeClr val="accent1">
                      <a:lumMod val="40000"/>
                      <a:lumOff val="60000"/>
                    </a:schemeClr>
                  </a:bgClr>
                </a:pattFill>
                <a:ln>
                  <a:solidFill>
                    <a:schemeClr val="tx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r>
                    <a:rPr lang="en-GB" sz="1400" b="1" dirty="0">
                      <a:solidFill>
                        <a:prstClr val="black"/>
                      </a:solidFill>
                      <a:latin typeface="Arial Narrow" panose="020B0606020202030204" pitchFamily="34" charset="0"/>
                    </a:rPr>
                    <a:t>Whole Genome Sequencing Provision</a:t>
                  </a:r>
                  <a:endParaRPr lang="en-GB" sz="900" b="1" dirty="0">
                    <a:solidFill>
                      <a:prstClr val="black"/>
                    </a:solidFill>
                    <a:latin typeface="Arial Narrow" panose="020B0606020202030204" pitchFamily="34" charset="0"/>
                  </a:endParaRPr>
                </a:p>
              </p:txBody>
            </p:sp>
            <p:sp>
              <p:nvSpPr>
                <p:cNvPr id="15" name="Rounded Rectangle 14"/>
                <p:cNvSpPr/>
                <p:nvPr/>
              </p:nvSpPr>
              <p:spPr>
                <a:xfrm>
                  <a:off x="3280893" y="2644991"/>
                  <a:ext cx="1675199" cy="1178720"/>
                </a:xfrm>
                <a:prstGeom prst="roundRect">
                  <a:avLst/>
                </a:prstGeom>
                <a:solidFill>
                  <a:schemeClr val="tx2">
                    <a:lumMod val="20000"/>
                    <a:lumOff val="80000"/>
                  </a:schemeClr>
                </a:solidFill>
                <a:ln>
                  <a:solidFill>
                    <a:schemeClr val="tx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80000"/>
                    </a:lnSpc>
                  </a:pPr>
                  <a:r>
                    <a:rPr lang="en-GB" b="1" dirty="0">
                      <a:solidFill>
                        <a:prstClr val="black"/>
                      </a:solidFill>
                      <a:latin typeface="Arial Narrow" panose="020B0606020202030204" pitchFamily="34" charset="0"/>
                    </a:rPr>
                    <a:t>National </a:t>
                  </a:r>
                  <a:br>
                    <a:rPr lang="en-GB" b="1" dirty="0">
                      <a:solidFill>
                        <a:prstClr val="black"/>
                      </a:solidFill>
                      <a:latin typeface="Arial Narrow" panose="020B0606020202030204" pitchFamily="34" charset="0"/>
                    </a:rPr>
                  </a:br>
                  <a:r>
                    <a:rPr lang="en-GB" b="1" dirty="0">
                      <a:solidFill>
                        <a:prstClr val="black"/>
                      </a:solidFill>
                      <a:latin typeface="Arial Narrow" panose="020B0606020202030204" pitchFamily="34" charset="0"/>
                    </a:rPr>
                    <a:t>Network of Genomic  Laboratories</a:t>
                  </a:r>
                  <a:endParaRPr lang="en-GB" sz="1600" dirty="0">
                    <a:solidFill>
                      <a:prstClr val="black"/>
                    </a:solidFill>
                    <a:latin typeface="Arial Narrow" panose="020B0606020202030204" pitchFamily="34" charset="0"/>
                  </a:endParaRPr>
                </a:p>
              </p:txBody>
            </p:sp>
            <p:sp>
              <p:nvSpPr>
                <p:cNvPr id="16" name="Rounded Rectangle 15"/>
                <p:cNvSpPr/>
                <p:nvPr/>
              </p:nvSpPr>
              <p:spPr>
                <a:xfrm>
                  <a:off x="5425737" y="3980486"/>
                  <a:ext cx="2268000" cy="844110"/>
                </a:xfrm>
                <a:prstGeom prst="roundRect">
                  <a:avLst/>
                </a:prstGeom>
                <a:pattFill prst="trellis">
                  <a:fgClr>
                    <a:schemeClr val="tx2">
                      <a:lumMod val="40000"/>
                      <a:lumOff val="60000"/>
                    </a:schemeClr>
                  </a:fgClr>
                  <a:bgClr>
                    <a:schemeClr val="accent1">
                      <a:lumMod val="40000"/>
                      <a:lumOff val="60000"/>
                    </a:schemeClr>
                  </a:bgClr>
                </a:pattFill>
                <a:ln>
                  <a:solidFill>
                    <a:schemeClr val="tx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r>
                    <a:rPr lang="en-GB" sz="1400" b="1" dirty="0">
                      <a:solidFill>
                        <a:prstClr val="black"/>
                      </a:solidFill>
                      <a:latin typeface="Arial Narrow" panose="020B0606020202030204" pitchFamily="34" charset="0"/>
                    </a:rPr>
                    <a:t>Genomics Data Interpretation</a:t>
                  </a:r>
                </a:p>
              </p:txBody>
            </p:sp>
            <p:sp>
              <p:nvSpPr>
                <p:cNvPr id="18" name="Rounded Rectangle 17"/>
                <p:cNvSpPr/>
                <p:nvPr/>
              </p:nvSpPr>
              <p:spPr>
                <a:xfrm>
                  <a:off x="5088609" y="2644991"/>
                  <a:ext cx="2606400" cy="1172647"/>
                </a:xfrm>
                <a:prstGeom prst="roundRect">
                  <a:avLst/>
                </a:prstGeom>
                <a:solidFill>
                  <a:schemeClr val="tx2">
                    <a:lumMod val="20000"/>
                    <a:lumOff val="80000"/>
                  </a:schemeClr>
                </a:solidFill>
                <a:ln>
                  <a:solidFill>
                    <a:schemeClr val="tx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85000"/>
                    </a:lnSpc>
                  </a:pPr>
                  <a:r>
                    <a:rPr lang="en-GB" b="1" dirty="0">
                      <a:solidFill>
                        <a:prstClr val="black"/>
                      </a:solidFill>
                      <a:latin typeface="Arial Narrow" panose="020B0606020202030204" pitchFamily="34" charset="0"/>
                    </a:rPr>
                    <a:t>National Testing Directory</a:t>
                  </a:r>
                </a:p>
              </p:txBody>
            </p:sp>
          </p:grpSp>
          <p:sp>
            <p:nvSpPr>
              <p:cNvPr id="3" name="TextBox 2"/>
              <p:cNvSpPr txBox="1"/>
              <p:nvPr/>
            </p:nvSpPr>
            <p:spPr>
              <a:xfrm>
                <a:off x="9989771" y="3835805"/>
                <a:ext cx="616878" cy="625547"/>
              </a:xfrm>
              <a:prstGeom prst="rect">
                <a:avLst/>
              </a:prstGeom>
              <a:noFill/>
            </p:spPr>
            <p:txBody>
              <a:bodyPr wrap="square" lIns="0" rIns="0" rtlCol="0">
                <a:spAutoFit/>
              </a:bodyPr>
              <a:lstStyle/>
              <a:p>
                <a:pPr algn="ctr">
                  <a:lnSpc>
                    <a:spcPct val="85000"/>
                  </a:lnSpc>
                </a:pPr>
                <a:r>
                  <a:rPr lang="en-GB" sz="1200" i="1" dirty="0">
                    <a:solidFill>
                      <a:srgbClr val="00ADC6">
                        <a:lumMod val="50000"/>
                      </a:srgbClr>
                    </a:solidFill>
                    <a:latin typeface="Arial Narrow" panose="020B0606020202030204" pitchFamily="34" charset="0"/>
                  </a:rPr>
                  <a:t> </a:t>
                </a:r>
                <a:r>
                  <a:rPr lang="en-GB" sz="1200" i="1" dirty="0">
                    <a:solidFill>
                      <a:prstClr val="white"/>
                    </a:solidFill>
                    <a:latin typeface="Arial Narrow" panose="020B0606020202030204" pitchFamily="34" charset="0"/>
                  </a:rPr>
                  <a:t>with Genomics England</a:t>
                </a:r>
                <a:r>
                  <a:rPr lang="en-GB" sz="1200" dirty="0">
                    <a:solidFill>
                      <a:prstClr val="white"/>
                    </a:solidFill>
                    <a:latin typeface="Arial Narrow" panose="020B0606020202030204" pitchFamily="34" charset="0"/>
                  </a:rPr>
                  <a:t>  </a:t>
                </a:r>
              </a:p>
            </p:txBody>
          </p:sp>
        </p:grpSp>
      </p:gr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8043" y="4515435"/>
            <a:ext cx="566062" cy="266503"/>
          </a:xfrm>
          <a:prstGeom prst="rect">
            <a:avLst/>
          </a:prstGeom>
        </p:spPr>
      </p:pic>
      <p:sp>
        <p:nvSpPr>
          <p:cNvPr id="25" name="Down Arrow 24"/>
          <p:cNvSpPr/>
          <p:nvPr/>
        </p:nvSpPr>
        <p:spPr>
          <a:xfrm rot="16200000">
            <a:off x="1192347" y="2206535"/>
            <a:ext cx="666206" cy="230210"/>
          </a:xfrm>
          <a:prstGeom prst="downArrow">
            <a:avLst/>
          </a:prstGeom>
          <a:solidFill>
            <a:schemeClr val="bg1">
              <a:lumMod val="5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sz="1350" dirty="0">
              <a:solidFill>
                <a:prstClr val="black"/>
              </a:solidFill>
            </a:endParaRPr>
          </a:p>
        </p:txBody>
      </p:sp>
      <p:sp>
        <p:nvSpPr>
          <p:cNvPr id="7" name="TextBox 6"/>
          <p:cNvSpPr txBox="1"/>
          <p:nvPr/>
        </p:nvSpPr>
        <p:spPr>
          <a:xfrm>
            <a:off x="6171537" y="1340768"/>
            <a:ext cx="2972463" cy="538609"/>
          </a:xfrm>
          <a:prstGeom prst="rect">
            <a:avLst/>
          </a:prstGeom>
          <a:noFill/>
        </p:spPr>
        <p:txBody>
          <a:bodyPr wrap="square" rtlCol="0">
            <a:spAutoFit/>
          </a:bodyPr>
          <a:lstStyle/>
          <a:p>
            <a:r>
              <a:rPr lang="en-GB" sz="1100" dirty="0"/>
              <a:t>Slide reproduced from NHS England SRO team</a:t>
            </a:r>
          </a:p>
          <a:p>
            <a:endParaRPr lang="en-GB" dirty="0"/>
          </a:p>
        </p:txBody>
      </p:sp>
    </p:spTree>
    <p:extLst>
      <p:ext uri="{BB962C8B-B14F-4D97-AF65-F5344CB8AC3E}">
        <p14:creationId xmlns:p14="http://schemas.microsoft.com/office/powerpoint/2010/main" val="15965598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C0D7E9-32E8-43F7-A74C-F0E2991EE1AD}"/>
              </a:ext>
            </a:extLst>
          </p:cNvPr>
          <p:cNvSpPr>
            <a:spLocks noGrp="1"/>
          </p:cNvSpPr>
          <p:nvPr>
            <p:ph type="title"/>
          </p:nvPr>
        </p:nvSpPr>
        <p:spPr/>
        <p:txBody>
          <a:bodyPr/>
          <a:lstStyle/>
          <a:p>
            <a:r>
              <a:rPr lang="en-GB" dirty="0"/>
              <a:t>National Genomic Laboratory Hubs</a:t>
            </a:r>
          </a:p>
        </p:txBody>
      </p:sp>
      <p:sp>
        <p:nvSpPr>
          <p:cNvPr id="3" name="Content Placeholder 2">
            <a:extLst>
              <a:ext uri="{FF2B5EF4-FFF2-40B4-BE49-F238E27FC236}">
                <a16:creationId xmlns:a16="http://schemas.microsoft.com/office/drawing/2014/main" xmlns="" id="{4249A775-9514-42A0-BC94-A7BDFA8CEA72}"/>
              </a:ext>
            </a:extLst>
          </p:cNvPr>
          <p:cNvSpPr>
            <a:spLocks noGrp="1"/>
          </p:cNvSpPr>
          <p:nvPr>
            <p:ph idx="1"/>
          </p:nvPr>
        </p:nvSpPr>
        <p:spPr/>
        <p:txBody>
          <a:bodyPr>
            <a:normAutofit fontScale="85000" lnSpcReduction="20000"/>
          </a:bodyPr>
          <a:lstStyle/>
          <a:p>
            <a:r>
              <a:rPr lang="en-GB" dirty="0"/>
              <a:t>7 Genomic Laboratory Hubs commissioned to deliver a national genomic test directory</a:t>
            </a:r>
          </a:p>
          <a:p>
            <a:r>
              <a:rPr lang="en-GB" dirty="0"/>
              <a:t>Whole genome sequencing in place for a limited number of tumours 	</a:t>
            </a:r>
          </a:p>
          <a:p>
            <a:pPr lvl="1"/>
            <a:r>
              <a:rPr lang="en-GB" dirty="0"/>
              <a:t>Sarcoma, paediatric and acute leukaemia (from Jan19) </a:t>
            </a:r>
          </a:p>
          <a:p>
            <a:r>
              <a:rPr lang="en-GB" dirty="0"/>
              <a:t>Nationally standardised panels for somatic (tumour) variants</a:t>
            </a:r>
          </a:p>
          <a:p>
            <a:r>
              <a:rPr lang="en-GB" dirty="0"/>
              <a:t>Nationally standardised commissioning for germline variants to test cancer susceptibility</a:t>
            </a:r>
          </a:p>
          <a:p>
            <a:r>
              <a:rPr lang="en-GB" dirty="0"/>
              <a:t>Annual review of test directory to update at national level test provision across country</a:t>
            </a:r>
          </a:p>
          <a:p>
            <a:endParaRPr lang="en-GB" dirty="0"/>
          </a:p>
        </p:txBody>
      </p:sp>
      <p:sp>
        <p:nvSpPr>
          <p:cNvPr id="4" name="Footer Placeholder 3">
            <a:extLst>
              <a:ext uri="{FF2B5EF4-FFF2-40B4-BE49-F238E27FC236}">
                <a16:creationId xmlns:a16="http://schemas.microsoft.com/office/drawing/2014/main" xmlns="" id="{535A4977-565D-44DC-BE21-01C1D30D5B7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27A08A3E-DB29-463C-934E-AEF2CF664E27}"/>
              </a:ext>
            </a:extLst>
          </p:cNvPr>
          <p:cNvSpPr>
            <a:spLocks noGrp="1"/>
          </p:cNvSpPr>
          <p:nvPr>
            <p:ph type="sldNum" sz="quarter" idx="12"/>
          </p:nvPr>
        </p:nvSpPr>
        <p:spPr/>
        <p:txBody>
          <a:bodyPr/>
          <a:lstStyle/>
          <a:p>
            <a:fld id="{C21C2706-BFBC-4E0A-A7D5-AC2D039DA3DC}" type="slidenum">
              <a:rPr lang="en-GB" smtClean="0"/>
              <a:pPr/>
              <a:t>35</a:t>
            </a:fld>
            <a:endParaRPr lang="en-GB"/>
          </a:p>
        </p:txBody>
      </p:sp>
    </p:spTree>
    <p:extLst>
      <p:ext uri="{BB962C8B-B14F-4D97-AF65-F5344CB8AC3E}">
        <p14:creationId xmlns:p14="http://schemas.microsoft.com/office/powerpoint/2010/main" val="12685579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42E54B-9221-461D-8A20-1B27493566EE}"/>
              </a:ext>
            </a:extLst>
          </p:cNvPr>
          <p:cNvSpPr>
            <a:spLocks noGrp="1"/>
          </p:cNvSpPr>
          <p:nvPr>
            <p:ph type="title"/>
          </p:nvPr>
        </p:nvSpPr>
        <p:spPr/>
        <p:txBody>
          <a:bodyPr>
            <a:normAutofit fontScale="90000"/>
          </a:bodyPr>
          <a:lstStyle/>
          <a:p>
            <a:r>
              <a:rPr lang="en-GB" dirty="0"/>
              <a:t>Insert slide on future test directory </a:t>
            </a:r>
            <a:r>
              <a:rPr lang="en-GB"/>
              <a:t>for tumour </a:t>
            </a:r>
            <a:r>
              <a:rPr lang="en-GB" dirty="0"/>
              <a:t>type?</a:t>
            </a:r>
          </a:p>
        </p:txBody>
      </p:sp>
      <p:sp>
        <p:nvSpPr>
          <p:cNvPr id="3" name="Content Placeholder 2">
            <a:extLst>
              <a:ext uri="{FF2B5EF4-FFF2-40B4-BE49-F238E27FC236}">
                <a16:creationId xmlns:a16="http://schemas.microsoft.com/office/drawing/2014/main" xmlns="" id="{F5B7BFC1-6317-4CD8-8F75-55CDDEA57DC7}"/>
              </a:ext>
            </a:extLst>
          </p:cNvPr>
          <p:cNvSpPr>
            <a:spLocks noGrp="1"/>
          </p:cNvSpPr>
          <p:nvPr>
            <p:ph idx="1"/>
          </p:nvPr>
        </p:nvSpPr>
        <p:spPr/>
        <p:txBody>
          <a:bodyPr/>
          <a:lstStyle/>
          <a:p>
            <a:endParaRPr lang="en-GB"/>
          </a:p>
        </p:txBody>
      </p:sp>
      <p:sp>
        <p:nvSpPr>
          <p:cNvPr id="4" name="Footer Placeholder 3">
            <a:extLst>
              <a:ext uri="{FF2B5EF4-FFF2-40B4-BE49-F238E27FC236}">
                <a16:creationId xmlns:a16="http://schemas.microsoft.com/office/drawing/2014/main" xmlns="" id="{D4C4C2DB-1904-45D6-B299-8DA519C74F6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1DF4EC6D-F20C-4CDD-AE43-AF4DC3F68EF3}"/>
              </a:ext>
            </a:extLst>
          </p:cNvPr>
          <p:cNvSpPr>
            <a:spLocks noGrp="1"/>
          </p:cNvSpPr>
          <p:nvPr>
            <p:ph type="sldNum" sz="quarter" idx="12"/>
          </p:nvPr>
        </p:nvSpPr>
        <p:spPr/>
        <p:txBody>
          <a:bodyPr/>
          <a:lstStyle/>
          <a:p>
            <a:fld id="{C21C2706-BFBC-4E0A-A7D5-AC2D039DA3DC}" type="slidenum">
              <a:rPr lang="en-GB" smtClean="0"/>
              <a:pPr/>
              <a:t>36</a:t>
            </a:fld>
            <a:endParaRPr lang="en-GB"/>
          </a:p>
        </p:txBody>
      </p:sp>
    </p:spTree>
    <p:extLst>
      <p:ext uri="{BB962C8B-B14F-4D97-AF65-F5344CB8AC3E}">
        <p14:creationId xmlns:p14="http://schemas.microsoft.com/office/powerpoint/2010/main" val="40864053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692639-6FC9-4046-B295-9522EC7BED0E}"/>
              </a:ext>
            </a:extLst>
          </p:cNvPr>
          <p:cNvSpPr>
            <a:spLocks noGrp="1"/>
          </p:cNvSpPr>
          <p:nvPr>
            <p:ph type="title"/>
          </p:nvPr>
        </p:nvSpPr>
        <p:spPr>
          <a:xfrm>
            <a:off x="457200" y="629816"/>
            <a:ext cx="8229600" cy="1143000"/>
          </a:xfrm>
        </p:spPr>
        <p:txBody>
          <a:bodyPr/>
          <a:lstStyle/>
          <a:p>
            <a:r>
              <a:rPr lang="en-GB" b="1" dirty="0"/>
              <a:t>Thanks and any questions</a:t>
            </a:r>
          </a:p>
        </p:txBody>
      </p:sp>
      <p:sp>
        <p:nvSpPr>
          <p:cNvPr id="3" name="Content Placeholder 2">
            <a:extLst>
              <a:ext uri="{FF2B5EF4-FFF2-40B4-BE49-F238E27FC236}">
                <a16:creationId xmlns:a16="http://schemas.microsoft.com/office/drawing/2014/main" xmlns="" id="{E51899FB-044E-4D1D-B039-069676564007}"/>
              </a:ext>
            </a:extLst>
          </p:cNvPr>
          <p:cNvSpPr>
            <a:spLocks noGrp="1"/>
          </p:cNvSpPr>
          <p:nvPr>
            <p:ph idx="1"/>
          </p:nvPr>
        </p:nvSpPr>
        <p:spPr>
          <a:xfrm>
            <a:off x="1043608" y="2564904"/>
            <a:ext cx="7355160" cy="2985195"/>
          </a:xfrm>
        </p:spPr>
        <p:txBody>
          <a:bodyPr>
            <a:normAutofit fontScale="92500" lnSpcReduction="20000"/>
          </a:bodyPr>
          <a:lstStyle/>
          <a:p>
            <a:pPr marL="0" indent="0" algn="ctr">
              <a:buNone/>
            </a:pPr>
            <a:r>
              <a:rPr lang="en-GB" dirty="0"/>
              <a:t>Catherine Carpenter-Clawson</a:t>
            </a:r>
          </a:p>
          <a:p>
            <a:pPr marL="0" indent="0" algn="ctr">
              <a:buNone/>
            </a:pPr>
            <a:r>
              <a:rPr lang="en-GB" dirty="0"/>
              <a:t>Programme Manager, WE GMC</a:t>
            </a:r>
          </a:p>
          <a:p>
            <a:pPr marL="0" indent="0" algn="ctr">
              <a:buNone/>
            </a:pPr>
            <a:r>
              <a:rPr lang="en-GB" dirty="0"/>
              <a:t>07732 561067</a:t>
            </a:r>
          </a:p>
          <a:p>
            <a:pPr marL="0" indent="0" algn="ctr">
              <a:buNone/>
            </a:pPr>
            <a:r>
              <a:rPr lang="en-GB" dirty="0">
                <a:hlinkClick r:id="rId2"/>
              </a:rPr>
              <a:t>Catherine.Carpenter-Clawson@nbt.nhs.uk</a:t>
            </a:r>
            <a:endParaRPr lang="en-GB" dirty="0"/>
          </a:p>
          <a:p>
            <a:pPr marL="0" indent="0" algn="ctr">
              <a:buNone/>
            </a:pPr>
            <a:r>
              <a:rPr lang="en-GB" dirty="0"/>
              <a:t>or</a:t>
            </a:r>
          </a:p>
          <a:p>
            <a:pPr marL="0" indent="0" algn="ctr">
              <a:buNone/>
            </a:pPr>
            <a:r>
              <a:rPr lang="en-GB" dirty="0">
                <a:hlinkClick r:id="rId3"/>
              </a:rPr>
              <a:t>Ubh-tr.wegmc@nhs.net</a:t>
            </a:r>
            <a:endParaRPr lang="en-GB" dirty="0"/>
          </a:p>
          <a:p>
            <a:pPr marL="0" indent="0" algn="ctr">
              <a:buNone/>
            </a:pPr>
            <a:endParaRPr lang="en-GB" dirty="0"/>
          </a:p>
          <a:p>
            <a:pPr marL="0" indent="0" algn="ctr">
              <a:buNone/>
            </a:pPr>
            <a:endParaRPr lang="en-GB" dirty="0"/>
          </a:p>
        </p:txBody>
      </p:sp>
      <p:sp>
        <p:nvSpPr>
          <p:cNvPr id="4" name="Footer Placeholder 3">
            <a:extLst>
              <a:ext uri="{FF2B5EF4-FFF2-40B4-BE49-F238E27FC236}">
                <a16:creationId xmlns:a16="http://schemas.microsoft.com/office/drawing/2014/main" xmlns="" id="{2E3E7216-356E-42FF-BAB3-009BB82B009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8BFC1B3A-9985-40F1-8EB8-F07473287A2D}"/>
              </a:ext>
            </a:extLst>
          </p:cNvPr>
          <p:cNvSpPr>
            <a:spLocks noGrp="1"/>
          </p:cNvSpPr>
          <p:nvPr>
            <p:ph type="sldNum" sz="quarter" idx="12"/>
          </p:nvPr>
        </p:nvSpPr>
        <p:spPr/>
        <p:txBody>
          <a:bodyPr/>
          <a:lstStyle/>
          <a:p>
            <a:fld id="{C21C2706-BFBC-4E0A-A7D5-AC2D039DA3DC}" type="slidenum">
              <a:rPr lang="en-GB" smtClean="0"/>
              <a:pPr/>
              <a:t>37</a:t>
            </a:fld>
            <a:endParaRPr lang="en-GB"/>
          </a:p>
        </p:txBody>
      </p:sp>
    </p:spTree>
    <p:extLst>
      <p:ext uri="{BB962C8B-B14F-4D97-AF65-F5344CB8AC3E}">
        <p14:creationId xmlns:p14="http://schemas.microsoft.com/office/powerpoint/2010/main" val="853085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285621" y="6381328"/>
            <a:ext cx="1835876" cy="365125"/>
          </a:xfrm>
        </p:spPr>
        <p:txBody>
          <a:bodyPr/>
          <a:lstStyle/>
          <a:p>
            <a:pPr>
              <a:defRPr/>
            </a:pPr>
            <a:r>
              <a:rPr lang="en-GB" sz="1050" i="1" dirty="0">
                <a:solidFill>
                  <a:schemeClr val="tx1"/>
                </a:solidFill>
              </a:rPr>
              <a:t>Courtesy of Genomics England</a:t>
            </a:r>
            <a:endParaRPr lang="en-US" sz="1050" i="1" dirty="0">
              <a:solidFill>
                <a:schemeClr val="tx1"/>
              </a:solidFill>
            </a:endParaRPr>
          </a:p>
        </p:txBody>
      </p:sp>
      <p:pic>
        <p:nvPicPr>
          <p:cNvPr id="3" name="Picture 2" descr="46-17_Genome-infographic_AW_A401-01.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Lst>
          </a:blip>
          <a:srcRect l="50000" t="6325"/>
          <a:stretch/>
        </p:blipFill>
        <p:spPr>
          <a:xfrm>
            <a:off x="3166870" y="-27383"/>
            <a:ext cx="3293698" cy="6855512"/>
          </a:xfrm>
          <a:prstGeom prst="rect">
            <a:avLst/>
          </a:prstGeom>
        </p:spPr>
      </p:pic>
      <p:pic>
        <p:nvPicPr>
          <p:cNvPr id="6" name="Picture 5" descr="46-17_Genome-infographic_AW_A401-01.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Lst>
          </a:blip>
          <a:srcRect t="5541" r="50000"/>
          <a:stretch/>
        </p:blipFill>
        <p:spPr>
          <a:xfrm>
            <a:off x="-58415" y="-27384"/>
            <a:ext cx="3243094" cy="6855512"/>
          </a:xfrm>
          <a:prstGeom prst="rect">
            <a:avLst/>
          </a:prstGeom>
        </p:spPr>
      </p:pic>
    </p:spTree>
    <p:extLst>
      <p:ext uri="{BB962C8B-B14F-4D97-AF65-F5344CB8AC3E}">
        <p14:creationId xmlns:p14="http://schemas.microsoft.com/office/powerpoint/2010/main" val="1205236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title"/>
          </p:nvPr>
        </p:nvSpPr>
        <p:spPr>
          <a:xfrm>
            <a:off x="0" y="-478971"/>
            <a:ext cx="9150749" cy="1443530"/>
          </a:xfrm>
          <a:prstGeom prst="rect">
            <a:avLst/>
          </a:prstGeom>
          <a:noFill/>
        </p:spPr>
        <p:txBody>
          <a:bodyPr/>
          <a:lstStyle>
            <a:lvl1pPr>
              <a:defRPr sz="5200"/>
            </a:lvl1pPr>
          </a:lstStyle>
          <a:p>
            <a:pPr lvl="0">
              <a:defRPr sz="1800"/>
            </a:pPr>
            <a:r>
              <a:rPr lang="en-CA" sz="3700" b="1" dirty="0"/>
              <a:t>Genetics vs. Genomics</a:t>
            </a:r>
            <a:endParaRPr sz="3700" b="1" dirty="0"/>
          </a:p>
        </p:txBody>
      </p:sp>
      <p:sp>
        <p:nvSpPr>
          <p:cNvPr id="5" name="Content Placeholder 3"/>
          <p:cNvSpPr txBox="1">
            <a:spLocks/>
          </p:cNvSpPr>
          <p:nvPr/>
        </p:nvSpPr>
        <p:spPr>
          <a:xfrm>
            <a:off x="0" y="3663617"/>
            <a:ext cx="5184576" cy="299844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74320" marR="0" lvl="1"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GB" altLang="en-US" sz="2100" b="0" i="0" u="none" strike="noStrike" kern="1200" cap="none" spc="0" normalizeH="0" baseline="0" noProof="0" dirty="0">
              <a:ln>
                <a:noFill/>
              </a:ln>
              <a:solidFill>
                <a:prstClr val="black"/>
              </a:solidFill>
              <a:effectLst/>
              <a:uLnTx/>
              <a:uFillTx/>
              <a:latin typeface="Calibri"/>
              <a:ea typeface="+mn-ea"/>
              <a:cs typeface="+mn-cs"/>
            </a:endParaRPr>
          </a:p>
          <a:p>
            <a:pPr lvl="1" indent="-342900">
              <a:spcBef>
                <a:spcPct val="0"/>
              </a:spcBef>
              <a:buFont typeface="Arial" panose="020B0604020202020204" pitchFamily="34" charset="0"/>
              <a:buChar char="•"/>
              <a:defRPr/>
            </a:pPr>
            <a:r>
              <a:rPr kumimoji="0" lang="en-GB" altLang="en-US" sz="2000" b="1" i="0" u="none" strike="noStrike" kern="1200" cap="none" spc="0" normalizeH="0" baseline="0" noProof="0" dirty="0">
                <a:ln>
                  <a:noFill/>
                </a:ln>
                <a:solidFill>
                  <a:prstClr val="black"/>
                </a:solidFill>
                <a:effectLst/>
                <a:uLnTx/>
                <a:uFillTx/>
                <a:latin typeface="Calibri"/>
                <a:ea typeface="+mn-ea"/>
                <a:cs typeface="+mn-cs"/>
              </a:rPr>
              <a:t>Genomics</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GB" altLang="en-US" sz="2100" b="0" i="0" u="none" strike="noStrike" kern="1200" cap="none" spc="0" normalizeH="0" baseline="0" noProof="0" dirty="0">
                <a:ln>
                  <a:noFill/>
                </a:ln>
                <a:solidFill>
                  <a:prstClr val="black"/>
                </a:solidFill>
                <a:effectLst/>
                <a:uLnTx/>
                <a:uFillTx/>
                <a:latin typeface="Calibri"/>
                <a:ea typeface="+mn-ea"/>
                <a:cs typeface="+mn-cs"/>
              </a:rPr>
              <a:t>Involves the entire genome, including coding (genes) and noncoding DNA</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GB" altLang="en-US" sz="2100" b="0" i="0" u="none" strike="noStrike" kern="1200" cap="none" spc="0" normalizeH="0" baseline="0" noProof="0" dirty="0">
                <a:ln>
                  <a:noFill/>
                </a:ln>
                <a:solidFill>
                  <a:prstClr val="black"/>
                </a:solidFill>
                <a:effectLst/>
                <a:uLnTx/>
                <a:uFillTx/>
                <a:latin typeface="Calibri"/>
                <a:ea typeface="+mn-ea"/>
                <a:cs typeface="+mn-cs"/>
              </a:rPr>
              <a:t>Relates to disorders with complex inheritance </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GB" altLang="en-US" sz="2100" b="0" i="0" u="none" strike="noStrike" kern="1200" cap="none" spc="0" normalizeH="0" baseline="0" noProof="0" dirty="0">
                <a:ln>
                  <a:noFill/>
                </a:ln>
                <a:solidFill>
                  <a:prstClr val="black"/>
                </a:solidFill>
                <a:effectLst/>
                <a:uLnTx/>
                <a:uFillTx/>
                <a:latin typeface="Calibri"/>
                <a:ea typeface="+mn-ea"/>
                <a:cs typeface="+mn-cs"/>
              </a:rPr>
              <a:t>Recognises complexity of gene-gene and environmental interactions</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GB" altLang="en-US" sz="2100" b="0" i="0" u="none" strike="noStrike" kern="1200" cap="none" spc="0" normalizeH="0" baseline="0" noProof="0" dirty="0">
                <a:ln>
                  <a:noFill/>
                </a:ln>
                <a:solidFill>
                  <a:prstClr val="black"/>
                </a:solidFill>
                <a:effectLst/>
                <a:uLnTx/>
                <a:uFillTx/>
                <a:latin typeface="Calibri"/>
                <a:ea typeface="+mn-ea"/>
                <a:cs typeface="+mn-cs"/>
              </a:rPr>
              <a:t>Arises from </a:t>
            </a:r>
            <a:r>
              <a:rPr kumimoji="0" lang="en-GB" sz="2100" b="0" i="0" u="none" strike="noStrike" kern="1200" cap="none" spc="0" normalizeH="0" baseline="0" noProof="0" dirty="0">
                <a:ln>
                  <a:noFill/>
                </a:ln>
                <a:solidFill>
                  <a:prstClr val="black"/>
                </a:solidFill>
                <a:effectLst/>
                <a:uLnTx/>
                <a:uFillTx/>
                <a:latin typeface="Calibri"/>
                <a:ea typeface="+mn-ea"/>
                <a:cs typeface="+mn-cs"/>
              </a:rPr>
              <a:t>new genomic technologies</a:t>
            </a:r>
            <a:endParaRPr kumimoji="0" lang="en-GB" altLang="en-US" sz="21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Content Placeholder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690133" y="631480"/>
            <a:ext cx="4075280" cy="3331028"/>
          </a:xfrm>
          <a:prstGeom prst="rect">
            <a:avLst/>
          </a:prstGeom>
        </p:spPr>
      </p:pic>
      <p:sp>
        <p:nvSpPr>
          <p:cNvPr id="2" name="Rectangle 1"/>
          <p:cNvSpPr/>
          <p:nvPr/>
        </p:nvSpPr>
        <p:spPr>
          <a:xfrm>
            <a:off x="4727773" y="3962508"/>
            <a:ext cx="4416227" cy="2400657"/>
          </a:xfrm>
          <a:prstGeom prst="rect">
            <a:avLst/>
          </a:prstGeom>
        </p:spPr>
        <p:txBody>
          <a:bodyPr wrap="square">
            <a:spAutoFit/>
          </a:bodyPr>
          <a:lstStyle/>
          <a:p>
            <a:pPr marL="342900" lvl="0" indent="-342900">
              <a:spcBef>
                <a:spcPct val="0"/>
              </a:spcBef>
              <a:buFont typeface="Arial" panose="020B0604020202020204" pitchFamily="34" charset="0"/>
              <a:buChar char="•"/>
              <a:defRPr/>
            </a:pPr>
            <a:r>
              <a:rPr lang="en-GB" altLang="en-US" sz="2400" b="1" dirty="0">
                <a:solidFill>
                  <a:prstClr val="black"/>
                </a:solidFill>
              </a:rPr>
              <a:t>Genetics</a:t>
            </a:r>
            <a:endParaRPr lang="en-GB" altLang="en-US" sz="2400" dirty="0">
              <a:solidFill>
                <a:prstClr val="black"/>
              </a:solidFill>
            </a:endParaRPr>
          </a:p>
          <a:p>
            <a:pPr marL="742950" lvl="1" indent="-285750">
              <a:spcBef>
                <a:spcPct val="0"/>
              </a:spcBef>
              <a:buFont typeface="Arial" panose="020B0604020202020204" pitchFamily="34" charset="0"/>
              <a:buChar char="–"/>
              <a:defRPr/>
            </a:pPr>
            <a:r>
              <a:rPr lang="en-GB" altLang="en-US" sz="2100" dirty="0">
                <a:solidFill>
                  <a:prstClr val="black"/>
                </a:solidFill>
              </a:rPr>
              <a:t>Involves a single gene pair or chromosomal region</a:t>
            </a:r>
          </a:p>
          <a:p>
            <a:pPr marL="742950" lvl="1" indent="-285750">
              <a:spcBef>
                <a:spcPct val="0"/>
              </a:spcBef>
              <a:buFont typeface="Arial" panose="020B0604020202020204" pitchFamily="34" charset="0"/>
              <a:buChar char="–"/>
              <a:defRPr/>
            </a:pPr>
            <a:r>
              <a:rPr lang="en-GB" altLang="en-US" sz="2100" dirty="0">
                <a:solidFill>
                  <a:prstClr val="black"/>
                </a:solidFill>
              </a:rPr>
              <a:t>Relates to single gene disorders</a:t>
            </a:r>
          </a:p>
          <a:p>
            <a:pPr marL="742950" lvl="1" indent="-285750">
              <a:spcBef>
                <a:spcPct val="0"/>
              </a:spcBef>
              <a:buFont typeface="Arial" panose="020B0604020202020204" pitchFamily="34" charset="0"/>
              <a:buChar char="–"/>
              <a:defRPr/>
            </a:pPr>
            <a:r>
              <a:rPr lang="en-GB" altLang="en-US" sz="2100" dirty="0">
                <a:solidFill>
                  <a:prstClr val="black"/>
                </a:solidFill>
              </a:rPr>
              <a:t>Observes Mendelian inheritance</a:t>
            </a:r>
          </a:p>
          <a:p>
            <a:pPr marL="742950" lvl="1" indent="-285750">
              <a:spcBef>
                <a:spcPct val="0"/>
              </a:spcBef>
              <a:buFont typeface="Arial" panose="020B0604020202020204" pitchFamily="34" charset="0"/>
              <a:buChar char="–"/>
              <a:defRPr/>
            </a:pPr>
            <a:r>
              <a:rPr lang="en-GB" altLang="en-US" sz="2100" dirty="0">
                <a:solidFill>
                  <a:prstClr val="black"/>
                </a:solidFill>
              </a:rPr>
              <a:t>Arises from clinical observation</a:t>
            </a:r>
          </a:p>
        </p:txBody>
      </p:sp>
      <p:sp>
        <p:nvSpPr>
          <p:cNvPr id="7" name="TextBox 6"/>
          <p:cNvSpPr txBox="1"/>
          <p:nvPr/>
        </p:nvSpPr>
        <p:spPr>
          <a:xfrm>
            <a:off x="6362239" y="6623774"/>
            <a:ext cx="2746265" cy="261610"/>
          </a:xfrm>
          <a:prstGeom prst="rect">
            <a:avLst/>
          </a:prstGeom>
          <a:noFill/>
        </p:spPr>
        <p:txBody>
          <a:bodyPr wrap="none" rtlCol="0">
            <a:spAutoFit/>
          </a:bodyPr>
          <a:lstStyle/>
          <a:p>
            <a:r>
              <a:rPr lang="en-GB" sz="1100" i="1" dirty="0"/>
              <a:t>Courtesy of Genomics Education Programme</a:t>
            </a:r>
          </a:p>
        </p:txBody>
      </p:sp>
    </p:spTree>
    <p:extLst>
      <p:ext uri="{BB962C8B-B14F-4D97-AF65-F5344CB8AC3E}">
        <p14:creationId xmlns:p14="http://schemas.microsoft.com/office/powerpoint/2010/main" val="96012794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Shape 340"/>
          <p:cNvSpPr>
            <a:spLocks noGrp="1"/>
          </p:cNvSpPr>
          <p:nvPr>
            <p:ph type="title"/>
          </p:nvPr>
        </p:nvSpPr>
        <p:spPr>
          <a:prstGeom prst="rect">
            <a:avLst/>
          </a:prstGeom>
        </p:spPr>
        <p:txBody>
          <a:bodyPr/>
          <a:lstStyle/>
          <a:p>
            <a:r>
              <a:rPr b="1" dirty="0"/>
              <a:t>Genetics vs Genomics</a:t>
            </a:r>
          </a:p>
        </p:txBody>
      </p:sp>
      <p:sp>
        <p:nvSpPr>
          <p:cNvPr id="341" name="Shape 341"/>
          <p:cNvSpPr>
            <a:spLocks noGrp="1"/>
          </p:cNvSpPr>
          <p:nvPr>
            <p:ph idx="1"/>
          </p:nvPr>
        </p:nvSpPr>
        <p:spPr>
          <a:xfrm>
            <a:off x="467544" y="1600470"/>
            <a:ext cx="4690864" cy="4525963"/>
          </a:xfrm>
          <a:prstGeom prst="rect">
            <a:avLst/>
          </a:prstGeom>
        </p:spPr>
        <p:txBody>
          <a:bodyPr>
            <a:noAutofit/>
          </a:bodyPr>
          <a:lstStyle/>
          <a:p>
            <a:pPr marL="287338" indent="-287338" defTabSz="766762">
              <a:spcBef>
                <a:spcPts val="500"/>
              </a:spcBef>
              <a:spcAft>
                <a:spcPts val="600"/>
              </a:spcAft>
              <a:defRPr sz="2600"/>
            </a:pPr>
            <a:r>
              <a:rPr sz="2600" dirty="0"/>
              <a:t>Genetic testing = single genes or panels</a:t>
            </a:r>
            <a:r>
              <a:rPr lang="en-GB" sz="2600" dirty="0"/>
              <a:t> (Sanger sequencing)</a:t>
            </a:r>
          </a:p>
          <a:p>
            <a:pPr marL="287338" indent="-287338" defTabSz="766762">
              <a:spcBef>
                <a:spcPts val="500"/>
              </a:spcBef>
              <a:spcAft>
                <a:spcPts val="600"/>
              </a:spcAft>
              <a:defRPr sz="2600"/>
            </a:pPr>
            <a:r>
              <a:rPr lang="en-GB" sz="2600" dirty="0"/>
              <a:t>Exome sequencing = all coding DNA (Next-Gen Sequencing)</a:t>
            </a:r>
            <a:endParaRPr sz="2600" dirty="0"/>
          </a:p>
          <a:p>
            <a:pPr marL="287338" indent="-287338" defTabSz="766762">
              <a:spcBef>
                <a:spcPts val="500"/>
              </a:spcBef>
              <a:spcAft>
                <a:spcPts val="600"/>
              </a:spcAft>
              <a:defRPr sz="2600"/>
            </a:pPr>
            <a:r>
              <a:rPr sz="2600" dirty="0"/>
              <a:t>Genomic</a:t>
            </a:r>
            <a:r>
              <a:rPr lang="en-GB" sz="2600" dirty="0"/>
              <a:t> sequencing</a:t>
            </a:r>
            <a:r>
              <a:rPr sz="2600" dirty="0"/>
              <a:t> = </a:t>
            </a:r>
            <a:r>
              <a:rPr sz="2600" b="1" dirty="0"/>
              <a:t>all</a:t>
            </a:r>
            <a:r>
              <a:rPr sz="2600" dirty="0"/>
              <a:t> coding and non-coding</a:t>
            </a:r>
            <a:r>
              <a:rPr lang="en-GB" sz="2600" dirty="0"/>
              <a:t> DNA (NGS)</a:t>
            </a:r>
            <a:endParaRPr sz="2600" dirty="0"/>
          </a:p>
        </p:txBody>
      </p:sp>
      <p:grpSp>
        <p:nvGrpSpPr>
          <p:cNvPr id="4" name="Diagram 3"/>
          <p:cNvGrpSpPr/>
          <p:nvPr/>
        </p:nvGrpSpPr>
        <p:grpSpPr>
          <a:xfrm>
            <a:off x="4211960" y="2349985"/>
            <a:ext cx="4571132" cy="4064001"/>
            <a:chOff x="447077" y="0"/>
            <a:chExt cx="6296341" cy="5779910"/>
          </a:xfrm>
        </p:grpSpPr>
        <p:sp>
          <p:nvSpPr>
            <p:cNvPr id="5" name="Triangle"/>
            <p:cNvSpPr/>
            <p:nvPr/>
          </p:nvSpPr>
          <p:spPr>
            <a:xfrm>
              <a:off x="447077" y="0"/>
              <a:ext cx="5779911" cy="5779910"/>
            </a:xfrm>
            <a:prstGeom prst="triangle">
              <a:avLst/>
            </a:prstGeom>
            <a:solidFill>
              <a:srgbClr val="4F81BD"/>
            </a:solidFill>
            <a:ln w="25400" cap="flat">
              <a:solidFill>
                <a:srgbClr val="FFFFFF"/>
              </a:solidFill>
              <a:prstDash val="solid"/>
              <a:round/>
            </a:ln>
            <a:effectLst/>
          </p:spPr>
          <p:txBody>
            <a:bodyPr wrap="square" lIns="65023" tIns="65023" rIns="65023" bIns="65023" numCol="1" anchor="t">
              <a:noAutofit/>
            </a:bodyPr>
            <a:lstStyle/>
            <a:p>
              <a:pPr defTabSz="914367">
                <a:defRPr sz="2400">
                  <a:latin typeface="Calibri"/>
                  <a:ea typeface="Calibri"/>
                  <a:cs typeface="Calibri"/>
                  <a:sym typeface="Calibri"/>
                </a:defRPr>
              </a:pPr>
              <a:endParaRPr/>
            </a:p>
          </p:txBody>
        </p:sp>
        <p:grpSp>
          <p:nvGrpSpPr>
            <p:cNvPr id="6" name="Group"/>
            <p:cNvGrpSpPr/>
            <p:nvPr/>
          </p:nvGrpSpPr>
          <p:grpSpPr>
            <a:xfrm>
              <a:off x="2944471" y="828176"/>
              <a:ext cx="3756944" cy="705225"/>
              <a:chOff x="0" y="-10559"/>
              <a:chExt cx="3756943" cy="705224"/>
            </a:xfrm>
          </p:grpSpPr>
          <p:sp>
            <p:nvSpPr>
              <p:cNvPr id="22" name="Rounded Rectangle"/>
              <p:cNvSpPr/>
              <p:nvPr/>
            </p:nvSpPr>
            <p:spPr>
              <a:xfrm>
                <a:off x="0" y="0"/>
                <a:ext cx="3756943" cy="684107"/>
              </a:xfrm>
              <a:prstGeom prst="roundRect">
                <a:avLst>
                  <a:gd name="adj" fmla="val 16667"/>
                </a:avLst>
              </a:prstGeom>
              <a:solidFill>
                <a:srgbClr val="FFFFFF">
                  <a:alpha val="90000"/>
                </a:srgbClr>
              </a:solidFill>
              <a:ln w="25400" cap="flat">
                <a:solidFill>
                  <a:srgbClr val="4F81BD"/>
                </a:solidFill>
                <a:prstDash val="solid"/>
                <a:round/>
              </a:ln>
              <a:effectLst/>
            </p:spPr>
            <p:txBody>
              <a:bodyPr wrap="square" lIns="65023" tIns="65023" rIns="65023" bIns="65023" numCol="1" anchor="ctr">
                <a:noAutofit/>
              </a:bodyPr>
              <a:lstStyle/>
              <a:p>
                <a:pPr defTabSz="888968">
                  <a:lnSpc>
                    <a:spcPct val="90000"/>
                  </a:lnSpc>
                  <a:spcBef>
                    <a:spcPts val="703"/>
                  </a:spcBef>
                  <a:defRPr sz="2800">
                    <a:latin typeface="Calibri"/>
                    <a:ea typeface="Calibri"/>
                    <a:cs typeface="Calibri"/>
                    <a:sym typeface="Calibri"/>
                  </a:defRPr>
                </a:pPr>
                <a:endParaRPr sz="2000"/>
              </a:p>
            </p:txBody>
          </p:sp>
          <p:sp>
            <p:nvSpPr>
              <p:cNvPr id="23" name="Single gene"/>
              <p:cNvSpPr/>
              <p:nvPr/>
            </p:nvSpPr>
            <p:spPr>
              <a:xfrm>
                <a:off x="33395" y="-10559"/>
                <a:ext cx="3690152" cy="7052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08373" tIns="108373" rIns="108373" bIns="108373" numCol="1" anchor="ctr">
                <a:spAutoFit/>
              </a:bodyPr>
              <a:lstStyle>
                <a:lvl1pPr defTabSz="1264355">
                  <a:lnSpc>
                    <a:spcPct val="90000"/>
                  </a:lnSpc>
                  <a:spcBef>
                    <a:spcPts val="1100"/>
                  </a:spcBef>
                  <a:defRPr sz="2800">
                    <a:latin typeface="Calibri"/>
                    <a:ea typeface="Calibri"/>
                    <a:cs typeface="Calibri"/>
                    <a:sym typeface="Calibri"/>
                  </a:defRPr>
                </a:lvl1pPr>
              </a:lstStyle>
              <a:p>
                <a:r>
                  <a:rPr sz="2000" dirty="0"/>
                  <a:t>Single gene</a:t>
                </a:r>
              </a:p>
            </p:txBody>
          </p:sp>
        </p:grpSp>
        <p:grpSp>
          <p:nvGrpSpPr>
            <p:cNvPr id="7" name="Group"/>
            <p:cNvGrpSpPr/>
            <p:nvPr/>
          </p:nvGrpSpPr>
          <p:grpSpPr>
            <a:xfrm>
              <a:off x="2944471" y="1597794"/>
              <a:ext cx="3756944" cy="705225"/>
              <a:chOff x="0" y="-10560"/>
              <a:chExt cx="3756943" cy="705224"/>
            </a:xfrm>
          </p:grpSpPr>
          <p:sp>
            <p:nvSpPr>
              <p:cNvPr id="20" name="Rounded Rectangle"/>
              <p:cNvSpPr/>
              <p:nvPr/>
            </p:nvSpPr>
            <p:spPr>
              <a:xfrm>
                <a:off x="0" y="0"/>
                <a:ext cx="3756943" cy="684107"/>
              </a:xfrm>
              <a:prstGeom prst="roundRect">
                <a:avLst>
                  <a:gd name="adj" fmla="val 16667"/>
                </a:avLst>
              </a:prstGeom>
              <a:solidFill>
                <a:srgbClr val="FFFFFF">
                  <a:alpha val="90000"/>
                </a:srgbClr>
              </a:solidFill>
              <a:ln w="25400" cap="flat">
                <a:solidFill>
                  <a:srgbClr val="4F81BD"/>
                </a:solidFill>
                <a:prstDash val="solid"/>
                <a:round/>
              </a:ln>
              <a:effectLst/>
            </p:spPr>
            <p:txBody>
              <a:bodyPr wrap="square" lIns="65023" tIns="65023" rIns="65023" bIns="65023" numCol="1" anchor="ctr">
                <a:noAutofit/>
              </a:bodyPr>
              <a:lstStyle/>
              <a:p>
                <a:pPr defTabSz="888968">
                  <a:lnSpc>
                    <a:spcPct val="90000"/>
                  </a:lnSpc>
                  <a:spcBef>
                    <a:spcPts val="703"/>
                  </a:spcBef>
                  <a:defRPr sz="2800">
                    <a:latin typeface="Calibri"/>
                    <a:ea typeface="Calibri"/>
                    <a:cs typeface="Calibri"/>
                    <a:sym typeface="Calibri"/>
                  </a:defRPr>
                </a:pPr>
                <a:endParaRPr/>
              </a:p>
            </p:txBody>
          </p:sp>
          <p:sp>
            <p:nvSpPr>
              <p:cNvPr id="21" name="Small panel (5-10)"/>
              <p:cNvSpPr/>
              <p:nvPr/>
            </p:nvSpPr>
            <p:spPr>
              <a:xfrm>
                <a:off x="33395" y="-10560"/>
                <a:ext cx="3690152" cy="7052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08373" tIns="108373" rIns="108373" bIns="108373" numCol="1" anchor="ctr">
                <a:spAutoFit/>
              </a:bodyPr>
              <a:lstStyle>
                <a:lvl1pPr defTabSz="1264355">
                  <a:lnSpc>
                    <a:spcPct val="90000"/>
                  </a:lnSpc>
                  <a:spcBef>
                    <a:spcPts val="1100"/>
                  </a:spcBef>
                  <a:defRPr sz="2800">
                    <a:latin typeface="Calibri"/>
                    <a:ea typeface="Calibri"/>
                    <a:cs typeface="Calibri"/>
                    <a:sym typeface="Calibri"/>
                  </a:defRPr>
                </a:lvl1pPr>
              </a:lstStyle>
              <a:p>
                <a:r>
                  <a:rPr sz="2000"/>
                  <a:t>Small panel (5-10)</a:t>
                </a:r>
              </a:p>
            </p:txBody>
          </p:sp>
        </p:grpSp>
        <p:grpSp>
          <p:nvGrpSpPr>
            <p:cNvPr id="8" name="Group"/>
            <p:cNvGrpSpPr/>
            <p:nvPr/>
          </p:nvGrpSpPr>
          <p:grpSpPr>
            <a:xfrm>
              <a:off x="2944471" y="2367418"/>
              <a:ext cx="3756944" cy="705225"/>
              <a:chOff x="0" y="150422"/>
              <a:chExt cx="3756943" cy="705224"/>
            </a:xfrm>
          </p:grpSpPr>
          <p:sp>
            <p:nvSpPr>
              <p:cNvPr id="18" name="Rounded Rectangle"/>
              <p:cNvSpPr/>
              <p:nvPr/>
            </p:nvSpPr>
            <p:spPr>
              <a:xfrm>
                <a:off x="0" y="160980"/>
                <a:ext cx="3756943" cy="684107"/>
              </a:xfrm>
              <a:prstGeom prst="roundRect">
                <a:avLst>
                  <a:gd name="adj" fmla="val 16667"/>
                </a:avLst>
              </a:prstGeom>
              <a:solidFill>
                <a:srgbClr val="FFFFFF">
                  <a:alpha val="90000"/>
                </a:srgbClr>
              </a:solidFill>
              <a:ln w="25400" cap="flat">
                <a:solidFill>
                  <a:srgbClr val="4F81BD"/>
                </a:solidFill>
                <a:prstDash val="solid"/>
                <a:round/>
              </a:ln>
              <a:effectLst/>
            </p:spPr>
            <p:txBody>
              <a:bodyPr wrap="square" lIns="65023" tIns="65023" rIns="65023" bIns="65023" numCol="1" anchor="ctr">
                <a:noAutofit/>
              </a:bodyPr>
              <a:lstStyle/>
              <a:p>
                <a:pPr defTabSz="888968">
                  <a:lnSpc>
                    <a:spcPct val="90000"/>
                  </a:lnSpc>
                  <a:spcBef>
                    <a:spcPts val="703"/>
                  </a:spcBef>
                  <a:defRPr sz="2800">
                    <a:latin typeface="Calibri"/>
                    <a:ea typeface="Calibri"/>
                    <a:cs typeface="Calibri"/>
                    <a:sym typeface="Calibri"/>
                  </a:defRPr>
                </a:pPr>
                <a:endParaRPr/>
              </a:p>
            </p:txBody>
          </p:sp>
          <p:sp>
            <p:nvSpPr>
              <p:cNvPr id="19" name="Larger panel (50-100)"/>
              <p:cNvSpPr/>
              <p:nvPr/>
            </p:nvSpPr>
            <p:spPr>
              <a:xfrm>
                <a:off x="33395" y="150422"/>
                <a:ext cx="3690152" cy="7052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08373" tIns="108373" rIns="108373" bIns="108373" numCol="1" anchor="ctr">
                <a:spAutoFit/>
              </a:bodyPr>
              <a:lstStyle>
                <a:lvl1pPr defTabSz="1264355">
                  <a:lnSpc>
                    <a:spcPct val="90000"/>
                  </a:lnSpc>
                  <a:spcBef>
                    <a:spcPts val="1100"/>
                  </a:spcBef>
                  <a:defRPr sz="2800">
                    <a:latin typeface="Calibri"/>
                    <a:ea typeface="Calibri"/>
                    <a:cs typeface="Calibri"/>
                    <a:sym typeface="Calibri"/>
                  </a:defRPr>
                </a:lvl1pPr>
              </a:lstStyle>
              <a:p>
                <a:r>
                  <a:rPr sz="2000" dirty="0"/>
                  <a:t>Larger panel (50-100)</a:t>
                </a:r>
              </a:p>
            </p:txBody>
          </p:sp>
        </p:grpSp>
        <p:grpSp>
          <p:nvGrpSpPr>
            <p:cNvPr id="9" name="Group"/>
            <p:cNvGrpSpPr/>
            <p:nvPr/>
          </p:nvGrpSpPr>
          <p:grpSpPr>
            <a:xfrm>
              <a:off x="2944471" y="3137038"/>
              <a:ext cx="3756944" cy="705225"/>
              <a:chOff x="0" y="-10559"/>
              <a:chExt cx="3756943" cy="705224"/>
            </a:xfrm>
          </p:grpSpPr>
          <p:sp>
            <p:nvSpPr>
              <p:cNvPr id="16" name="Rounded Rectangle"/>
              <p:cNvSpPr/>
              <p:nvPr/>
            </p:nvSpPr>
            <p:spPr>
              <a:xfrm>
                <a:off x="0" y="0"/>
                <a:ext cx="3756943" cy="684107"/>
              </a:xfrm>
              <a:prstGeom prst="roundRect">
                <a:avLst>
                  <a:gd name="adj" fmla="val 16667"/>
                </a:avLst>
              </a:prstGeom>
              <a:solidFill>
                <a:srgbClr val="FFFFFF">
                  <a:alpha val="90000"/>
                </a:srgbClr>
              </a:solidFill>
              <a:ln w="25400" cap="flat">
                <a:solidFill>
                  <a:srgbClr val="4F81BD"/>
                </a:solidFill>
                <a:prstDash val="solid"/>
                <a:round/>
              </a:ln>
              <a:effectLst/>
            </p:spPr>
            <p:txBody>
              <a:bodyPr wrap="square" lIns="65023" tIns="65023" rIns="65023" bIns="65023" numCol="1" anchor="ctr">
                <a:noAutofit/>
              </a:bodyPr>
              <a:lstStyle/>
              <a:p>
                <a:pPr defTabSz="888968">
                  <a:lnSpc>
                    <a:spcPct val="90000"/>
                  </a:lnSpc>
                  <a:spcBef>
                    <a:spcPts val="703"/>
                  </a:spcBef>
                  <a:defRPr sz="2800">
                    <a:latin typeface="Calibri"/>
                    <a:ea typeface="Calibri"/>
                    <a:cs typeface="Calibri"/>
                    <a:sym typeface="Calibri"/>
                  </a:defRPr>
                </a:pPr>
                <a:endParaRPr/>
              </a:p>
            </p:txBody>
          </p:sp>
          <p:sp>
            <p:nvSpPr>
              <p:cNvPr id="17" name="Clinical exome"/>
              <p:cNvSpPr/>
              <p:nvPr/>
            </p:nvSpPr>
            <p:spPr>
              <a:xfrm>
                <a:off x="33395" y="-10559"/>
                <a:ext cx="3690152" cy="7052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08373" tIns="108373" rIns="108373" bIns="108373" numCol="1" anchor="ctr">
                <a:spAutoFit/>
              </a:bodyPr>
              <a:lstStyle>
                <a:lvl1pPr defTabSz="1264355">
                  <a:lnSpc>
                    <a:spcPct val="90000"/>
                  </a:lnSpc>
                  <a:spcBef>
                    <a:spcPts val="1100"/>
                  </a:spcBef>
                  <a:defRPr sz="2800">
                    <a:latin typeface="Calibri"/>
                    <a:ea typeface="Calibri"/>
                    <a:cs typeface="Calibri"/>
                    <a:sym typeface="Calibri"/>
                  </a:defRPr>
                </a:lvl1pPr>
              </a:lstStyle>
              <a:p>
                <a:r>
                  <a:rPr sz="2000"/>
                  <a:t>Clinical exome</a:t>
                </a:r>
              </a:p>
            </p:txBody>
          </p:sp>
        </p:grpSp>
        <p:grpSp>
          <p:nvGrpSpPr>
            <p:cNvPr id="10" name="Group"/>
            <p:cNvGrpSpPr/>
            <p:nvPr/>
          </p:nvGrpSpPr>
          <p:grpSpPr>
            <a:xfrm>
              <a:off x="2986473" y="3894391"/>
              <a:ext cx="3756945" cy="705225"/>
              <a:chOff x="0" y="-10559"/>
              <a:chExt cx="3756943" cy="705224"/>
            </a:xfrm>
          </p:grpSpPr>
          <p:sp>
            <p:nvSpPr>
              <p:cNvPr id="14" name="Rounded Rectangle"/>
              <p:cNvSpPr/>
              <p:nvPr/>
            </p:nvSpPr>
            <p:spPr>
              <a:xfrm>
                <a:off x="0" y="0"/>
                <a:ext cx="3756943" cy="684107"/>
              </a:xfrm>
              <a:prstGeom prst="roundRect">
                <a:avLst>
                  <a:gd name="adj" fmla="val 16667"/>
                </a:avLst>
              </a:prstGeom>
              <a:solidFill>
                <a:srgbClr val="FFFFFF">
                  <a:alpha val="90000"/>
                </a:srgbClr>
              </a:solidFill>
              <a:ln w="25400" cap="flat">
                <a:solidFill>
                  <a:srgbClr val="4F81BD"/>
                </a:solidFill>
                <a:prstDash val="solid"/>
                <a:round/>
              </a:ln>
              <a:effectLst/>
            </p:spPr>
            <p:txBody>
              <a:bodyPr wrap="square" lIns="65023" tIns="65023" rIns="65023" bIns="65023" numCol="1" anchor="ctr">
                <a:noAutofit/>
              </a:bodyPr>
              <a:lstStyle/>
              <a:p>
                <a:pPr defTabSz="888968">
                  <a:lnSpc>
                    <a:spcPct val="90000"/>
                  </a:lnSpc>
                  <a:spcBef>
                    <a:spcPts val="703"/>
                  </a:spcBef>
                  <a:defRPr sz="2800">
                    <a:latin typeface="Calibri"/>
                    <a:ea typeface="Calibri"/>
                    <a:cs typeface="Calibri"/>
                    <a:sym typeface="Calibri"/>
                  </a:defRPr>
                </a:pPr>
                <a:endParaRPr/>
              </a:p>
            </p:txBody>
          </p:sp>
          <p:sp>
            <p:nvSpPr>
              <p:cNvPr id="15" name="Whole exome"/>
              <p:cNvSpPr/>
              <p:nvPr/>
            </p:nvSpPr>
            <p:spPr>
              <a:xfrm>
                <a:off x="33395" y="-10559"/>
                <a:ext cx="3690154" cy="7052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08373" tIns="108373" rIns="108373" bIns="108373" numCol="1" anchor="ctr">
                <a:spAutoFit/>
              </a:bodyPr>
              <a:lstStyle>
                <a:lvl1pPr defTabSz="1264355">
                  <a:lnSpc>
                    <a:spcPct val="90000"/>
                  </a:lnSpc>
                  <a:spcBef>
                    <a:spcPts val="1100"/>
                  </a:spcBef>
                  <a:defRPr sz="2800">
                    <a:latin typeface="Calibri"/>
                    <a:ea typeface="Calibri"/>
                    <a:cs typeface="Calibri"/>
                    <a:sym typeface="Calibri"/>
                  </a:defRPr>
                </a:lvl1pPr>
              </a:lstStyle>
              <a:p>
                <a:r>
                  <a:rPr sz="2000"/>
                  <a:t>Whole exome</a:t>
                </a:r>
              </a:p>
            </p:txBody>
          </p:sp>
        </p:grpSp>
        <p:grpSp>
          <p:nvGrpSpPr>
            <p:cNvPr id="11" name="Group"/>
            <p:cNvGrpSpPr/>
            <p:nvPr/>
          </p:nvGrpSpPr>
          <p:grpSpPr>
            <a:xfrm>
              <a:off x="2944471" y="4676276"/>
              <a:ext cx="3756944" cy="705225"/>
              <a:chOff x="0" y="-10561"/>
              <a:chExt cx="3756943" cy="705224"/>
            </a:xfrm>
          </p:grpSpPr>
          <p:sp>
            <p:nvSpPr>
              <p:cNvPr id="12" name="Rounded Rectangle"/>
              <p:cNvSpPr/>
              <p:nvPr/>
            </p:nvSpPr>
            <p:spPr>
              <a:xfrm>
                <a:off x="0" y="0"/>
                <a:ext cx="3756943" cy="684107"/>
              </a:xfrm>
              <a:prstGeom prst="roundRect">
                <a:avLst>
                  <a:gd name="adj" fmla="val 16667"/>
                </a:avLst>
              </a:prstGeom>
              <a:solidFill>
                <a:srgbClr val="FFFFFF">
                  <a:alpha val="90000"/>
                </a:srgbClr>
              </a:solidFill>
              <a:ln w="25400" cap="flat">
                <a:solidFill>
                  <a:srgbClr val="4F81BD"/>
                </a:solidFill>
                <a:prstDash val="solid"/>
                <a:round/>
              </a:ln>
              <a:effectLst/>
            </p:spPr>
            <p:txBody>
              <a:bodyPr wrap="square" lIns="65023" tIns="65023" rIns="65023" bIns="65023" numCol="1" anchor="ctr">
                <a:noAutofit/>
              </a:bodyPr>
              <a:lstStyle/>
              <a:p>
                <a:pPr defTabSz="888968">
                  <a:lnSpc>
                    <a:spcPct val="90000"/>
                  </a:lnSpc>
                  <a:spcBef>
                    <a:spcPts val="703"/>
                  </a:spcBef>
                  <a:defRPr sz="2800">
                    <a:latin typeface="Calibri"/>
                    <a:ea typeface="Calibri"/>
                    <a:cs typeface="Calibri"/>
                    <a:sym typeface="Calibri"/>
                  </a:defRPr>
                </a:pPr>
                <a:endParaRPr sz="2000"/>
              </a:p>
            </p:txBody>
          </p:sp>
          <p:sp>
            <p:nvSpPr>
              <p:cNvPr id="13" name="Whole genome"/>
              <p:cNvSpPr/>
              <p:nvPr/>
            </p:nvSpPr>
            <p:spPr>
              <a:xfrm>
                <a:off x="33395" y="-10561"/>
                <a:ext cx="3690152" cy="7052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08373" tIns="108373" rIns="108373" bIns="108373" numCol="1" anchor="ctr">
                <a:spAutoFit/>
              </a:bodyPr>
              <a:lstStyle>
                <a:lvl1pPr defTabSz="1264355">
                  <a:lnSpc>
                    <a:spcPct val="90000"/>
                  </a:lnSpc>
                  <a:spcBef>
                    <a:spcPts val="1100"/>
                  </a:spcBef>
                  <a:defRPr sz="2800">
                    <a:latin typeface="Calibri"/>
                    <a:ea typeface="Calibri"/>
                    <a:cs typeface="Calibri"/>
                    <a:sym typeface="Calibri"/>
                  </a:defRPr>
                </a:lvl1pPr>
              </a:lstStyle>
              <a:p>
                <a:r>
                  <a:rPr sz="2000" dirty="0"/>
                  <a:t>Whole genome</a:t>
                </a:r>
              </a:p>
            </p:txBody>
          </p:sp>
        </p:grpSp>
      </p:grpSp>
      <p:sp>
        <p:nvSpPr>
          <p:cNvPr id="24" name="TextBox 23"/>
          <p:cNvSpPr txBox="1"/>
          <p:nvPr/>
        </p:nvSpPr>
        <p:spPr>
          <a:xfrm>
            <a:off x="7336865" y="6505599"/>
            <a:ext cx="1771639" cy="261610"/>
          </a:xfrm>
          <a:prstGeom prst="rect">
            <a:avLst/>
          </a:prstGeom>
          <a:noFill/>
        </p:spPr>
        <p:txBody>
          <a:bodyPr wrap="none" rtlCol="0">
            <a:spAutoFit/>
          </a:bodyPr>
          <a:lstStyle/>
          <a:p>
            <a:r>
              <a:rPr lang="en-GB" sz="1100" i="1" dirty="0"/>
              <a:t>Courtesy of HEE E&amp;T Group </a:t>
            </a:r>
          </a:p>
        </p:txBody>
      </p:sp>
    </p:spTree>
    <p:extLst>
      <p:ext uri="{BB962C8B-B14F-4D97-AF65-F5344CB8AC3E}">
        <p14:creationId xmlns:p14="http://schemas.microsoft.com/office/powerpoint/2010/main" val="3853606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5DCD88C2-4623-4253-ACF2-A25815E83B26}"/>
              </a:ext>
            </a:extLst>
          </p:cNvPr>
          <p:cNvSpPr>
            <a:spLocks noGrp="1"/>
          </p:cNvSpPr>
          <p:nvPr>
            <p:ph type="sldNum" sz="quarter" idx="12"/>
          </p:nvPr>
        </p:nvSpPr>
        <p:spPr/>
        <p:txBody>
          <a:bodyPr/>
          <a:lstStyle/>
          <a:p>
            <a:fld id="{C21C2706-BFBC-4E0A-A7D5-AC2D039DA3DC}" type="slidenum">
              <a:rPr lang="en-GB" smtClean="0"/>
              <a:pPr/>
              <a:t>7</a:t>
            </a:fld>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1101"/>
            <a:ext cx="3672408" cy="678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2088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Contents</a:t>
            </a:r>
          </a:p>
        </p:txBody>
      </p:sp>
      <p:sp>
        <p:nvSpPr>
          <p:cNvPr id="3" name="Content Placeholder 2"/>
          <p:cNvSpPr>
            <a:spLocks noGrp="1"/>
          </p:cNvSpPr>
          <p:nvPr>
            <p:ph idx="1"/>
          </p:nvPr>
        </p:nvSpPr>
        <p:spPr>
          <a:xfrm>
            <a:off x="457200" y="1412776"/>
            <a:ext cx="8229600" cy="4525963"/>
          </a:xfrm>
        </p:spPr>
        <p:txBody>
          <a:bodyPr>
            <a:normAutofit/>
          </a:bodyPr>
          <a:lstStyle/>
          <a:p>
            <a:pPr>
              <a:lnSpc>
                <a:spcPct val="200000"/>
              </a:lnSpc>
            </a:pPr>
            <a:r>
              <a:rPr lang="en-GB" dirty="0">
                <a:solidFill>
                  <a:schemeClr val="bg2">
                    <a:lumMod val="50000"/>
                  </a:schemeClr>
                </a:solidFill>
              </a:rPr>
              <a:t>Genetics and genomics</a:t>
            </a:r>
          </a:p>
          <a:p>
            <a:pPr>
              <a:lnSpc>
                <a:spcPct val="200000"/>
              </a:lnSpc>
            </a:pPr>
            <a:r>
              <a:rPr lang="en-GB" dirty="0"/>
              <a:t>Background to 100,000 Genomes Project</a:t>
            </a:r>
            <a:endParaRPr lang="en-GB" sz="2000" dirty="0"/>
          </a:p>
          <a:p>
            <a:pPr>
              <a:lnSpc>
                <a:spcPct val="200000"/>
              </a:lnSpc>
            </a:pPr>
            <a:r>
              <a:rPr lang="en-GB" dirty="0">
                <a:solidFill>
                  <a:schemeClr val="bg2">
                    <a:lumMod val="50000"/>
                  </a:schemeClr>
                </a:solidFill>
              </a:rPr>
              <a:t>Project progress</a:t>
            </a:r>
          </a:p>
          <a:p>
            <a:pPr>
              <a:lnSpc>
                <a:spcPct val="200000"/>
              </a:lnSpc>
            </a:pPr>
            <a:r>
              <a:rPr lang="en-GB" dirty="0">
                <a:solidFill>
                  <a:schemeClr val="bg2">
                    <a:lumMod val="50000"/>
                  </a:schemeClr>
                </a:solidFill>
              </a:rPr>
              <a:t>What next? Mainstreaming Genomic Medicine</a:t>
            </a:r>
          </a:p>
          <a:p>
            <a:pPr>
              <a:lnSpc>
                <a:spcPct val="200000"/>
              </a:lnSpc>
            </a:pPr>
            <a:endParaRPr lang="en-GB" dirty="0"/>
          </a:p>
        </p:txBody>
      </p:sp>
      <p:sp>
        <p:nvSpPr>
          <p:cNvPr id="5" name="Slide Number Placeholder 4"/>
          <p:cNvSpPr>
            <a:spLocks noGrp="1"/>
          </p:cNvSpPr>
          <p:nvPr>
            <p:ph type="sldNum" sz="quarter" idx="12"/>
          </p:nvPr>
        </p:nvSpPr>
        <p:spPr/>
        <p:txBody>
          <a:bodyPr/>
          <a:lstStyle/>
          <a:p>
            <a:fld id="{C21C2706-BFBC-4E0A-A7D5-AC2D039DA3DC}" type="slidenum">
              <a:rPr lang="en-GB" smtClean="0"/>
              <a:pPr/>
              <a:t>8</a:t>
            </a:fld>
            <a:endParaRPr lang="en-GB"/>
          </a:p>
        </p:txBody>
      </p:sp>
    </p:spTree>
    <p:extLst>
      <p:ext uri="{BB962C8B-B14F-4D97-AF65-F5344CB8AC3E}">
        <p14:creationId xmlns:p14="http://schemas.microsoft.com/office/powerpoint/2010/main" val="4028422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itle 1"/>
          <p:cNvSpPr>
            <a:spLocks noGrp="1"/>
          </p:cNvSpPr>
          <p:nvPr>
            <p:ph type="title"/>
          </p:nvPr>
        </p:nvSpPr>
        <p:spPr>
          <a:xfrm>
            <a:off x="899592" y="197768"/>
            <a:ext cx="7147219" cy="1143000"/>
          </a:xfrm>
        </p:spPr>
        <p:txBody>
          <a:bodyPr/>
          <a:lstStyle/>
          <a:p>
            <a:r>
              <a:rPr lang="en-GB" b="1" dirty="0"/>
              <a:t>The Human Genome Project</a:t>
            </a:r>
          </a:p>
        </p:txBody>
      </p:sp>
      <p:sp>
        <p:nvSpPr>
          <p:cNvPr id="17" name="Content Placeholder 2"/>
          <p:cNvSpPr>
            <a:spLocks noGrp="1"/>
          </p:cNvSpPr>
          <p:nvPr>
            <p:ph idx="1"/>
          </p:nvPr>
        </p:nvSpPr>
        <p:spPr>
          <a:xfrm>
            <a:off x="362620" y="1359053"/>
            <a:ext cx="6297612" cy="2574003"/>
          </a:xfrm>
        </p:spPr>
        <p:txBody>
          <a:bodyPr>
            <a:normAutofit/>
          </a:bodyPr>
          <a:lstStyle/>
          <a:p>
            <a:r>
              <a:rPr lang="en-GB" sz="2800" dirty="0"/>
              <a:t>Commenced in 1990 - completed in April 2001/2003</a:t>
            </a:r>
          </a:p>
          <a:p>
            <a:r>
              <a:rPr lang="en-GB" sz="2800" dirty="0"/>
              <a:t>First genome costs $2.7 billion in total</a:t>
            </a:r>
          </a:p>
          <a:p>
            <a:r>
              <a:rPr lang="en-GB" sz="2800" dirty="0"/>
              <a:t>First time the human genetic blueprint had been completely read</a:t>
            </a:r>
          </a:p>
        </p:txBody>
      </p:sp>
      <p:pic>
        <p:nvPicPr>
          <p:cNvPr id="18" name="Picture 4" descr="Image result for human genome proje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1196752"/>
            <a:ext cx="1982292" cy="2600106"/>
          </a:xfrm>
          <a:prstGeom prst="rect">
            <a:avLst/>
          </a:prstGeom>
          <a:noFill/>
          <a:extLst>
            <a:ext uri="{909E8E84-426E-40DD-AFC4-6F175D3DCCD1}">
              <a14:hiddenFill xmlns:a14="http://schemas.microsoft.com/office/drawing/2010/main">
                <a:solidFill>
                  <a:srgbClr val="FFFFFF"/>
                </a:solidFill>
              </a14:hiddenFill>
            </a:ext>
          </a:extLst>
        </p:spPr>
      </p:pic>
      <p:sp>
        <p:nvSpPr>
          <p:cNvPr id="19" name="Content Placeholder 2"/>
          <p:cNvSpPr txBox="1">
            <a:spLocks/>
          </p:cNvSpPr>
          <p:nvPr/>
        </p:nvSpPr>
        <p:spPr>
          <a:xfrm>
            <a:off x="2665909" y="3970809"/>
            <a:ext cx="6728388" cy="24482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800" dirty="0"/>
              <a:t>Enabled the discovery of genes which cause disease</a:t>
            </a:r>
          </a:p>
          <a:p>
            <a:r>
              <a:rPr lang="en-GB" sz="2800" dirty="0"/>
              <a:t>Allowed genetic diagnostics to progress</a:t>
            </a:r>
          </a:p>
          <a:p>
            <a:r>
              <a:rPr lang="en-GB" sz="2800" dirty="0"/>
              <a:t>Paved the way for large-scale diagnostic sequencing programmes</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3933056"/>
            <a:ext cx="1838325"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336865" y="6505599"/>
            <a:ext cx="1771639" cy="261610"/>
          </a:xfrm>
          <a:prstGeom prst="rect">
            <a:avLst/>
          </a:prstGeom>
          <a:noFill/>
        </p:spPr>
        <p:txBody>
          <a:bodyPr wrap="none" rtlCol="0">
            <a:spAutoFit/>
          </a:bodyPr>
          <a:lstStyle/>
          <a:p>
            <a:r>
              <a:rPr lang="en-GB" sz="1100" i="1" dirty="0"/>
              <a:t>Courtesy of HEE E&amp;T Group </a:t>
            </a:r>
          </a:p>
        </p:txBody>
      </p:sp>
    </p:spTree>
    <p:extLst>
      <p:ext uri="{BB962C8B-B14F-4D97-AF65-F5344CB8AC3E}">
        <p14:creationId xmlns:p14="http://schemas.microsoft.com/office/powerpoint/2010/main" val="19694982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7032</TotalTime>
  <Words>1795</Words>
  <Application>Microsoft Office PowerPoint</Application>
  <PresentationFormat>On-screen Show (4:3)</PresentationFormat>
  <Paragraphs>321</Paragraphs>
  <Slides>37</Slides>
  <Notes>22</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100,000 Genomes Project &amp; Mainstreaming  Genomic Medicine</vt:lpstr>
      <vt:lpstr>Contents</vt:lpstr>
      <vt:lpstr>Contents</vt:lpstr>
      <vt:lpstr>PowerPoint Presentation</vt:lpstr>
      <vt:lpstr>Genetics vs. Genomics</vt:lpstr>
      <vt:lpstr>Genetics vs Genomics</vt:lpstr>
      <vt:lpstr>PowerPoint Presentation</vt:lpstr>
      <vt:lpstr>Contents</vt:lpstr>
      <vt:lpstr>The Human Genome Project</vt:lpstr>
      <vt:lpstr>PowerPoint Presentation</vt:lpstr>
      <vt:lpstr>PowerPoint Presentation</vt:lpstr>
      <vt:lpstr>NHS Genomic Medicine Centres </vt:lpstr>
      <vt:lpstr>PowerPoint Presentation</vt:lpstr>
      <vt:lpstr>PowerPoint Presentation</vt:lpstr>
      <vt:lpstr>PowerPoint Presentation</vt:lpstr>
      <vt:lpstr>Types of cancer eligible for inclusion</vt:lpstr>
      <vt:lpstr>Contents</vt:lpstr>
      <vt:lpstr>PowerPoint Presentation</vt:lpstr>
      <vt:lpstr>PowerPoint Presentation</vt:lpstr>
      <vt:lpstr>PowerPoint Presentation</vt:lpstr>
      <vt:lpstr>PowerPoint Presentation</vt:lpstr>
      <vt:lpstr>PowerPoint Presentation</vt:lpstr>
      <vt:lpstr>100,000 Genomes Project: National Update  </vt:lpstr>
      <vt:lpstr>Contents</vt:lpstr>
      <vt:lpstr>Developing the return of results pathway</vt:lpstr>
      <vt:lpstr>Return of Results Pathway  – Key Principles</vt:lpstr>
      <vt:lpstr>Return of Results Pathway - Practical Support</vt:lpstr>
      <vt:lpstr>Providing actionable information  for cancer patients</vt:lpstr>
      <vt:lpstr>Providing information regarding cancer susceptibility</vt:lpstr>
      <vt:lpstr>Providing personalised medicine</vt:lpstr>
      <vt:lpstr>Providing access to targeted research</vt:lpstr>
      <vt:lpstr>Contents</vt:lpstr>
      <vt:lpstr>Mainstreaming genomic medicine - Beyond 1st October 2018</vt:lpstr>
      <vt:lpstr>The national infrastructure for  genomic medicine</vt:lpstr>
      <vt:lpstr>National Genomic Laboratory Hubs</vt:lpstr>
      <vt:lpstr>Insert slide on future test directory for tumour type?</vt:lpstr>
      <vt:lpstr>Thanks and any questions</vt:lpstr>
    </vt:vector>
  </TitlesOfParts>
  <Company>NBT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Dunderdale, Helen</cp:lastModifiedBy>
  <cp:revision>398</cp:revision>
  <cp:lastPrinted>2017-11-02T11:59:46Z</cp:lastPrinted>
  <dcterms:created xsi:type="dcterms:W3CDTF">2016-07-12T10:01:41Z</dcterms:created>
  <dcterms:modified xsi:type="dcterms:W3CDTF">2018-10-08T20:49:41Z</dcterms:modified>
</cp:coreProperties>
</file>