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8" r:id="rId3"/>
    <p:sldId id="260" r:id="rId4"/>
    <p:sldId id="283" r:id="rId5"/>
    <p:sldId id="320" r:id="rId6"/>
    <p:sldId id="314" r:id="rId7"/>
    <p:sldId id="298" r:id="rId8"/>
    <p:sldId id="296" r:id="rId9"/>
    <p:sldId id="318" r:id="rId10"/>
    <p:sldId id="294" r:id="rId11"/>
    <p:sldId id="322" r:id="rId12"/>
    <p:sldId id="261" r:id="rId13"/>
    <p:sldId id="266" r:id="rId14"/>
    <p:sldId id="3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57" autoAdjust="0"/>
    <p:restoredTop sz="90171" autoAdjust="0"/>
  </p:normalViewPr>
  <p:slideViewPr>
    <p:cSldViewPr snapToGrid="0" showGuides="1">
      <p:cViewPr>
        <p:scale>
          <a:sx n="84" d="100"/>
          <a:sy n="84" d="100"/>
        </p:scale>
        <p:origin x="-2004" y="-54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ldred\Group%20Shares\Dev%20Office\CRN%20West%20of%20England\Portfolio%20Facilitators\Jessica\Cancer\Breast\Cancer%20sub%20specialty%20performance%202017-18%20graph%20w%20targe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ildred\Group%20Shares\DEV%20Office\CRN%20West%20of%20England\Portfolio%20Facilitators\Jessica\Cancer\Breast\Cancer%20sub%20specialty%20performance%202017-18%20graph%20w%20targe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ildred\Group%20Shares\DEV%20Office\CRN%20West%20of%20England\Portfolio%20Facilitators\Jessica\Cancer\Breast\Cancer%20sub%20specialty%20performance%202017-18%20graph%20w%20targe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ldred\Group%20Shares\DEV%20Office\CRN%20West%20of%20England\Portfolio%20Facilitators\Jessica\Cancer\Breast\Cancer%20sub%20specialty%20performance%202017-18%20graph%20w%20target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mildred\Group%20Shares\DEV%20Office\CRN%20West%20of%20England\Portfolio%20Facilitators\Jessica\Cancer\Breast\Cancer%20sub%20specialty%20performance%202017-18%20graph%20w%20targe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ldred\Group%20Shares\DEV%20Office\CRN%20West%20of%20England\Portfolio%20Facilitators\Jessica\Cancer\Breast\Cancer%20sub%20specialty%20performance%202017-18%20graph%20w%20targ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West</a:t>
            </a:r>
            <a:r>
              <a:rPr lang="en-GB" baseline="0"/>
              <a:t> of England recruitment to Cancer per 100,000 population by subspecialty 2017-18 (Apr-Jan) against YTD target</a:t>
            </a:r>
            <a:endParaRPr lang="en-GB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'100,000 pop'!$F$1</c:f>
              <c:strCache>
                <c:ptCount val="1"/>
                <c:pt idx="0">
                  <c:v>2017-18 recruitment per 100,000 population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'100,000 pop'!$A$2:$A$14</c:f>
              <c:strCache>
                <c:ptCount val="13"/>
                <c:pt idx="0">
                  <c:v>Brain and  CNS</c:v>
                </c:pt>
                <c:pt idx="1">
                  <c:v>Breast</c:v>
                </c:pt>
                <c:pt idx="2">
                  <c:v>Colorectal</c:v>
                </c:pt>
                <c:pt idx="3">
                  <c:v>Paediatrics</c:v>
                </c:pt>
                <c:pt idx="4">
                  <c:v>Gynaecological</c:v>
                </c:pt>
                <c:pt idx="5">
                  <c:v>Haematology and Lymphoma</c:v>
                </c:pt>
                <c:pt idx="6">
                  <c:v>Head and Neck</c:v>
                </c:pt>
                <c:pt idx="7">
                  <c:v>Lung</c:v>
                </c:pt>
                <c:pt idx="8">
                  <c:v>Sarcoma</c:v>
                </c:pt>
                <c:pt idx="9">
                  <c:v>Skin</c:v>
                </c:pt>
                <c:pt idx="10">
                  <c:v>Palliative Care, Psychosocial &amp; Survivorship</c:v>
                </c:pt>
                <c:pt idx="11">
                  <c:v>Upper GI</c:v>
                </c:pt>
                <c:pt idx="12">
                  <c:v>Urology</c:v>
                </c:pt>
              </c:strCache>
            </c:strRef>
          </c:cat>
          <c:val>
            <c:numRef>
              <c:f>'100,000 pop'!$F$2:$F$14</c:f>
              <c:numCache>
                <c:formatCode>General</c:formatCode>
                <c:ptCount val="13"/>
                <c:pt idx="0">
                  <c:v>2.2905468721559896</c:v>
                </c:pt>
                <c:pt idx="1">
                  <c:v>9.407603224926385</c:v>
                </c:pt>
                <c:pt idx="2">
                  <c:v>2.5768652311754883</c:v>
                </c:pt>
                <c:pt idx="3">
                  <c:v>1.7179101541169921</c:v>
                </c:pt>
                <c:pt idx="4">
                  <c:v>1.3906891723804222</c:v>
                </c:pt>
                <c:pt idx="5">
                  <c:v>8.5895507705849603</c:v>
                </c:pt>
                <c:pt idx="6">
                  <c:v>7.5260825799411082</c:v>
                </c:pt>
                <c:pt idx="7">
                  <c:v>2.5768652311754883</c:v>
                </c:pt>
                <c:pt idx="8">
                  <c:v>0.24541573630242747</c:v>
                </c:pt>
                <c:pt idx="9">
                  <c:v>0.2045131135853562</c:v>
                </c:pt>
                <c:pt idx="10">
                  <c:v>0.44992884988778364</c:v>
                </c:pt>
                <c:pt idx="11">
                  <c:v>4.0902622717071244</c:v>
                </c:pt>
                <c:pt idx="12">
                  <c:v>0.77714983162435358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87904"/>
        <c:axId val="33755520"/>
      </c:barChart>
      <c:scatterChart>
        <c:scatterStyle val="lineMarker"/>
        <c:varyColors val="0"/>
        <c:ser>
          <c:idx val="0"/>
          <c:order val="0"/>
          <c:tx>
            <c:strRef>
              <c:f>'100,000 pop'!$D$1</c:f>
              <c:strCache>
                <c:ptCount val="1"/>
                <c:pt idx="0">
                  <c:v>2017-18 YTD target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strRef>
              <c:f>'100,000 pop'!$A$2:$A$14</c:f>
              <c:strCache>
                <c:ptCount val="13"/>
                <c:pt idx="0">
                  <c:v>Brain and  CNS</c:v>
                </c:pt>
                <c:pt idx="1">
                  <c:v>Breast</c:v>
                </c:pt>
                <c:pt idx="2">
                  <c:v>Colorectal</c:v>
                </c:pt>
                <c:pt idx="3">
                  <c:v>Paediatrics</c:v>
                </c:pt>
                <c:pt idx="4">
                  <c:v>Gynaecological</c:v>
                </c:pt>
                <c:pt idx="5">
                  <c:v>Haematology and Lymphoma</c:v>
                </c:pt>
                <c:pt idx="6">
                  <c:v>Head and Neck</c:v>
                </c:pt>
                <c:pt idx="7">
                  <c:v>Lung</c:v>
                </c:pt>
                <c:pt idx="8">
                  <c:v>Sarcoma</c:v>
                </c:pt>
                <c:pt idx="9">
                  <c:v>Skin</c:v>
                </c:pt>
                <c:pt idx="10">
                  <c:v>Palliative Care, Psychosocial &amp; Survivorship</c:v>
                </c:pt>
                <c:pt idx="11">
                  <c:v>Upper GI</c:v>
                </c:pt>
                <c:pt idx="12">
                  <c:v>Urology</c:v>
                </c:pt>
              </c:strCache>
            </c:strRef>
          </c:xVal>
          <c:yVal>
            <c:numRef>
              <c:f>'100,000 pop'!$D$2:$D$14</c:f>
              <c:numCache>
                <c:formatCode>General</c:formatCode>
                <c:ptCount val="13"/>
                <c:pt idx="0">
                  <c:v>0.16666666666666666</c:v>
                </c:pt>
                <c:pt idx="1">
                  <c:v>6.6666666666666661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5.8333333333333339</c:v>
                </c:pt>
                <c:pt idx="6">
                  <c:v>0.83333333333333326</c:v>
                </c:pt>
                <c:pt idx="7">
                  <c:v>3.333333333333333</c:v>
                </c:pt>
                <c:pt idx="8">
                  <c:v>8.3333333333333329E-2</c:v>
                </c:pt>
                <c:pt idx="9">
                  <c:v>0.16666666666666666</c:v>
                </c:pt>
                <c:pt idx="10">
                  <c:v>2.5</c:v>
                </c:pt>
                <c:pt idx="11">
                  <c:v>2.5</c:v>
                </c:pt>
                <c:pt idx="12">
                  <c:v>6.6666666666666661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'100,000 pop'!$C$1</c:f>
              <c:strCache>
                <c:ptCount val="1"/>
                <c:pt idx="0">
                  <c:v>2017-18 target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yVal>
            <c:numRef>
              <c:f>'100,000 pop'!$C$2:$C$14</c:f>
              <c:numCache>
                <c:formatCode>General</c:formatCode>
                <c:ptCount val="13"/>
                <c:pt idx="0">
                  <c:v>0.2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7</c:v>
                </c:pt>
                <c:pt idx="6">
                  <c:v>1</c:v>
                </c:pt>
                <c:pt idx="7">
                  <c:v>4</c:v>
                </c:pt>
                <c:pt idx="8">
                  <c:v>0.1</c:v>
                </c:pt>
                <c:pt idx="9">
                  <c:v>0.2</c:v>
                </c:pt>
                <c:pt idx="10">
                  <c:v>3</c:v>
                </c:pt>
                <c:pt idx="11">
                  <c:v>3</c:v>
                </c:pt>
                <c:pt idx="12">
                  <c:v>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87904"/>
        <c:axId val="33755520"/>
      </c:scatterChart>
      <c:catAx>
        <c:axId val="3418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33755520"/>
        <c:crosses val="autoZero"/>
        <c:auto val="1"/>
        <c:lblAlgn val="ctr"/>
        <c:lblOffset val="100"/>
        <c:noMultiLvlLbl val="0"/>
      </c:catAx>
      <c:valAx>
        <c:axId val="3375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87904"/>
        <c:crosses val="autoZero"/>
        <c:crossBetween val="between"/>
      </c:valAx>
      <c:spPr>
        <a:ln>
          <a:solidFill>
            <a:schemeClr val="accent2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2017-18 recruitment (Apr</a:t>
            </a:r>
            <a:r>
              <a:rPr lang="en-US" baseline="0"/>
              <a:t> - Jan)</a:t>
            </a:r>
            <a:r>
              <a:rPr lang="en-US"/>
              <a:t> to Cancer</a:t>
            </a:r>
            <a:r>
              <a:rPr lang="en-US" baseline="0"/>
              <a:t> studies </a:t>
            </a:r>
            <a:r>
              <a:rPr lang="en-US"/>
              <a:t>as % of Cancer incidence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Cancer incidence'!$E$1</c:f>
              <c:strCache>
                <c:ptCount val="1"/>
                <c:pt idx="0">
                  <c:v>2017-18 recruitment as % of Cancer incidence</c:v>
                </c:pt>
              </c:strCache>
            </c:strRef>
          </c:tx>
          <c:invertIfNegative val="0"/>
          <c:cat>
            <c:strRef>
              <c:f>'% Cancer incidence'!$A$2:$A$16</c:f>
              <c:strCache>
                <c:ptCount val="15"/>
                <c:pt idx="0">
                  <c:v>East Midlands</c:v>
                </c:pt>
                <c:pt idx="1">
                  <c:v>Eastern</c:v>
                </c:pt>
                <c:pt idx="2">
                  <c:v>Greater Manchester</c:v>
                </c:pt>
                <c:pt idx="3">
                  <c:v>Kent, Surrey and Sus</c:v>
                </c:pt>
                <c:pt idx="4">
                  <c:v>North East and North</c:v>
                </c:pt>
                <c:pt idx="5">
                  <c:v>North Thames</c:v>
                </c:pt>
                <c:pt idx="6">
                  <c:v>North West Coast</c:v>
                </c:pt>
                <c:pt idx="7">
                  <c:v>North West London</c:v>
                </c:pt>
                <c:pt idx="8">
                  <c:v>South London</c:v>
                </c:pt>
                <c:pt idx="9">
                  <c:v>South West Peninsula</c:v>
                </c:pt>
                <c:pt idx="10">
                  <c:v>Thames Valley and So</c:v>
                </c:pt>
                <c:pt idx="11">
                  <c:v>Wessex</c:v>
                </c:pt>
                <c:pt idx="12">
                  <c:v>West Midlands</c:v>
                </c:pt>
                <c:pt idx="13">
                  <c:v>West of England</c:v>
                </c:pt>
                <c:pt idx="14">
                  <c:v>Yorkshire and Humber</c:v>
                </c:pt>
              </c:strCache>
            </c:strRef>
          </c:cat>
          <c:val>
            <c:numRef>
              <c:f>'% Cancer incidence'!$E$2:$E$16</c:f>
              <c:numCache>
                <c:formatCode>General</c:formatCode>
                <c:ptCount val="15"/>
                <c:pt idx="0">
                  <c:v>33.375915516947707</c:v>
                </c:pt>
                <c:pt idx="1">
                  <c:v>30.399301767401266</c:v>
                </c:pt>
                <c:pt idx="2">
                  <c:v>25.032329576944395</c:v>
                </c:pt>
                <c:pt idx="3">
                  <c:v>23.40524781341108</c:v>
                </c:pt>
                <c:pt idx="4">
                  <c:v>21.039755351681958</c:v>
                </c:pt>
                <c:pt idx="5">
                  <c:v>19.920272690507829</c:v>
                </c:pt>
                <c:pt idx="6">
                  <c:v>15.995235759826246</c:v>
                </c:pt>
                <c:pt idx="7">
                  <c:v>12.673486907998283</c:v>
                </c:pt>
                <c:pt idx="8">
                  <c:v>11.913243922883488</c:v>
                </c:pt>
                <c:pt idx="9">
                  <c:v>11.838835640752574</c:v>
                </c:pt>
                <c:pt idx="10">
                  <c:v>10.286292273187035</c:v>
                </c:pt>
                <c:pt idx="11">
                  <c:v>10.231591749860639</c:v>
                </c:pt>
                <c:pt idx="12">
                  <c:v>10.02483630616392</c:v>
                </c:pt>
                <c:pt idx="13">
                  <c:v>9.855183903626811</c:v>
                </c:pt>
                <c:pt idx="14">
                  <c:v>9.5575477154424515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85728"/>
        <c:axId val="33787264"/>
      </c:barChart>
      <c:catAx>
        <c:axId val="3378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3787264"/>
        <c:crosses val="autoZero"/>
        <c:auto val="1"/>
        <c:lblAlgn val="ctr"/>
        <c:lblOffset val="100"/>
        <c:noMultiLvlLbl val="0"/>
      </c:catAx>
      <c:valAx>
        <c:axId val="33787264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7857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2017-18</a:t>
            </a:r>
            <a:r>
              <a:rPr lang="en-GB" baseline="0"/>
              <a:t> recruitment (Apr - Jan) to Breast Cancer studies as % of Cancer incidence	</a:t>
            </a:r>
            <a:endParaRPr lang="en-GB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Cancer incidence'!$B$19</c:f>
              <c:strCache>
                <c:ptCount val="1"/>
                <c:pt idx="0">
                  <c:v>2017-18 recruitment to breast cancer studies as % of Cancer incidence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'[Recruitment adjusted for population workbook.xlsx]Sheet4'!$A$2:$A$16</c:f>
              <c:strCache>
                <c:ptCount val="15"/>
                <c:pt idx="0">
                  <c:v>East Midlands</c:v>
                </c:pt>
                <c:pt idx="1">
                  <c:v>Eastern</c:v>
                </c:pt>
                <c:pt idx="2">
                  <c:v>Greater Manchester</c:v>
                </c:pt>
                <c:pt idx="3">
                  <c:v>Kent, Surrey and Sus</c:v>
                </c:pt>
                <c:pt idx="4">
                  <c:v>North East and North</c:v>
                </c:pt>
                <c:pt idx="5">
                  <c:v>North Thames</c:v>
                </c:pt>
                <c:pt idx="6">
                  <c:v>North West Coast</c:v>
                </c:pt>
                <c:pt idx="7">
                  <c:v>North West London</c:v>
                </c:pt>
                <c:pt idx="8">
                  <c:v>South London</c:v>
                </c:pt>
                <c:pt idx="9">
                  <c:v>South West Peninsula</c:v>
                </c:pt>
                <c:pt idx="10">
                  <c:v>Thames Valley and So</c:v>
                </c:pt>
                <c:pt idx="11">
                  <c:v>Wessex</c:v>
                </c:pt>
                <c:pt idx="12">
                  <c:v>West Midlands</c:v>
                </c:pt>
                <c:pt idx="13">
                  <c:v>West of England</c:v>
                </c:pt>
                <c:pt idx="14">
                  <c:v>Yorkshire and Humber</c:v>
                </c:pt>
              </c:strCache>
            </c:strRef>
          </c:cat>
          <c:val>
            <c:numRef>
              <c:f>'[Recruitment adjusted for population workbook.xlsx]Sheet4'!$B$2:$B$16</c:f>
              <c:numCache>
                <c:formatCode>0.00%</c:formatCode>
                <c:ptCount val="15"/>
                <c:pt idx="0">
                  <c:v>0.08</c:v>
                </c:pt>
                <c:pt idx="1">
                  <c:v>6.7000000000000004E-2</c:v>
                </c:pt>
                <c:pt idx="2">
                  <c:v>4.7E-2</c:v>
                </c:pt>
                <c:pt idx="3">
                  <c:v>4.2999999999999997E-2</c:v>
                </c:pt>
                <c:pt idx="4" formatCode="0%">
                  <c:v>0.04</c:v>
                </c:pt>
                <c:pt idx="5">
                  <c:v>3.9E-2</c:v>
                </c:pt>
                <c:pt idx="6" formatCode="0%">
                  <c:v>0.03</c:v>
                </c:pt>
                <c:pt idx="7">
                  <c:v>2.8000000000000001E-2</c:v>
                </c:pt>
                <c:pt idx="8">
                  <c:v>2.5000000000000001E-2</c:v>
                </c:pt>
                <c:pt idx="9">
                  <c:v>2.4E-2</c:v>
                </c:pt>
                <c:pt idx="10">
                  <c:v>1.7000000000000001E-2</c:v>
                </c:pt>
                <c:pt idx="11">
                  <c:v>1.7000000000000001E-2</c:v>
                </c:pt>
                <c:pt idx="12">
                  <c:v>1.7000000000000001E-2</c:v>
                </c:pt>
                <c:pt idx="13">
                  <c:v>1.2E-2</c:v>
                </c:pt>
                <c:pt idx="14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32448"/>
        <c:axId val="41833984"/>
      </c:barChart>
      <c:lineChart>
        <c:grouping val="standard"/>
        <c:varyColors val="0"/>
        <c:ser>
          <c:idx val="1"/>
          <c:order val="1"/>
          <c:tx>
            <c:strRef>
              <c:f>'% Cancer incidence'!$C$19</c:f>
              <c:strCache>
                <c:ptCount val="1"/>
                <c:pt idx="0">
                  <c:v>Average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'[Recruitment adjusted for population workbook.xlsx]Sheet4'!$A$2:$A$16</c:f>
              <c:strCache>
                <c:ptCount val="15"/>
                <c:pt idx="0">
                  <c:v>East Midlands</c:v>
                </c:pt>
                <c:pt idx="1">
                  <c:v>Eastern</c:v>
                </c:pt>
                <c:pt idx="2">
                  <c:v>Greater Manchester</c:v>
                </c:pt>
                <c:pt idx="3">
                  <c:v>Kent, Surrey and Sus</c:v>
                </c:pt>
                <c:pt idx="4">
                  <c:v>North East and North</c:v>
                </c:pt>
                <c:pt idx="5">
                  <c:v>North Thames</c:v>
                </c:pt>
                <c:pt idx="6">
                  <c:v>North West Coast</c:v>
                </c:pt>
                <c:pt idx="7">
                  <c:v>North West London</c:v>
                </c:pt>
                <c:pt idx="8">
                  <c:v>South London</c:v>
                </c:pt>
                <c:pt idx="9">
                  <c:v>South West Peninsula</c:v>
                </c:pt>
                <c:pt idx="10">
                  <c:v>Thames Valley and So</c:v>
                </c:pt>
                <c:pt idx="11">
                  <c:v>Wessex</c:v>
                </c:pt>
                <c:pt idx="12">
                  <c:v>West Midlands</c:v>
                </c:pt>
                <c:pt idx="13">
                  <c:v>West of England</c:v>
                </c:pt>
                <c:pt idx="14">
                  <c:v>Yorkshire and Humber</c:v>
                </c:pt>
              </c:strCache>
            </c:strRef>
          </c:cat>
          <c:val>
            <c:numRef>
              <c:f>'[Recruitment adjusted for population workbook.xlsx]Sheet4'!$C$2:$C$16</c:f>
              <c:numCache>
                <c:formatCode>0.00%</c:formatCode>
                <c:ptCount val="15"/>
                <c:pt idx="0">
                  <c:v>3.32E-2</c:v>
                </c:pt>
                <c:pt idx="1">
                  <c:v>3.32E-2</c:v>
                </c:pt>
                <c:pt idx="2">
                  <c:v>3.32E-2</c:v>
                </c:pt>
                <c:pt idx="3">
                  <c:v>3.32E-2</c:v>
                </c:pt>
                <c:pt idx="4">
                  <c:v>3.32E-2</c:v>
                </c:pt>
                <c:pt idx="5">
                  <c:v>3.32E-2</c:v>
                </c:pt>
                <c:pt idx="6">
                  <c:v>3.32E-2</c:v>
                </c:pt>
                <c:pt idx="7">
                  <c:v>3.32E-2</c:v>
                </c:pt>
                <c:pt idx="8">
                  <c:v>3.32E-2</c:v>
                </c:pt>
                <c:pt idx="9">
                  <c:v>3.32E-2</c:v>
                </c:pt>
                <c:pt idx="10">
                  <c:v>3.32E-2</c:v>
                </c:pt>
                <c:pt idx="11">
                  <c:v>3.32E-2</c:v>
                </c:pt>
                <c:pt idx="12">
                  <c:v>3.32E-2</c:v>
                </c:pt>
                <c:pt idx="13">
                  <c:v>3.32E-2</c:v>
                </c:pt>
                <c:pt idx="14">
                  <c:v>3.32E-2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41408"/>
        <c:axId val="41835520"/>
      </c:lineChart>
      <c:catAx>
        <c:axId val="41832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1833984"/>
        <c:crosses val="autoZero"/>
        <c:auto val="1"/>
        <c:lblAlgn val="ctr"/>
        <c:lblOffset val="100"/>
        <c:noMultiLvlLbl val="0"/>
      </c:catAx>
      <c:valAx>
        <c:axId val="41833984"/>
        <c:scaling>
          <c:orientation val="minMax"/>
          <c:max val="9.0000000000000024E-2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41832448"/>
        <c:crosses val="autoZero"/>
        <c:crossBetween val="between"/>
        <c:majorUnit val="1.0000000000000002E-2"/>
      </c:valAx>
      <c:valAx>
        <c:axId val="41835520"/>
        <c:scaling>
          <c:orientation val="minMax"/>
          <c:max val="300"/>
        </c:scaling>
        <c:delete val="1"/>
        <c:axPos val="r"/>
        <c:numFmt formatCode="0.00%" sourceLinked="1"/>
        <c:majorTickMark val="out"/>
        <c:minorTickMark val="none"/>
        <c:tickLblPos val="nextTo"/>
        <c:crossAx val="41841408"/>
        <c:crosses val="max"/>
        <c:crossBetween val="midCat"/>
      </c:valAx>
      <c:catAx>
        <c:axId val="41841408"/>
        <c:scaling>
          <c:orientation val="minMax"/>
        </c:scaling>
        <c:delete val="0"/>
        <c:axPos val="t"/>
        <c:majorTickMark val="none"/>
        <c:minorTickMark val="none"/>
        <c:tickLblPos val="none"/>
        <c:crossAx val="41835520"/>
        <c:crosses val="max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West</a:t>
            </a:r>
            <a:r>
              <a:rPr lang="en-US" baseline="0"/>
              <a:t> of England Cancer RTT by Partner Organisation January 2018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RTT!$B$1</c:f>
              <c:strCache>
                <c:ptCount val="1"/>
                <c:pt idx="0">
                  <c:v>% of studies achieving RTT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RTT!$A$2:$A$7</c:f>
              <c:strCache>
                <c:ptCount val="6"/>
                <c:pt idx="0">
                  <c:v>Royal United Hospitals Bath</c:v>
                </c:pt>
                <c:pt idx="1">
                  <c:v>Great Western</c:v>
                </c:pt>
                <c:pt idx="2">
                  <c:v>Weston</c:v>
                </c:pt>
                <c:pt idx="3">
                  <c:v>Gloucestershire Hospitals</c:v>
                </c:pt>
                <c:pt idx="4">
                  <c:v>North Bristol</c:v>
                </c:pt>
                <c:pt idx="5">
                  <c:v>University Hospitals Bristol</c:v>
                </c:pt>
              </c:strCache>
            </c:strRef>
          </c:cat>
          <c:val>
            <c:numRef>
              <c:f>RTT!$B$2:$B$7</c:f>
              <c:numCache>
                <c:formatCode>0.00%</c:formatCode>
                <c:ptCount val="6"/>
                <c:pt idx="0" formatCode="0%">
                  <c:v>0.63</c:v>
                </c:pt>
                <c:pt idx="1">
                  <c:v>0.625</c:v>
                </c:pt>
                <c:pt idx="2" formatCode="0%">
                  <c:v>0.61</c:v>
                </c:pt>
                <c:pt idx="3" formatCode="0%">
                  <c:v>0.57999999999999996</c:v>
                </c:pt>
                <c:pt idx="4" formatCode="0%">
                  <c:v>0.56999999999999995</c:v>
                </c:pt>
                <c:pt idx="5" formatCode="0%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85696"/>
        <c:axId val="41887232"/>
      </c:barChart>
      <c:catAx>
        <c:axId val="4188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41887232"/>
        <c:crosses val="autoZero"/>
        <c:auto val="1"/>
        <c:lblAlgn val="ctr"/>
        <c:lblOffset val="100"/>
        <c:noMultiLvlLbl val="0"/>
      </c:catAx>
      <c:valAx>
        <c:axId val="4188723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Percentage</a:t>
                </a:r>
                <a:endParaRPr lang="en-GB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418856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Recruitment to Breast</a:t>
            </a:r>
            <a:r>
              <a:rPr lang="en-GB" baseline="0"/>
              <a:t> Cancer studies and number of studies by LCRN YTD (Apr - Jan) 2017-18 </a:t>
            </a:r>
            <a:endParaRPr lang="en-GB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'Recruitment and no studies'!$B$1</c:f>
              <c:strCache>
                <c:ptCount val="1"/>
                <c:pt idx="0">
                  <c:v>2017-18 YTD recruitment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'Recruitment and no studies'!$A$2:$A$16</c:f>
              <c:strCache>
                <c:ptCount val="15"/>
                <c:pt idx="0">
                  <c:v>Wessex</c:v>
                </c:pt>
                <c:pt idx="1">
                  <c:v>North Thames</c:v>
                </c:pt>
                <c:pt idx="2">
                  <c:v>Eastern</c:v>
                </c:pt>
                <c:pt idx="3">
                  <c:v>West Midlands</c:v>
                </c:pt>
                <c:pt idx="4">
                  <c:v>Greater Manchester</c:v>
                </c:pt>
                <c:pt idx="5">
                  <c:v>South London</c:v>
                </c:pt>
                <c:pt idx="6">
                  <c:v>Yorkshire and Humber</c:v>
                </c:pt>
                <c:pt idx="7">
                  <c:v>North West London</c:v>
                </c:pt>
                <c:pt idx="8">
                  <c:v>South West Peninsula</c:v>
                </c:pt>
                <c:pt idx="9">
                  <c:v>East Midlands</c:v>
                </c:pt>
                <c:pt idx="10">
                  <c:v>North West Coast</c:v>
                </c:pt>
                <c:pt idx="11">
                  <c:v>Thames Valley and South Midlands</c:v>
                </c:pt>
                <c:pt idx="12">
                  <c:v>Kent, Surrey and Sussex</c:v>
                </c:pt>
                <c:pt idx="13">
                  <c:v>West of England</c:v>
                </c:pt>
                <c:pt idx="14">
                  <c:v>North East and North Cumbria</c:v>
                </c:pt>
              </c:strCache>
            </c:strRef>
          </c:cat>
          <c:val>
            <c:numRef>
              <c:f>'Recruitment and no studies'!$B$2:$B$16</c:f>
              <c:numCache>
                <c:formatCode>General</c:formatCode>
                <c:ptCount val="15"/>
                <c:pt idx="0">
                  <c:v>1446</c:v>
                </c:pt>
                <c:pt idx="1">
                  <c:v>892</c:v>
                </c:pt>
                <c:pt idx="2">
                  <c:v>813</c:v>
                </c:pt>
                <c:pt idx="3">
                  <c:v>775</c:v>
                </c:pt>
                <c:pt idx="4">
                  <c:v>657</c:v>
                </c:pt>
                <c:pt idx="5">
                  <c:v>510</c:v>
                </c:pt>
                <c:pt idx="6">
                  <c:v>472</c:v>
                </c:pt>
                <c:pt idx="7">
                  <c:v>439</c:v>
                </c:pt>
                <c:pt idx="8">
                  <c:v>416</c:v>
                </c:pt>
                <c:pt idx="9">
                  <c:v>412</c:v>
                </c:pt>
                <c:pt idx="10">
                  <c:v>341</c:v>
                </c:pt>
                <c:pt idx="11">
                  <c:v>277</c:v>
                </c:pt>
                <c:pt idx="12">
                  <c:v>264</c:v>
                </c:pt>
                <c:pt idx="13">
                  <c:v>230</c:v>
                </c:pt>
                <c:pt idx="14">
                  <c:v>208</c:v>
                </c:pt>
              </c:numCache>
            </c:numRef>
          </c:val>
        </c:ser>
        <c:ser>
          <c:idx val="1"/>
          <c:order val="1"/>
          <c:tx>
            <c:strRef>
              <c:f>'Recruitment and no studies'!$C$1</c:f>
              <c:strCache>
                <c:ptCount val="1"/>
                <c:pt idx="0">
                  <c:v>Number of studies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'Recruitment and no studies'!$A$2:$A$16</c:f>
              <c:strCache>
                <c:ptCount val="15"/>
                <c:pt idx="0">
                  <c:v>Wessex</c:v>
                </c:pt>
                <c:pt idx="1">
                  <c:v>North Thames</c:v>
                </c:pt>
                <c:pt idx="2">
                  <c:v>Eastern</c:v>
                </c:pt>
                <c:pt idx="3">
                  <c:v>West Midlands</c:v>
                </c:pt>
                <c:pt idx="4">
                  <c:v>Greater Manchester</c:v>
                </c:pt>
                <c:pt idx="5">
                  <c:v>South London</c:v>
                </c:pt>
                <c:pt idx="6">
                  <c:v>Yorkshire and Humber</c:v>
                </c:pt>
                <c:pt idx="7">
                  <c:v>North West London</c:v>
                </c:pt>
                <c:pt idx="8">
                  <c:v>South West Peninsula</c:v>
                </c:pt>
                <c:pt idx="9">
                  <c:v>East Midlands</c:v>
                </c:pt>
                <c:pt idx="10">
                  <c:v>North West Coast</c:v>
                </c:pt>
                <c:pt idx="11">
                  <c:v>Thames Valley and South Midlands</c:v>
                </c:pt>
                <c:pt idx="12">
                  <c:v>Kent, Surrey and Sussex</c:v>
                </c:pt>
                <c:pt idx="13">
                  <c:v>West of England</c:v>
                </c:pt>
                <c:pt idx="14">
                  <c:v>North East and North Cumbria</c:v>
                </c:pt>
              </c:strCache>
            </c:strRef>
          </c:cat>
          <c:val>
            <c:numRef>
              <c:f>'Recruitment and no studies'!$C$2:$C$16</c:f>
              <c:numCache>
                <c:formatCode>General</c:formatCode>
                <c:ptCount val="15"/>
                <c:pt idx="0">
                  <c:v>29</c:v>
                </c:pt>
                <c:pt idx="1">
                  <c:v>33</c:v>
                </c:pt>
                <c:pt idx="2">
                  <c:v>29</c:v>
                </c:pt>
                <c:pt idx="3">
                  <c:v>30</c:v>
                </c:pt>
                <c:pt idx="4">
                  <c:v>41</c:v>
                </c:pt>
                <c:pt idx="5">
                  <c:v>40</c:v>
                </c:pt>
                <c:pt idx="6">
                  <c:v>32</c:v>
                </c:pt>
                <c:pt idx="7">
                  <c:v>15</c:v>
                </c:pt>
                <c:pt idx="8">
                  <c:v>27</c:v>
                </c:pt>
                <c:pt idx="9">
                  <c:v>28</c:v>
                </c:pt>
                <c:pt idx="10">
                  <c:v>22</c:v>
                </c:pt>
                <c:pt idx="11">
                  <c:v>20</c:v>
                </c:pt>
                <c:pt idx="12">
                  <c:v>13</c:v>
                </c:pt>
                <c:pt idx="13">
                  <c:v>25</c:v>
                </c:pt>
                <c:pt idx="1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2288"/>
        <c:axId val="41933824"/>
      </c:barChart>
      <c:catAx>
        <c:axId val="4193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41933824"/>
        <c:crosses val="autoZero"/>
        <c:auto val="1"/>
        <c:lblAlgn val="ctr"/>
        <c:lblOffset val="100"/>
        <c:noMultiLvlLbl val="0"/>
      </c:catAx>
      <c:valAx>
        <c:axId val="4193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32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Recruitment</a:t>
            </a:r>
            <a:r>
              <a:rPr lang="en-US" sz="2000" baseline="0" dirty="0"/>
              <a:t> to Breast Cancer studies by Partner </a:t>
            </a:r>
            <a:r>
              <a:rPr lang="en-US" sz="2000" baseline="0" dirty="0" err="1"/>
              <a:t>Organisation</a:t>
            </a:r>
            <a:r>
              <a:rPr lang="en-US" sz="2000" baseline="0" dirty="0"/>
              <a:t> 2017/18 (</a:t>
            </a:r>
            <a:r>
              <a:rPr lang="en-US" sz="2000" baseline="0" dirty="0" smtClean="0"/>
              <a:t>Apr-Jan</a:t>
            </a:r>
            <a:r>
              <a:rPr lang="en-US" sz="2000" baseline="0" dirty="0"/>
              <a:t>)</a:t>
            </a:r>
            <a:endParaRPr lang="en-US" sz="2000" dirty="0"/>
          </a:p>
        </c:rich>
      </c:tx>
      <c:layout>
        <c:manualLayout>
          <c:xMode val="edge"/>
          <c:yMode val="edge"/>
          <c:x val="0.15112366077191169"/>
          <c:y val="1.488371947665560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'Recruit by PO'!$B$1</c:f>
              <c:strCache>
                <c:ptCount val="1"/>
                <c:pt idx="0">
                  <c:v>Participants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'Recruit by PO'!$A$2:$A$10</c:f>
              <c:strCache>
                <c:ptCount val="9"/>
                <c:pt idx="0">
                  <c:v>UNIVERSITY HOSPITALS BRISTOL</c:v>
                </c:pt>
                <c:pt idx="1">
                  <c:v>TAUNTON AND SOMERSET</c:v>
                </c:pt>
                <c:pt idx="2">
                  <c:v>YEOVIL DISTRICT HOSPITAL</c:v>
                </c:pt>
                <c:pt idx="3">
                  <c:v>NORTH BRISTOL TRUST</c:v>
                </c:pt>
                <c:pt idx="4">
                  <c:v>ROYAL UNITED HOSPITALS BATH</c:v>
                </c:pt>
                <c:pt idx="5">
                  <c:v>WESTON AREA HEALTH TRUST</c:v>
                </c:pt>
                <c:pt idx="6">
                  <c:v>GLOUCESTERSHIRE HOSPITALS</c:v>
                </c:pt>
                <c:pt idx="7">
                  <c:v>GREAT WESTERN HOSPITALS</c:v>
                </c:pt>
                <c:pt idx="8">
                  <c:v>SPIRE HOSPITAL BRISTOL</c:v>
                </c:pt>
              </c:strCache>
            </c:strRef>
          </c:cat>
          <c:val>
            <c:numRef>
              <c:f>'Recruit by PO'!$B$2:$B$10</c:f>
              <c:numCache>
                <c:formatCode>General</c:formatCode>
                <c:ptCount val="9"/>
                <c:pt idx="0">
                  <c:v>132</c:v>
                </c:pt>
                <c:pt idx="1">
                  <c:v>67</c:v>
                </c:pt>
                <c:pt idx="2">
                  <c:v>56</c:v>
                </c:pt>
                <c:pt idx="3">
                  <c:v>41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9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89248"/>
        <c:axId val="41990784"/>
      </c:barChart>
      <c:catAx>
        <c:axId val="41989248"/>
        <c:scaling>
          <c:orientation val="minMax"/>
        </c:scaling>
        <c:delete val="0"/>
        <c:axPos val="b"/>
        <c:majorTickMark val="out"/>
        <c:minorTickMark val="none"/>
        <c:tickLblPos val="nextTo"/>
        <c:crossAx val="41990784"/>
        <c:crosses val="autoZero"/>
        <c:auto val="1"/>
        <c:lblAlgn val="ctr"/>
        <c:lblOffset val="100"/>
        <c:noMultiLvlLbl val="0"/>
      </c:catAx>
      <c:valAx>
        <c:axId val="4199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8924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0.8692</cdr:x>
      <cdr:y>0.61902</cdr:y>
    </cdr:from>
    <cdr:to>
      <cdr:x>0.92222</cdr:x>
      <cdr:y>0.97172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774721" y="3307392"/>
          <a:ext cx="596348" cy="18844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0.61422</cdr:x>
      <cdr:y>0.58984</cdr:y>
    </cdr:from>
    <cdr:to>
      <cdr:x>0.67476</cdr:x>
      <cdr:y>0.94642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907391" y="3151458"/>
          <a:ext cx="680722" cy="1905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0.86974</cdr:x>
      <cdr:y>0.72989</cdr:y>
    </cdr:from>
    <cdr:to>
      <cdr:x>0.92389</cdr:x>
      <cdr:y>0.95739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579030" y="4039263"/>
          <a:ext cx="596348" cy="12590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0.61159</cdr:x>
      <cdr:y>0.60682</cdr:y>
    </cdr:from>
    <cdr:to>
      <cdr:x>0.67337</cdr:x>
      <cdr:y>0.94684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735874" y="3358194"/>
          <a:ext cx="680402" cy="18817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0.86311</cdr:x>
      <cdr:y>0.65412</cdr:y>
    </cdr:from>
    <cdr:to>
      <cdr:x>0.92238</cdr:x>
      <cdr:y>0.87606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726185" y="3608962"/>
          <a:ext cx="667910" cy="1224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0.54657</cdr:x>
      <cdr:y>0.58206</cdr:y>
    </cdr:from>
    <cdr:to>
      <cdr:x>0.61192</cdr:x>
      <cdr:y>0.88326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159146" y="3211391"/>
          <a:ext cx="736412" cy="16618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48D9F-6C96-443F-864F-B8B3D6B24487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55521-0D2B-441C-B529-C9BF602D6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9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GB" sz="1200" smtClean="0"/>
              <a:pPr algn="r">
                <a:buSzPct val="25000"/>
              </a:pPr>
              <a:t>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9409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55521-0D2B-441C-B529-C9BF602D67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55521-0D2B-441C-B529-C9BF602D67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0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8/100,000</a:t>
            </a:r>
            <a:r>
              <a:rPr lang="en-GB" baseline="0" dirty="0" smtClean="0"/>
              <a:t> population for Breast cancer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55521-0D2B-441C-B529-C9BF602D67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54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Network population is 2.4million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Surpassed</a:t>
            </a:r>
            <a:r>
              <a:rPr lang="en-GB" baseline="0" dirty="0" smtClean="0"/>
              <a:t> the target, going on last years 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Early to tell, but on target as it stands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55521-0D2B-441C-B529-C9BF602D67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97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2015/16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55521-0D2B-441C-B529-C9BF602D67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6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Working with R&amp;D’s and delivery teams to improve</a:t>
            </a:r>
            <a:r>
              <a:rPr lang="en-GB" baseline="0" dirty="0" smtClean="0"/>
              <a:t> RTT , as this is important when it comes to attracting commercial 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55521-0D2B-441C-B529-C9BF602D67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5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02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88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7485" y="1700214"/>
            <a:ext cx="8640233" cy="1152525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2852738"/>
            <a:ext cx="8534400" cy="102076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4433" y="6481764"/>
            <a:ext cx="2844800" cy="376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srgbClr val="FFFFFF"/>
                </a:solidFill>
              </a:rPr>
              <a:t>13/02/2015</a:t>
            </a:r>
          </a:p>
        </p:txBody>
      </p:sp>
      <p:pic>
        <p:nvPicPr>
          <p:cNvPr id="102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0" y="0"/>
            <a:ext cx="12192000" cy="476672"/>
          </a:xfrm>
          <a:prstGeom prst="rect">
            <a:avLst/>
          </a:prstGeom>
          <a:noFill/>
        </p:spPr>
      </p:pic>
      <p:pic>
        <p:nvPicPr>
          <p:cNvPr id="7" name="Picture 9" descr="nihrcolb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310" y="689440"/>
            <a:ext cx="2495253" cy="651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205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309320"/>
            <a:ext cx="12192000" cy="535980"/>
          </a:xfrm>
          <a:prstGeom prst="rect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800" b="1" dirty="0">
                <a:solidFill>
                  <a:srgbClr val="FFFFFF"/>
                </a:solidFill>
                <a:sym typeface="Arial"/>
              </a:rPr>
              <a:t> Insert your organisation name here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47328" y="1268760"/>
            <a:ext cx="9217024" cy="74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354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D3108F-A058-4C43-AC29-FCA6ABCF0933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3978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628FAB-2957-4DB7-B2C9-57415A6ABF37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10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D962B5-68D3-4A1E-9115-292E841C79E9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6600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C55C70-8CFB-4C00-ADD0-3264D3B13FFE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27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58BA62-5E2B-41B1-AD91-6F02A6540D70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877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127081-22CF-4F07-AE9F-CA8C8A78D2F7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82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30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DC0669-0403-42B3-8D85-D98F4DC32483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514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01A455-2E6C-4E9B-B700-18FF9634E4BF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82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43DE17-01BC-4C44-A5DF-CB57B4CA3770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757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3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4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3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9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1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4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9644-7106-47B6-BE31-3DF145067A7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0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cs typeface="Arial"/>
                <a:sym typeface="Arial"/>
              </a:rPr>
              <a:t>13/02/2015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9" name="Picture 9" descr="nihrcolb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69366" y="260648"/>
            <a:ext cx="2495253" cy="651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20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dp.nihr.ac.uk/" TargetMode="External"/><Relationship Id="rId2" Type="http://schemas.openxmlformats.org/officeDocument/2006/relationships/hyperlink" Target="https://www.crn.nihr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blic-odp.nihr.ac.uk/" TargetMode="External"/><Relationship Id="rId5" Type="http://schemas.openxmlformats.org/officeDocument/2006/relationships/hyperlink" Target="https://www.ukctg.nihr.ac.uk/" TargetMode="External"/><Relationship Id="rId4" Type="http://schemas.openxmlformats.org/officeDocument/2006/relationships/hyperlink" Target="http://csg.ncri.org.uk/portfolio/portfolio-map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bartlett@nihr.ac.uk" TargetMode="External"/><Relationship Id="rId2" Type="http://schemas.openxmlformats.org/officeDocument/2006/relationships/hyperlink" Target="mailto:david.rea@nihr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Zenon.Rayter@nbt.nhs.uk" TargetMode="External"/><Relationship Id="rId4" Type="http://schemas.openxmlformats.org/officeDocument/2006/relationships/hyperlink" Target="mailto:Mark.Beresford@nhs.ne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927351" y="1557339"/>
            <a:ext cx="6480175" cy="1152525"/>
          </a:xfrm>
          <a:noFill/>
        </p:spPr>
        <p:txBody>
          <a:bodyPr anchor="ctr"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25093" y="3872286"/>
            <a:ext cx="7647885" cy="1760629"/>
          </a:xfrm>
          <a:noFill/>
        </p:spPr>
        <p:txBody>
          <a:bodyPr anchor="ctr"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927349" y="2503774"/>
            <a:ext cx="727019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3200" dirty="0">
                <a:solidFill>
                  <a:srgbClr val="000000"/>
                </a:solidFill>
                <a:cs typeface="Arial"/>
                <a:sym typeface="Arial"/>
              </a:rPr>
              <a:t>SWAG SSG </a:t>
            </a:r>
            <a:r>
              <a:rPr lang="en-GB" sz="3200" dirty="0" smtClean="0">
                <a:solidFill>
                  <a:srgbClr val="000000"/>
                </a:solidFill>
                <a:cs typeface="Arial"/>
                <a:sym typeface="Arial"/>
              </a:rPr>
              <a:t>Breast Cancer Meeting</a:t>
            </a:r>
            <a:endParaRPr lang="en-GB" sz="32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0000"/>
                </a:solidFill>
                <a:cs typeface="Arial"/>
                <a:sym typeface="Arial"/>
              </a:rPr>
              <a:t>Friday 26</a:t>
            </a:r>
            <a:r>
              <a:rPr lang="en-GB" sz="2400" baseline="30000" dirty="0" smtClean="0">
                <a:solidFill>
                  <a:srgbClr val="000000"/>
                </a:solidFill>
                <a:cs typeface="Arial"/>
                <a:sym typeface="Arial"/>
              </a:rPr>
              <a:t>th</a:t>
            </a:r>
            <a:r>
              <a:rPr lang="en-GB" sz="2400" dirty="0" smtClean="0">
                <a:solidFill>
                  <a:srgbClr val="000000"/>
                </a:solidFill>
                <a:cs typeface="Arial"/>
                <a:sym typeface="Arial"/>
              </a:rPr>
              <a:t> January 2017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cs typeface="Arial"/>
                <a:sym typeface="Arial"/>
              </a:rPr>
              <a:t>Research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72183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kern="0" dirty="0">
                <a:solidFill>
                  <a:srgbClr val="E1261C"/>
                </a:solidFill>
                <a:cs typeface="Arial"/>
                <a:sym typeface="Arial"/>
              </a:rPr>
              <a:t>Clinical Research Network</a:t>
            </a: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en-GB" sz="1400" kern="0" dirty="0">
                <a:solidFill>
                  <a:srgbClr val="E1261C"/>
                </a:solidFill>
                <a:cs typeface="Arial"/>
                <a:sym typeface="Arial"/>
              </a:rPr>
              <a:t>West of England</a:t>
            </a: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en-GB" sz="1400" kern="0" dirty="0">
                <a:solidFill>
                  <a:srgbClr val="000000"/>
                </a:solidFill>
                <a:cs typeface="Arial"/>
                <a:sym typeface="Arial"/>
              </a:rPr>
              <a:t/>
            </a:r>
            <a:br>
              <a:rPr lang="en-GB" sz="1400" kern="0" dirty="0">
                <a:solidFill>
                  <a:srgbClr val="000000"/>
                </a:solidFill>
                <a:cs typeface="Arial"/>
                <a:sym typeface="Arial"/>
              </a:rPr>
            </a:b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8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584205"/>
              </p:ext>
            </p:extLst>
          </p:nvPr>
        </p:nvGraphicFramePr>
        <p:xfrm>
          <a:off x="994576" y="548640"/>
          <a:ext cx="10025932" cy="549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9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hlinkClick r:id="rId2"/>
              </a:rPr>
              <a:t>https://www.crn.nihr.ac.uk/</a:t>
            </a:r>
            <a:endParaRPr lang="en-GB" dirty="0">
              <a:hlinkClick r:id="rId3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 smtClean="0"/>
              <a:t>etc</a:t>
            </a:r>
            <a:endParaRPr lang="en-GB" dirty="0">
              <a:hlinkClick r:id="rId3"/>
            </a:endParaRPr>
          </a:p>
          <a:p>
            <a:r>
              <a:rPr lang="en-GB" dirty="0">
                <a:hlinkClick r:id="rId3"/>
              </a:rPr>
              <a:t>https://</a:t>
            </a:r>
            <a:r>
              <a:rPr lang="en-GB" b="1" dirty="0" smtClean="0">
                <a:hlinkClick r:id="rId3"/>
              </a:rPr>
              <a:t>odp</a:t>
            </a:r>
            <a:r>
              <a:rPr lang="en-GB" dirty="0" smtClean="0">
                <a:hlinkClick r:id="rId3"/>
              </a:rPr>
              <a:t>.</a:t>
            </a:r>
            <a:r>
              <a:rPr lang="en-GB" b="1" dirty="0" smtClean="0">
                <a:hlinkClick r:id="rId3"/>
              </a:rPr>
              <a:t>nihr</a:t>
            </a:r>
            <a:r>
              <a:rPr lang="en-GB" dirty="0" smtClean="0">
                <a:hlinkClick r:id="rId3"/>
              </a:rPr>
              <a:t>.ac.uk</a:t>
            </a:r>
            <a:r>
              <a:rPr lang="en-GB" dirty="0" smtClean="0"/>
              <a:t>Open </a:t>
            </a:r>
            <a:r>
              <a:rPr lang="en-GB" dirty="0"/>
              <a:t>data platform.  Look at performance across whole CRN including all specialty areas</a:t>
            </a:r>
            <a:endParaRPr lang="en-GB" dirty="0">
              <a:hlinkClick r:id="rId4"/>
            </a:endParaRPr>
          </a:p>
          <a:p>
            <a:r>
              <a:rPr lang="en-GB" dirty="0" smtClean="0">
                <a:hlinkClick r:id="rId4"/>
              </a:rPr>
              <a:t>http://csg.ncri.org.uk/portfolio/portfolio-maps</a:t>
            </a:r>
            <a:r>
              <a:rPr lang="en-GB" dirty="0">
                <a:hlinkClick r:id="rId4"/>
              </a:rPr>
              <a:t>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5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6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6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7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u="sng" dirty="0"/>
          </a:p>
          <a:p>
            <a:r>
              <a:rPr lang="en-GB" dirty="0"/>
              <a:t>Research Delivery Manager – </a:t>
            </a:r>
            <a:r>
              <a:rPr lang="en-GB" dirty="0" smtClean="0">
                <a:hlinkClick r:id="rId2"/>
              </a:rPr>
              <a:t>david.rea@nihr.ac.uk</a:t>
            </a:r>
            <a:endParaRPr lang="en-GB" dirty="0" smtClean="0"/>
          </a:p>
          <a:p>
            <a:r>
              <a:rPr lang="en-GB" dirty="0" smtClean="0"/>
              <a:t>Cancer </a:t>
            </a:r>
            <a:r>
              <a:rPr lang="en-GB" dirty="0"/>
              <a:t>P</a:t>
            </a:r>
            <a:r>
              <a:rPr lang="en-GB" dirty="0" smtClean="0"/>
              <a:t>ortfolio </a:t>
            </a:r>
            <a:r>
              <a:rPr lang="en-GB" dirty="0"/>
              <a:t>F</a:t>
            </a:r>
            <a:r>
              <a:rPr lang="en-GB" dirty="0" smtClean="0"/>
              <a:t>acilitator </a:t>
            </a:r>
            <a:r>
              <a:rPr lang="en-GB" dirty="0"/>
              <a:t>– </a:t>
            </a:r>
            <a:r>
              <a:rPr lang="en-GB" dirty="0" smtClean="0">
                <a:hlinkClick r:id="rId3"/>
              </a:rPr>
              <a:t>jessica.bartlett@nihr.ac.uk</a:t>
            </a:r>
            <a:endParaRPr lang="en-GB" dirty="0" smtClean="0"/>
          </a:p>
          <a:p>
            <a:r>
              <a:rPr lang="en-GB" dirty="0" smtClean="0"/>
              <a:t>Breast research leads – </a:t>
            </a:r>
            <a:r>
              <a:rPr lang="en-GB" dirty="0" smtClean="0">
                <a:hlinkClick r:id="rId4"/>
              </a:rPr>
              <a:t>Mark.Beresford@nhs.net</a:t>
            </a:r>
            <a:endParaRPr lang="en-GB" dirty="0" smtClean="0"/>
          </a:p>
          <a:p>
            <a:pPr marL="3200400" lvl="7" indent="0">
              <a:buNone/>
            </a:pPr>
            <a:r>
              <a:rPr lang="en-GB" sz="2800" dirty="0" smtClean="0"/>
              <a:t>	- </a:t>
            </a:r>
            <a:r>
              <a:rPr lang="en-GB" sz="2800" dirty="0" smtClean="0">
                <a:hlinkClick r:id="rId5"/>
              </a:rPr>
              <a:t>Zenon.Rayter@nbt.nhs.uk</a:t>
            </a:r>
            <a:endParaRPr lang="en-GB" sz="2800" dirty="0" smtClean="0"/>
          </a:p>
          <a:p>
            <a:pPr marL="3200400" lvl="7" indent="0">
              <a:buNone/>
            </a:pPr>
            <a:endParaRPr lang="en-GB" sz="2800" dirty="0" smtClean="0"/>
          </a:p>
          <a:p>
            <a:pPr marL="3200400" lvl="7" indent="0">
              <a:buNone/>
            </a:pPr>
            <a:r>
              <a:rPr lang="en-GB" dirty="0" smtClean="0"/>
              <a:t>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Current Issues with Cancer Research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7" y="1487606"/>
            <a:ext cx="10603173" cy="468935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Gaps in the portfolio</a:t>
            </a:r>
          </a:p>
          <a:p>
            <a:r>
              <a:rPr lang="en-GB" dirty="0"/>
              <a:t>Clinical pressures with some trial treatments</a:t>
            </a:r>
          </a:p>
          <a:p>
            <a:pPr lvl="1"/>
            <a:r>
              <a:rPr lang="en-GB" dirty="0"/>
              <a:t>Pharmacy capacity issues</a:t>
            </a:r>
          </a:p>
          <a:p>
            <a:pPr lvl="1"/>
            <a:r>
              <a:rPr lang="en-GB" dirty="0"/>
              <a:t>Extra time for administration of infusions</a:t>
            </a:r>
          </a:p>
          <a:p>
            <a:pPr lvl="1"/>
            <a:r>
              <a:rPr lang="en-GB" dirty="0"/>
              <a:t>Extra length of treatment courses</a:t>
            </a:r>
          </a:p>
          <a:p>
            <a:r>
              <a:rPr lang="en-GB" dirty="0"/>
              <a:t>Clinic space to see patients</a:t>
            </a:r>
          </a:p>
          <a:p>
            <a:r>
              <a:rPr lang="en-GB" dirty="0"/>
              <a:t>Affordability to the NHS of the drugs we are researching</a:t>
            </a:r>
          </a:p>
          <a:p>
            <a:r>
              <a:rPr lang="en-GB" dirty="0"/>
              <a:t>What should our regional portfolio look like?</a:t>
            </a:r>
          </a:p>
          <a:p>
            <a:pPr lvl="1"/>
            <a:r>
              <a:rPr lang="en-GB" dirty="0"/>
              <a:t>Should we consider the whole region population when forecasting for trials?</a:t>
            </a:r>
          </a:p>
          <a:p>
            <a:pPr lvl="1"/>
            <a:r>
              <a:rPr lang="en-GB" dirty="0"/>
              <a:t>Should we encourage more cross referral of patients for studies?</a:t>
            </a:r>
          </a:p>
          <a:p>
            <a:pPr lvl="1"/>
            <a:r>
              <a:rPr lang="en-GB" dirty="0"/>
              <a:t>Should we select studies that will be more useful to the NHS? 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2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Clinical Research Network &amp; Cancer Services</a:t>
            </a:r>
          </a:p>
        </p:txBody>
      </p:sp>
      <p:pic>
        <p:nvPicPr>
          <p:cNvPr id="1026" name="Picture 2" descr="SWSCN M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81" y="1506160"/>
            <a:ext cx="3655396" cy="425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38386" y="4259490"/>
            <a:ext cx="170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West </a:t>
            </a:r>
            <a:r>
              <a:rPr lang="en-GB" dirty="0" err="1"/>
              <a:t>ofEngland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275860" y="5104660"/>
            <a:ext cx="466267" cy="837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W:\CRN West of England\Communications\Maps\NIHR-Network-Maps-Engla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28" y="1421074"/>
            <a:ext cx="6840086" cy="49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4024" y="5820354"/>
            <a:ext cx="49756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SWAG - Somerset </a:t>
            </a:r>
            <a:r>
              <a:rPr lang="en-GB" dirty="0" smtClean="0">
                <a:solidFill>
                  <a:srgbClr val="7030A0"/>
                </a:solidFill>
              </a:rPr>
              <a:t>Wiltshire </a:t>
            </a:r>
            <a:r>
              <a:rPr lang="en-GB" dirty="0">
                <a:solidFill>
                  <a:srgbClr val="7030A0"/>
                </a:solidFill>
              </a:rPr>
              <a:t>Avon &amp; Gloucestershire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South West Children’s Cancer &amp; Leukaemia 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Research Network</a:t>
            </a:r>
          </a:p>
        </p:txBody>
      </p:sp>
    </p:spTree>
    <p:extLst>
      <p:ext uri="{BB962C8B-B14F-4D97-AF65-F5344CB8AC3E}">
        <p14:creationId xmlns:p14="http://schemas.microsoft.com/office/powerpoint/2010/main" val="19076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NIHR CRN High Level </a:t>
            </a:r>
            <a:r>
              <a:rPr lang="en-GB" dirty="0" smtClean="0">
                <a:solidFill>
                  <a:srgbClr val="FF0000"/>
                </a:solidFill>
              </a:rPr>
              <a:t>Objectives 2017-18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47" y="1571184"/>
            <a:ext cx="10515600" cy="4781908"/>
          </a:xfrm>
        </p:spPr>
        <p:txBody>
          <a:bodyPr>
            <a:normAutofit/>
          </a:bodyPr>
          <a:lstStyle/>
          <a:p>
            <a:r>
              <a:rPr lang="en-GB" sz="2400" dirty="0"/>
              <a:t>Increase number of participants into NIHR CRN portfolio studies</a:t>
            </a:r>
          </a:p>
          <a:p>
            <a:pPr lvl="1"/>
            <a:r>
              <a:rPr lang="en-GB" dirty="0"/>
              <a:t>650,000 in England</a:t>
            </a:r>
          </a:p>
          <a:p>
            <a:pPr lvl="1"/>
            <a:r>
              <a:rPr lang="en-GB" dirty="0" smtClean="0"/>
              <a:t>21,477 </a:t>
            </a:r>
            <a:r>
              <a:rPr lang="en-GB" dirty="0"/>
              <a:t>in West of England</a:t>
            </a:r>
          </a:p>
          <a:p>
            <a:r>
              <a:rPr lang="en-GB" sz="2400" dirty="0"/>
              <a:t>Increase the number of studies that deliver to time and target</a:t>
            </a:r>
          </a:p>
          <a:p>
            <a:pPr lvl="1"/>
            <a:r>
              <a:rPr lang="en-GB" dirty="0"/>
              <a:t>Target 80%</a:t>
            </a:r>
          </a:p>
          <a:p>
            <a:r>
              <a:rPr lang="en-GB" sz="2400" dirty="0"/>
              <a:t>Increase number of commercial studies delivered through network</a:t>
            </a:r>
          </a:p>
          <a:p>
            <a:pPr lvl="0"/>
            <a:r>
              <a:rPr lang="en-GB" sz="2400" dirty="0" smtClean="0"/>
              <a:t>Reduce </a:t>
            </a:r>
            <a:r>
              <a:rPr lang="en-GB" sz="2400" dirty="0"/>
              <a:t>NHS study set up times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4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    Cancer </a:t>
            </a:r>
            <a:r>
              <a:rPr lang="en-GB" dirty="0">
                <a:solidFill>
                  <a:srgbClr val="FF0000"/>
                </a:solidFill>
              </a:rPr>
              <a:t>specialty objective for 2017-18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97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Networks </a:t>
            </a:r>
            <a:r>
              <a:rPr lang="en-GB" dirty="0"/>
              <a:t>achieving on-target recruitment into at least 8 of the 13 Cancer </a:t>
            </a:r>
            <a:r>
              <a:rPr lang="en-GB" dirty="0" smtClean="0"/>
              <a:t>subspecialties.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"on-target" means either improving recruitment by 10% from 2016/17 or meeting the following recruitment targets per 100,000 population served: </a:t>
            </a:r>
          </a:p>
          <a:p>
            <a:endParaRPr lang="en-GB" dirty="0"/>
          </a:p>
          <a:p>
            <a:r>
              <a:rPr lang="en-GB" dirty="0"/>
              <a:t>a) </a:t>
            </a:r>
            <a:r>
              <a:rPr lang="en-GB" dirty="0" smtClean="0"/>
              <a:t>Brain &amp; CNS: </a:t>
            </a:r>
            <a:r>
              <a:rPr lang="en-GB" dirty="0"/>
              <a:t>0.2; </a:t>
            </a:r>
            <a:r>
              <a:rPr lang="en-GB" dirty="0">
                <a:solidFill>
                  <a:srgbClr val="FF0000"/>
                </a:solidFill>
              </a:rPr>
              <a:t>b) Breast: 8; </a:t>
            </a:r>
            <a:r>
              <a:rPr lang="en-GB" dirty="0"/>
              <a:t>c)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Colorectal: 3; d) Paediatrics: 3; e) </a:t>
            </a:r>
            <a:r>
              <a:rPr lang="en-GB" dirty="0" err="1"/>
              <a:t>Gynae</a:t>
            </a:r>
            <a:r>
              <a:rPr lang="en-GB" dirty="0"/>
              <a:t>: 3; f) Head &amp; Neck: 1; g) Haematology: 7; h) Lung: 4; </a:t>
            </a:r>
            <a:r>
              <a:rPr lang="en-GB" dirty="0" err="1"/>
              <a:t>i</a:t>
            </a:r>
            <a:r>
              <a:rPr lang="en-GB" dirty="0"/>
              <a:t>) Sarcoma: 0.1; j) Skin: 0.2; k) Supportive &amp; </a:t>
            </a:r>
            <a:r>
              <a:rPr lang="en-GB" dirty="0" smtClean="0"/>
              <a:t>Palliative </a:t>
            </a:r>
            <a:r>
              <a:rPr lang="en-GB" dirty="0"/>
              <a:t>Care and Psychosocial Oncology &amp; Survivorship: 3; l) Upper GI: 3; m) Urology: 8.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2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213930"/>
              </p:ext>
            </p:extLst>
          </p:nvPr>
        </p:nvGraphicFramePr>
        <p:xfrm>
          <a:off x="561022" y="428356"/>
          <a:ext cx="11198957" cy="544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5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564367"/>
              </p:ext>
            </p:extLst>
          </p:nvPr>
        </p:nvGraphicFramePr>
        <p:xfrm>
          <a:off x="363192" y="405867"/>
          <a:ext cx="11245711" cy="534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52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408434"/>
              </p:ext>
            </p:extLst>
          </p:nvPr>
        </p:nvGraphicFramePr>
        <p:xfrm>
          <a:off x="364641" y="278295"/>
          <a:ext cx="11013676" cy="553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58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963003"/>
              </p:ext>
            </p:extLst>
          </p:nvPr>
        </p:nvGraphicFramePr>
        <p:xfrm>
          <a:off x="572494" y="461177"/>
          <a:ext cx="10447931" cy="517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95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469071"/>
              </p:ext>
            </p:extLst>
          </p:nvPr>
        </p:nvGraphicFramePr>
        <p:xfrm>
          <a:off x="483290" y="350788"/>
          <a:ext cx="11268738" cy="551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83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8026</TotalTime>
  <Words>453</Words>
  <Application>Microsoft Office PowerPoint</Application>
  <PresentationFormat>Custom</PresentationFormat>
  <Paragraphs>91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1_Default Design</vt:lpstr>
      <vt:lpstr>  </vt:lpstr>
      <vt:lpstr>Clinical Research Network &amp; Cancer Services</vt:lpstr>
      <vt:lpstr>NIHR CRN High Level Objectives 2017-18</vt:lpstr>
      <vt:lpstr>    Cancer specialty objective for 2017-18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links</vt:lpstr>
      <vt:lpstr>Contacts</vt:lpstr>
      <vt:lpstr>Current Issues with Cancer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maxine taylor</dc:creator>
  <cp:lastModifiedBy>Dunderdale, Helen</cp:lastModifiedBy>
  <cp:revision>277</cp:revision>
  <dcterms:created xsi:type="dcterms:W3CDTF">2016-06-28T19:02:41Z</dcterms:created>
  <dcterms:modified xsi:type="dcterms:W3CDTF">2018-02-01T13:29:33Z</dcterms:modified>
</cp:coreProperties>
</file>