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0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6ED64E8-F30B-4256-934B-2EC5D21DF50B}" type="datetimeFigureOut">
              <a:rPr lang="en-GB" smtClean="0"/>
              <a:t>17/09/2018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9391E32-7833-4CFE-8DEB-57E5F8C942AA}" type="slidenum">
              <a:rPr lang="en-GB" smtClean="0"/>
              <a:t>‹#›</a:t>
            </a:fld>
            <a:endParaRPr lang="en-GB"/>
          </a:p>
        </p:txBody>
      </p:sp>
    </p:spTree>
    <p:extLst>
      <p:ext uri="{BB962C8B-B14F-4D97-AF65-F5344CB8AC3E}">
        <p14:creationId xmlns:p14="http://schemas.microsoft.com/office/powerpoint/2010/main" val="13045580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167EFB-219C-4FE1-894A-71C4B5FEE2E6}"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239246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167EFB-219C-4FE1-894A-71C4B5FEE2E6}"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42351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167EFB-219C-4FE1-894A-71C4B5FEE2E6}"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395551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167EFB-219C-4FE1-894A-71C4B5FEE2E6}"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426240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167EFB-219C-4FE1-894A-71C4B5FEE2E6}" type="datetimeFigureOut">
              <a:rPr lang="en-GB" smtClean="0"/>
              <a:t>17/09/2018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169374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167EFB-219C-4FE1-894A-71C4B5FEE2E6}"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2632528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167EFB-219C-4FE1-894A-71C4B5FEE2E6}" type="datetimeFigureOut">
              <a:rPr lang="en-GB" smtClean="0"/>
              <a:t>17/09/2018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420342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167EFB-219C-4FE1-894A-71C4B5FEE2E6}" type="datetimeFigureOut">
              <a:rPr lang="en-GB" smtClean="0"/>
              <a:t>17/09/2018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81653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67EFB-219C-4FE1-894A-71C4B5FEE2E6}" type="datetimeFigureOut">
              <a:rPr lang="en-GB" smtClean="0"/>
              <a:t>17/09/2018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1253935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67EFB-219C-4FE1-894A-71C4B5FEE2E6}"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2757587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67EFB-219C-4FE1-894A-71C4B5FEE2E6}" type="datetimeFigureOut">
              <a:rPr lang="en-GB" smtClean="0"/>
              <a:t>17/09/2018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E05A5A-0D78-4F1D-8B80-FBF184BC29E5}" type="slidenum">
              <a:rPr lang="en-GB" smtClean="0"/>
              <a:t>‹#›</a:t>
            </a:fld>
            <a:endParaRPr lang="en-GB"/>
          </a:p>
        </p:txBody>
      </p:sp>
    </p:spTree>
    <p:extLst>
      <p:ext uri="{BB962C8B-B14F-4D97-AF65-F5344CB8AC3E}">
        <p14:creationId xmlns:p14="http://schemas.microsoft.com/office/powerpoint/2010/main" val="20992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67EFB-219C-4FE1-894A-71C4B5FEE2E6}" type="datetimeFigureOut">
              <a:rPr lang="en-GB" smtClean="0"/>
              <a:t>17/09/2018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05A5A-0D78-4F1D-8B80-FBF184BC29E5}" type="slidenum">
              <a:rPr lang="en-GB" smtClean="0"/>
              <a:t>‹#›</a:t>
            </a:fld>
            <a:endParaRPr lang="en-GB"/>
          </a:p>
        </p:txBody>
      </p:sp>
    </p:spTree>
    <p:extLst>
      <p:ext uri="{BB962C8B-B14F-4D97-AF65-F5344CB8AC3E}">
        <p14:creationId xmlns:p14="http://schemas.microsoft.com/office/powerpoint/2010/main" val="4040688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SGLcj64fqbc" TargetMode="External"/><Relationship Id="rId2" Type="http://schemas.openxmlformats.org/officeDocument/2006/relationships/hyperlink" Target="https://www.youtube.com/watch?v=SyeQ3kgnUp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Grp="1" noChangeArrowheads="1"/>
          </p:cNvSpPr>
          <p:nvPr>
            <p:ph type="ctrTitle"/>
          </p:nvPr>
        </p:nvSpPr>
        <p:spPr bwMode="auto">
          <a:xfrm>
            <a:off x="827584" y="415117"/>
            <a:ext cx="7774632" cy="5632311"/>
          </a:xfrm>
          <a:prstGeom prst="rect">
            <a:avLst/>
          </a:prstGeom>
          <a:ln/>
          <a:extLst/>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GB" altLang="en-US" sz="4000" b="1" dirty="0"/>
              <a:t>A Pilot Study Delivering </a:t>
            </a:r>
            <a:r>
              <a:rPr lang="en-GB" altLang="en-US" sz="4000" b="1" dirty="0" smtClean="0"/>
              <a:t>Eye Movement Desensitisation and Reprocessing (EMDR) </a:t>
            </a:r>
            <a:r>
              <a:rPr lang="en-GB" altLang="en-US" sz="4000" b="1" dirty="0"/>
              <a:t>for </a:t>
            </a:r>
            <a:r>
              <a:rPr lang="en-GB" altLang="en-US" sz="4000" b="1" dirty="0" smtClean="0"/>
              <a:t>Post-Intensive Care Unit </a:t>
            </a:r>
            <a:r>
              <a:rPr lang="en-GB" altLang="en-US" sz="4000" b="1" dirty="0"/>
              <a:t>Patients with </a:t>
            </a:r>
            <a:r>
              <a:rPr lang="en-GB" altLang="en-US" sz="4000" b="1" dirty="0" smtClean="0"/>
              <a:t>Post Traumatic Stress Disorder</a:t>
            </a:r>
            <a:br>
              <a:rPr lang="en-GB" altLang="en-US" sz="4000" b="1" dirty="0" smtClean="0"/>
            </a:br>
            <a:endParaRPr lang="en-GB" altLang="en-US" sz="4000" b="1" dirty="0"/>
          </a:p>
          <a:p>
            <a:pPr algn="ctr"/>
            <a:r>
              <a:rPr lang="en-GB" altLang="en-US" sz="4000" dirty="0" smtClean="0"/>
              <a:t>Information from Tom Hulme (2018), </a:t>
            </a:r>
            <a:r>
              <a:rPr lang="en-GB" altLang="en-US" sz="4000" dirty="0"/>
              <a:t>Clinical Nurse Specialist, CBT &amp; EMDR Therapist</a:t>
            </a:r>
          </a:p>
        </p:txBody>
      </p:sp>
    </p:spTree>
    <p:extLst>
      <p:ext uri="{BB962C8B-B14F-4D97-AF65-F5344CB8AC3E}">
        <p14:creationId xmlns:p14="http://schemas.microsoft.com/office/powerpoint/2010/main" val="393215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a:bodyPr>
          <a:lstStyle/>
          <a:p>
            <a:pPr algn="l"/>
            <a:r>
              <a:rPr lang="en-GB" sz="3600" b="1" dirty="0" smtClean="0"/>
              <a:t>Videos for patients and their relatives</a:t>
            </a:r>
            <a:endParaRPr lang="en-GB" sz="3600" b="1"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Your stay on the Intensive </a:t>
            </a:r>
            <a:r>
              <a:rPr lang="en-GB" dirty="0"/>
              <a:t>C</a:t>
            </a:r>
            <a:r>
              <a:rPr lang="en-GB" dirty="0" smtClean="0"/>
              <a:t>are Unit at the Bristol Royal Infirmary:</a:t>
            </a:r>
          </a:p>
          <a:p>
            <a:pPr marL="0" indent="0">
              <a:buNone/>
            </a:pPr>
            <a:endParaRPr lang="en-GB" dirty="0" smtClean="0"/>
          </a:p>
          <a:p>
            <a:r>
              <a:rPr lang="en-GB" dirty="0" smtClean="0">
                <a:hlinkClick r:id="rId2"/>
              </a:rPr>
              <a:t>https</a:t>
            </a:r>
            <a:r>
              <a:rPr lang="en-GB" dirty="0">
                <a:hlinkClick r:id="rId2"/>
              </a:rPr>
              <a:t>://</a:t>
            </a:r>
            <a:r>
              <a:rPr lang="en-GB" dirty="0" smtClean="0">
                <a:hlinkClick r:id="rId2"/>
              </a:rPr>
              <a:t>www.youtube.com/watch?v=SyeQ3kgnUpU</a:t>
            </a:r>
            <a:endParaRPr lang="en-GB" dirty="0" smtClean="0"/>
          </a:p>
          <a:p>
            <a:pPr marL="0" indent="0">
              <a:buNone/>
            </a:pPr>
            <a:endParaRPr lang="en-GB" dirty="0" smtClean="0"/>
          </a:p>
          <a:p>
            <a:pPr marL="0" indent="0">
              <a:buNone/>
            </a:pPr>
            <a:r>
              <a:rPr lang="en-GB" dirty="0" smtClean="0"/>
              <a:t>Undergoing surgery at the Bristol Royal Infirmary:</a:t>
            </a:r>
          </a:p>
          <a:p>
            <a:endParaRPr lang="en-GB" dirty="0" smtClean="0"/>
          </a:p>
          <a:p>
            <a:r>
              <a:rPr lang="en-GB" smtClean="0">
                <a:hlinkClick r:id="rId3"/>
              </a:rPr>
              <a:t>https</a:t>
            </a:r>
            <a:r>
              <a:rPr lang="en-GB">
                <a:hlinkClick r:id="rId3"/>
              </a:rPr>
              <a:t>://</a:t>
            </a:r>
            <a:r>
              <a:rPr lang="en-GB" smtClean="0">
                <a:hlinkClick r:id="rId3"/>
              </a:rPr>
              <a:t>www.youtube.com/watch?v=SGLcj64fqbc</a:t>
            </a:r>
            <a:endParaRPr lang="en-GB" smtClean="0"/>
          </a:p>
          <a:p>
            <a:endParaRPr lang="en-GB" dirty="0" smtClean="0"/>
          </a:p>
          <a:p>
            <a:endParaRPr lang="en-GB" dirty="0"/>
          </a:p>
          <a:p>
            <a:endParaRPr lang="en-GB" dirty="0"/>
          </a:p>
        </p:txBody>
      </p:sp>
    </p:spTree>
    <p:extLst>
      <p:ext uri="{BB962C8B-B14F-4D97-AF65-F5344CB8AC3E}">
        <p14:creationId xmlns:p14="http://schemas.microsoft.com/office/powerpoint/2010/main" val="21065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256584"/>
          </a:xfrm>
        </p:spPr>
        <p:txBody>
          <a:bodyPr>
            <a:normAutofit fontScale="70000" lnSpcReduction="20000"/>
          </a:bodyPr>
          <a:lstStyle/>
          <a:p>
            <a:endParaRPr lang="en-GB" dirty="0" smtClean="0"/>
          </a:p>
          <a:p>
            <a:r>
              <a:rPr lang="en-GB" dirty="0" smtClean="0"/>
              <a:t>More patients in intensive care units (ICU) are surviving their critical illnesses due to advances in medical care. </a:t>
            </a:r>
          </a:p>
          <a:p>
            <a:endParaRPr lang="en-GB" dirty="0"/>
          </a:p>
          <a:p>
            <a:r>
              <a:rPr lang="en-GB" dirty="0" smtClean="0"/>
              <a:t>This has increased awareness of the psychological sequelae of these episodes of care, particularly post-traumatic stress disorder.</a:t>
            </a:r>
            <a:br>
              <a:rPr lang="en-GB" dirty="0" smtClean="0"/>
            </a:br>
            <a:r>
              <a:rPr lang="en-GB" dirty="0" smtClean="0"/>
              <a:t/>
            </a:r>
            <a:br>
              <a:rPr lang="en-GB" dirty="0" smtClean="0"/>
            </a:br>
            <a:r>
              <a:rPr lang="en-GB" dirty="0" smtClean="0"/>
              <a:t>Post-traumatic stress disorder (PTSD) is defined as a severe anxiety disorder that occurs when a person is exposed to actual or threatened death, serious injury or sexual violence. </a:t>
            </a:r>
          </a:p>
          <a:p>
            <a:pPr marL="0" indent="0">
              <a:buNone/>
            </a:pPr>
            <a:endParaRPr lang="en-GB" dirty="0" smtClean="0"/>
          </a:p>
          <a:p>
            <a:r>
              <a:rPr lang="en-GB" dirty="0" smtClean="0"/>
              <a:t>The exposure can be direct, witnessed or indirect, e.g. by hearing of a relative or close friend who has experienced the trauma. </a:t>
            </a:r>
            <a:endParaRPr lang="en-GB" dirty="0"/>
          </a:p>
        </p:txBody>
      </p:sp>
      <p:sp>
        <p:nvSpPr>
          <p:cNvPr id="4" name="Subtitle 2"/>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chor="ctr"/>
          <a:lstStyle/>
          <a:p>
            <a:pPr algn="l" eaLnBrk="1" hangingPunct="1"/>
            <a:r>
              <a:rPr lang="en-GB" altLang="en-US" sz="3200" b="1" dirty="0" smtClean="0">
                <a:solidFill>
                  <a:schemeClr val="tx1"/>
                </a:solidFill>
              </a:rPr>
              <a:t>Introduction</a:t>
            </a:r>
          </a:p>
        </p:txBody>
      </p:sp>
    </p:spTree>
    <p:extLst>
      <p:ext uri="{BB962C8B-B14F-4D97-AF65-F5344CB8AC3E}">
        <p14:creationId xmlns:p14="http://schemas.microsoft.com/office/powerpoint/2010/main" val="11730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style>
          <a:lnRef idx="2">
            <a:schemeClr val="accent3"/>
          </a:lnRef>
          <a:fillRef idx="1">
            <a:schemeClr val="lt1"/>
          </a:fillRef>
          <a:effectRef idx="0">
            <a:schemeClr val="accent3"/>
          </a:effectRef>
          <a:fontRef idx="minor">
            <a:schemeClr val="dk1"/>
          </a:fontRef>
        </p:style>
        <p:txBody>
          <a:bodyPr>
            <a:normAutofit/>
          </a:bodyPr>
          <a:lstStyle/>
          <a:p>
            <a:pPr algn="l"/>
            <a:r>
              <a:rPr lang="en-GB" sz="3200" b="1" dirty="0" smtClean="0"/>
              <a:t>Symptoms Include:</a:t>
            </a:r>
            <a:endParaRPr lang="en-GB" sz="3200" b="1" dirty="0"/>
          </a:p>
        </p:txBody>
      </p:sp>
      <p:sp>
        <p:nvSpPr>
          <p:cNvPr id="4" name="Content Placeholder 3"/>
          <p:cNvSpPr txBox="1">
            <a:spLocks noGrp="1"/>
          </p:cNvSpPr>
          <p:nvPr>
            <p:ph idx="1"/>
          </p:nvPr>
        </p:nvSpPr>
        <p:spPr>
          <a:xfrm>
            <a:off x="457200" y="1600200"/>
            <a:ext cx="8229600" cy="5078313"/>
          </a:xfrm>
          <a:prstGeom prst="rect">
            <a:avLst/>
          </a:prstGeom>
          <a:noFill/>
        </p:spPr>
        <p:txBody>
          <a:bodyPr numCol="2">
            <a:spAutoFit/>
          </a:bodyPr>
          <a:lstStyle/>
          <a:p>
            <a:pPr marL="285750" indent="-285750">
              <a:buFont typeface="Arial" panose="020B0604020202020204" pitchFamily="34" charset="0"/>
              <a:buChar char="•"/>
              <a:defRPr/>
            </a:pPr>
            <a:r>
              <a:rPr lang="en-GB" sz="1800" dirty="0"/>
              <a:t>intrusive thoughts or memories about the trauma</a:t>
            </a:r>
          </a:p>
          <a:p>
            <a:pPr marL="285750" indent="-285750">
              <a:buFont typeface="Arial" panose="020B0604020202020204" pitchFamily="34" charset="0"/>
              <a:buChar char="•"/>
              <a:defRPr/>
            </a:pPr>
            <a:r>
              <a:rPr lang="en-GB" sz="1800" dirty="0"/>
              <a:t>nightmares related to the traumatic event</a:t>
            </a:r>
          </a:p>
          <a:p>
            <a:pPr marL="285750" indent="-285750">
              <a:buFont typeface="Arial" panose="020B0604020202020204" pitchFamily="34" charset="0"/>
              <a:buChar char="•"/>
              <a:defRPr/>
            </a:pPr>
            <a:r>
              <a:rPr lang="en-GB" sz="1800" dirty="0"/>
              <a:t>flashbacks where the person feels like the event is happening again</a:t>
            </a:r>
          </a:p>
          <a:p>
            <a:pPr marL="285750" indent="-285750">
              <a:buFont typeface="Arial" panose="020B0604020202020204" pitchFamily="34" charset="0"/>
              <a:buChar char="•"/>
              <a:defRPr/>
            </a:pPr>
            <a:r>
              <a:rPr lang="en-GB" sz="1800" dirty="0"/>
              <a:t>avoiding thoughts or feelings connected to the traumatic event</a:t>
            </a:r>
          </a:p>
          <a:p>
            <a:pPr marL="285750" indent="-285750">
              <a:buFont typeface="Arial" panose="020B0604020202020204" pitchFamily="34" charset="0"/>
              <a:buChar char="•"/>
              <a:defRPr/>
            </a:pPr>
            <a:r>
              <a:rPr lang="en-GB" sz="1800" dirty="0"/>
              <a:t>avoiding people or situations connected to the traumatic event</a:t>
            </a:r>
          </a:p>
          <a:p>
            <a:pPr marL="285750" indent="-285750">
              <a:buFont typeface="Arial" panose="020B0604020202020204" pitchFamily="34" charset="0"/>
              <a:buChar char="•"/>
              <a:defRPr/>
            </a:pPr>
            <a:r>
              <a:rPr lang="en-GB" sz="1800" dirty="0"/>
              <a:t>negative thoughts or beliefs about one’s self or the world which are related to the trauma</a:t>
            </a:r>
          </a:p>
          <a:p>
            <a:pPr marL="285750" indent="-285750">
              <a:buFont typeface="Arial" panose="020B0604020202020204" pitchFamily="34" charset="0"/>
              <a:buChar char="•"/>
              <a:defRPr/>
            </a:pPr>
            <a:r>
              <a:rPr lang="en-GB" sz="1800" dirty="0"/>
              <a:t>a distorted sense of blame for one’s self or others related to the event</a:t>
            </a:r>
          </a:p>
          <a:p>
            <a:pPr>
              <a:defRPr/>
            </a:pPr>
            <a:endParaRPr lang="en-GB" sz="1800" dirty="0"/>
          </a:p>
          <a:p>
            <a:pPr marL="527050" indent="-285750">
              <a:buFont typeface="Arial" panose="020B0604020202020204" pitchFamily="34" charset="0"/>
              <a:buChar char="•"/>
              <a:defRPr/>
            </a:pPr>
            <a:r>
              <a:rPr lang="en-GB" sz="1800" dirty="0"/>
              <a:t>being stuck in severe emotions related to the trauma (e.g. horror, guilt, shame, sadness)</a:t>
            </a:r>
          </a:p>
          <a:p>
            <a:pPr marL="527050" indent="-285750">
              <a:buFont typeface="Arial" panose="020B0604020202020204" pitchFamily="34" charset="0"/>
              <a:buChar char="•"/>
              <a:defRPr/>
            </a:pPr>
            <a:r>
              <a:rPr lang="en-GB" sz="1800" dirty="0"/>
              <a:t>severely reduced interest in pre-trauma activities</a:t>
            </a:r>
          </a:p>
          <a:p>
            <a:pPr marL="527050" indent="-285750">
              <a:buFont typeface="Arial" panose="020B0604020202020204" pitchFamily="34" charset="0"/>
              <a:buChar char="•"/>
              <a:defRPr/>
            </a:pPr>
            <a:r>
              <a:rPr lang="en-GB" sz="1800" dirty="0"/>
              <a:t>feeling detached, isolated or disconnected from other people</a:t>
            </a:r>
          </a:p>
          <a:p>
            <a:pPr marL="527050" indent="-285750">
              <a:buFont typeface="Arial" panose="020B0604020202020204" pitchFamily="34" charset="0"/>
              <a:buChar char="•"/>
              <a:defRPr/>
            </a:pPr>
            <a:r>
              <a:rPr lang="en-GB" sz="1800" dirty="0"/>
              <a:t>difficulty concentrating</a:t>
            </a:r>
          </a:p>
          <a:p>
            <a:pPr marL="527050" indent="-285750">
              <a:buFont typeface="Arial" panose="020B0604020202020204" pitchFamily="34" charset="0"/>
              <a:buChar char="•"/>
              <a:defRPr/>
            </a:pPr>
            <a:r>
              <a:rPr lang="en-GB" sz="1800" dirty="0"/>
              <a:t>irritability, increased temper or anger</a:t>
            </a:r>
          </a:p>
          <a:p>
            <a:pPr marL="527050" indent="-285750">
              <a:buFont typeface="Arial" panose="020B0604020202020204" pitchFamily="34" charset="0"/>
              <a:buChar char="•"/>
              <a:defRPr/>
            </a:pPr>
            <a:r>
              <a:rPr lang="en-GB" sz="1800" dirty="0"/>
              <a:t>difficulty falling or staying asleep</a:t>
            </a:r>
          </a:p>
          <a:p>
            <a:pPr marL="527050" indent="-285750">
              <a:buFont typeface="Arial" panose="020B0604020202020204" pitchFamily="34" charset="0"/>
              <a:buChar char="•"/>
              <a:defRPr/>
            </a:pPr>
            <a:r>
              <a:rPr lang="en-GB" sz="1800" dirty="0"/>
              <a:t>Hypervigilance</a:t>
            </a:r>
          </a:p>
          <a:p>
            <a:pPr marL="527050" indent="-285750">
              <a:buFont typeface="Arial" panose="020B0604020202020204" pitchFamily="34" charset="0"/>
              <a:buChar char="•"/>
              <a:defRPr/>
            </a:pPr>
            <a:r>
              <a:rPr lang="en-GB" sz="1800" dirty="0"/>
              <a:t>being easily startled</a:t>
            </a:r>
          </a:p>
          <a:p>
            <a:pPr marL="285750" indent="-285750">
              <a:buFont typeface="Arial" panose="020B0604020202020204" pitchFamily="34" charset="0"/>
              <a:buChar char="•"/>
              <a:defRPr/>
            </a:pPr>
            <a:endParaRPr lang="en-GB" sz="1800" dirty="0"/>
          </a:p>
          <a:p>
            <a:pPr marL="0" indent="0">
              <a:buNone/>
              <a:defRPr/>
            </a:pPr>
            <a:r>
              <a:rPr lang="en-GB" sz="1800" b="1" dirty="0"/>
              <a:t>    </a:t>
            </a:r>
            <a:endParaRPr lang="en-GB" sz="1800" b="1" dirty="0" smtClean="0"/>
          </a:p>
          <a:p>
            <a:pPr marL="0" indent="0">
              <a:buNone/>
              <a:defRPr/>
            </a:pPr>
            <a:r>
              <a:rPr lang="en-GB" sz="1600" b="1" dirty="0" smtClean="0"/>
              <a:t>(</a:t>
            </a:r>
            <a:r>
              <a:rPr lang="en-GB" sz="1600" b="1" dirty="0"/>
              <a:t>American </a:t>
            </a:r>
            <a:r>
              <a:rPr lang="en-GB" sz="1600" b="1" dirty="0" smtClean="0"/>
              <a:t>Psychiatric Association</a:t>
            </a:r>
            <a:r>
              <a:rPr lang="en-GB" sz="1600" b="1" dirty="0"/>
              <a:t>, </a:t>
            </a:r>
            <a:r>
              <a:rPr lang="en-GB" sz="1600" b="1" dirty="0" smtClean="0"/>
              <a:t>2013</a:t>
            </a:r>
            <a:r>
              <a:rPr lang="en-GB" sz="1600" b="1" dirty="0"/>
              <a:t>)</a:t>
            </a:r>
          </a:p>
        </p:txBody>
      </p:sp>
    </p:spTree>
    <p:extLst>
      <p:ext uri="{BB962C8B-B14F-4D97-AF65-F5344CB8AC3E}">
        <p14:creationId xmlns:p14="http://schemas.microsoft.com/office/powerpoint/2010/main" val="3364394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endParaRPr lang="en-GB" dirty="0" smtClean="0"/>
          </a:p>
          <a:p>
            <a:r>
              <a:rPr lang="en-GB" dirty="0" smtClean="0"/>
              <a:t>A diagnosis of PTSD can only be made if the person continues to experience pervasive symptoms for </a:t>
            </a:r>
            <a:r>
              <a:rPr lang="en-GB" b="1" i="1" dirty="0" smtClean="0"/>
              <a:t>at least one month after the traumatic event.</a:t>
            </a:r>
          </a:p>
          <a:p>
            <a:endParaRPr lang="en-GB" dirty="0" smtClean="0"/>
          </a:p>
          <a:p>
            <a:r>
              <a:rPr lang="en-GB" dirty="0" smtClean="0"/>
              <a:t>According to previous studies, PTSD affects between 8% to 27% of ICU patients compared to 6% to 8% of the general population</a:t>
            </a:r>
          </a:p>
          <a:p>
            <a:pPr marL="0" indent="0">
              <a:buNone/>
            </a:pPr>
            <a:endParaRPr lang="en-GB" dirty="0" smtClean="0"/>
          </a:p>
          <a:p>
            <a:r>
              <a:rPr lang="en-GB" dirty="0" smtClean="0"/>
              <a:t>Eye movement desensitisation and reprocessing therapy (EMDR) is recognised by the World Health Organisation (2013) and the National Institute for Clinical Excellence (2005) as an effective treatment for PTSD.</a:t>
            </a:r>
          </a:p>
          <a:p>
            <a:endParaRPr lang="en-GB" dirty="0"/>
          </a:p>
        </p:txBody>
      </p:sp>
    </p:spTree>
    <p:extLst>
      <p:ext uri="{BB962C8B-B14F-4D97-AF65-F5344CB8AC3E}">
        <p14:creationId xmlns:p14="http://schemas.microsoft.com/office/powerpoint/2010/main" val="409322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To deliver a time-limited, evidence-based treatment for PTSD in order to demonstrate positive health outcomes for this patient group. </a:t>
            </a:r>
            <a:endParaRPr lang="en-GB" dirty="0"/>
          </a:p>
        </p:txBody>
      </p:sp>
      <p:sp>
        <p:nvSpPr>
          <p:cNvPr id="4" name="Title 3"/>
          <p:cNvSpPr txBox="1">
            <a:spLocks noGrp="1" noChangeArrowheads="1"/>
          </p:cNvSpPr>
          <p:nvPr>
            <p:ph type="title"/>
          </p:nvPr>
        </p:nvSpPr>
        <p:spPr bwMode="auto">
          <a:xfrm>
            <a:off x="457200" y="553750"/>
            <a:ext cx="8229600" cy="584775"/>
          </a:xfrm>
          <a:prstGeom prst="rect">
            <a:avLst/>
          </a:prstGeom>
          <a:ln/>
          <a:extLst/>
        </p:spPr>
        <p:style>
          <a:lnRef idx="2">
            <a:schemeClr val="accent3"/>
          </a:lnRef>
          <a:fillRef idx="1">
            <a:schemeClr val="lt1"/>
          </a:fillRef>
          <a:effectRef idx="0">
            <a:schemeClr val="accent3"/>
          </a:effectRef>
          <a:fontRef idx="minor">
            <a:schemeClr val="dk1"/>
          </a:fontRef>
        </p:style>
        <p:txBody>
          <a:bodyPr>
            <a:spAutoFit/>
          </a:bodyPr>
          <a:lstStyle/>
          <a:p>
            <a:pPr algn="l"/>
            <a:r>
              <a:rPr lang="en-GB" altLang="en-US" sz="3200" b="1"/>
              <a:t>Aim</a:t>
            </a:r>
          </a:p>
        </p:txBody>
      </p:sp>
    </p:spTree>
    <p:extLst>
      <p:ext uri="{BB962C8B-B14F-4D97-AF65-F5344CB8AC3E}">
        <p14:creationId xmlns:p14="http://schemas.microsoft.com/office/powerpoint/2010/main" val="1261173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The pilot clinic started on 1st June 2016 and ran for 11 months. </a:t>
            </a:r>
          </a:p>
          <a:p>
            <a:endParaRPr lang="en-GB" dirty="0"/>
          </a:p>
          <a:p>
            <a:r>
              <a:rPr lang="en-GB" dirty="0" smtClean="0"/>
              <a:t>One of the liaison psychiatrists would visit the intensive care unit each week in order to identify possible high-risk patients for PTSD. </a:t>
            </a:r>
          </a:p>
          <a:p>
            <a:endParaRPr lang="en-GB" dirty="0" smtClean="0"/>
          </a:p>
          <a:p>
            <a:r>
              <a:rPr lang="en-GB" dirty="0" smtClean="0"/>
              <a:t>As a formal diagnosis of PTSD cannot be made within the first month following the trauma, the psychiatrist’s role was one of offering support, validation and normalising of their symptoms.</a:t>
            </a:r>
          </a:p>
          <a:p>
            <a:endParaRPr lang="en-GB" dirty="0" smtClean="0"/>
          </a:p>
          <a:p>
            <a:r>
              <a:rPr lang="en-GB" dirty="0" smtClean="0"/>
              <a:t>In order to screen these patients after the one month cut-off period, both the patient and their GP were sent an Impact of Event Scale - Revised (IES-R) along with a covering letter, explaining that if they were still experiencing symptoms, they could contact the clinic directly in order to be offered an assessment.</a:t>
            </a:r>
          </a:p>
          <a:p>
            <a:endParaRPr lang="en-GB" dirty="0" smtClean="0"/>
          </a:p>
          <a:p>
            <a:endParaRPr lang="en-GB" dirty="0" smtClean="0"/>
          </a:p>
          <a:p>
            <a:endParaRPr lang="en-GB" dirty="0"/>
          </a:p>
        </p:txBody>
      </p:sp>
      <p:sp>
        <p:nvSpPr>
          <p:cNvPr id="4" name="TextBox 7"/>
          <p:cNvSpPr txBox="1">
            <a:spLocks noGrp="1" noChangeArrowheads="1"/>
          </p:cNvSpPr>
          <p:nvPr>
            <p:ph type="title"/>
          </p:nvPr>
        </p:nvSpPr>
        <p:spPr bwMode="auto">
          <a:xfrm>
            <a:off x="457200" y="553750"/>
            <a:ext cx="8229600" cy="584775"/>
          </a:xfrm>
          <a:prstGeom prst="rect">
            <a:avLst/>
          </a:prstGeom>
          <a:ln/>
          <a:extLst/>
        </p:spPr>
        <p:style>
          <a:lnRef idx="2">
            <a:schemeClr val="accent3"/>
          </a:lnRef>
          <a:fillRef idx="1">
            <a:schemeClr val="lt1"/>
          </a:fillRef>
          <a:effectRef idx="0">
            <a:schemeClr val="accent3"/>
          </a:effectRef>
          <a:fontRef idx="minor">
            <a:schemeClr val="dk1"/>
          </a:fontRef>
        </p:style>
        <p:txBody>
          <a:bodyPr>
            <a:spAutoFit/>
          </a:bodyPr>
          <a:lstStyle/>
          <a:p>
            <a:pPr algn="l"/>
            <a:r>
              <a:rPr lang="en-GB" altLang="en-US" sz="3200" b="1"/>
              <a:t>Methods</a:t>
            </a:r>
          </a:p>
        </p:txBody>
      </p:sp>
    </p:spTree>
    <p:extLst>
      <p:ext uri="{BB962C8B-B14F-4D97-AF65-F5344CB8AC3E}">
        <p14:creationId xmlns:p14="http://schemas.microsoft.com/office/powerpoint/2010/main" val="314505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544616"/>
          </a:xfrm>
        </p:spPr>
        <p:txBody>
          <a:bodyPr>
            <a:normAutofit fontScale="70000" lnSpcReduction="20000"/>
          </a:bodyPr>
          <a:lstStyle/>
          <a:p>
            <a:pPr marL="0" indent="0">
              <a:buNone/>
            </a:pPr>
            <a:r>
              <a:rPr lang="en-GB" dirty="0" smtClean="0"/>
              <a:t>817 letters to patients/GPs. Of the 29 responses:</a:t>
            </a:r>
          </a:p>
          <a:p>
            <a:pPr marL="0" indent="0">
              <a:buNone/>
            </a:pPr>
            <a:endParaRPr lang="en-GB" dirty="0" smtClean="0"/>
          </a:p>
          <a:p>
            <a:r>
              <a:rPr lang="en-GB" dirty="0" smtClean="0"/>
              <a:t>14 met criteria for PTSD based on their IES-R score</a:t>
            </a:r>
          </a:p>
          <a:p>
            <a:r>
              <a:rPr lang="en-GB" dirty="0" smtClean="0"/>
              <a:t>8 failed to return IES-R</a:t>
            </a:r>
          </a:p>
          <a:p>
            <a:r>
              <a:rPr lang="en-GB" dirty="0" smtClean="0"/>
              <a:t>5 did not meet criteria for a diagnosis of PTSD</a:t>
            </a:r>
          </a:p>
          <a:p>
            <a:r>
              <a:rPr lang="en-GB" dirty="0" smtClean="0"/>
              <a:t>2 with PTSD diagnosis unable to attend BRI weekly, so advised to attend their local psychological therapy service</a:t>
            </a:r>
          </a:p>
          <a:p>
            <a:endParaRPr lang="en-GB" dirty="0" smtClean="0"/>
          </a:p>
          <a:p>
            <a:pPr marL="0" indent="0">
              <a:buNone/>
            </a:pPr>
            <a:r>
              <a:rPr lang="en-GB" dirty="0" smtClean="0"/>
              <a:t>Therefore 14 patients invited into therapy:</a:t>
            </a:r>
          </a:p>
          <a:p>
            <a:pPr marL="0" indent="0">
              <a:buNone/>
            </a:pPr>
            <a:endParaRPr lang="en-GB" dirty="0" smtClean="0"/>
          </a:p>
          <a:p>
            <a:r>
              <a:rPr lang="en-GB" dirty="0" smtClean="0"/>
              <a:t>3 dropped out after 1-2 sessions and 1 decided not to proceed at all</a:t>
            </a:r>
          </a:p>
          <a:p>
            <a:r>
              <a:rPr lang="en-GB" dirty="0" smtClean="0"/>
              <a:t>10 completed treatment:</a:t>
            </a:r>
          </a:p>
          <a:p>
            <a:pPr lvl="1"/>
            <a:r>
              <a:rPr lang="en-GB" dirty="0" smtClean="0"/>
              <a:t>Mean IES score went from 62 to 16</a:t>
            </a:r>
          </a:p>
          <a:p>
            <a:pPr lvl="1"/>
            <a:r>
              <a:rPr lang="en-GB" dirty="0" smtClean="0"/>
              <a:t>Mean BDI score went from 25 to 9</a:t>
            </a:r>
          </a:p>
          <a:p>
            <a:pPr lvl="1"/>
            <a:r>
              <a:rPr lang="en-GB" dirty="0" smtClean="0"/>
              <a:t>Mean number of treatment sessions = 5</a:t>
            </a:r>
          </a:p>
          <a:p>
            <a:endParaRPr lang="en-GB" dirty="0"/>
          </a:p>
        </p:txBody>
      </p:sp>
      <p:sp>
        <p:nvSpPr>
          <p:cNvPr id="4" name="TextBox 10"/>
          <p:cNvSpPr txBox="1">
            <a:spLocks noGrp="1" noChangeArrowheads="1"/>
          </p:cNvSpPr>
          <p:nvPr>
            <p:ph type="title"/>
          </p:nvPr>
        </p:nvSpPr>
        <p:spPr bwMode="auto">
          <a:xfrm>
            <a:off x="457200" y="553750"/>
            <a:ext cx="8229600" cy="584775"/>
          </a:xfrm>
          <a:prstGeom prst="rect">
            <a:avLst/>
          </a:prstGeom>
          <a:ln/>
          <a:extLst/>
        </p:spPr>
        <p:style>
          <a:lnRef idx="2">
            <a:schemeClr val="accent3"/>
          </a:lnRef>
          <a:fillRef idx="1">
            <a:schemeClr val="lt1"/>
          </a:fillRef>
          <a:effectRef idx="0">
            <a:schemeClr val="accent3"/>
          </a:effectRef>
          <a:fontRef idx="minor">
            <a:schemeClr val="dk1"/>
          </a:fontRef>
        </p:style>
        <p:txBody>
          <a:bodyPr>
            <a:spAutoFit/>
          </a:bodyPr>
          <a:lstStyle/>
          <a:p>
            <a:pPr algn="l"/>
            <a:r>
              <a:rPr lang="en-GB" altLang="en-US" sz="3200" b="1"/>
              <a:t>Results</a:t>
            </a:r>
          </a:p>
        </p:txBody>
      </p:sp>
    </p:spTree>
    <p:extLst>
      <p:ext uri="{BB962C8B-B14F-4D97-AF65-F5344CB8AC3E}">
        <p14:creationId xmlns:p14="http://schemas.microsoft.com/office/powerpoint/2010/main" val="181439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396" y="1108374"/>
            <a:ext cx="8565404" cy="5632994"/>
          </a:xfrm>
        </p:spPr>
        <p:txBody>
          <a:bodyPr>
            <a:normAutofit fontScale="70000" lnSpcReduction="20000"/>
          </a:bodyPr>
          <a:lstStyle/>
          <a:p>
            <a:r>
              <a:rPr lang="en-GB" b="1" dirty="0" smtClean="0"/>
              <a:t>The pilot study demonstrated excellent outcomes in delivering EMDR therapy to ICU patients with significant PTSD.</a:t>
            </a:r>
          </a:p>
          <a:p>
            <a:endParaRPr lang="en-GB" dirty="0" smtClean="0"/>
          </a:p>
          <a:p>
            <a:r>
              <a:rPr lang="en-GB" dirty="0" smtClean="0"/>
              <a:t>One drawback was the low numbers who took up the offer of therapy, despite there potentially being a much greater number based on previous research and despite sending out over 800 invitation letters. </a:t>
            </a:r>
          </a:p>
          <a:p>
            <a:endParaRPr lang="en-GB" dirty="0"/>
          </a:p>
          <a:p>
            <a:r>
              <a:rPr lang="en-GB" dirty="0" smtClean="0"/>
              <a:t>Any future initiative will look at how these numbers could be improved, although it was also acknowledged that any prospective patients cannot be forced to undertake therapy.</a:t>
            </a:r>
          </a:p>
          <a:p>
            <a:endParaRPr lang="en-GB" dirty="0" smtClean="0"/>
          </a:p>
          <a:p>
            <a:r>
              <a:rPr lang="en-GB" dirty="0" smtClean="0"/>
              <a:t>One possible reason for these low numbers may have been that due to their PTSD symptoms, patients were reluctant to return to the scene of their previous trauma, e.g. ICU, due to the associated overwhelming re-experiencing symptoms and distress. One consideration could be to offer out-patient clinics away from the hospital site or even in the patients’ homes.</a:t>
            </a:r>
          </a:p>
          <a:p>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396" y="260648"/>
            <a:ext cx="8864600" cy="847725"/>
          </a:xfrm>
          <a:prstGeom prst="rect">
            <a:avLst/>
          </a:prstGeom>
          <a:ln/>
          <a:extLst/>
        </p:spPr>
        <p:style>
          <a:lnRef idx="2">
            <a:schemeClr val="accent3"/>
          </a:lnRef>
          <a:fillRef idx="1">
            <a:schemeClr val="lt1"/>
          </a:fillRef>
          <a:effectRef idx="0">
            <a:schemeClr val="accent3"/>
          </a:effectRef>
          <a:fontRef idx="minor">
            <a:schemeClr val="dk1"/>
          </a:fontRef>
        </p:style>
      </p:pic>
    </p:spTree>
    <p:extLst>
      <p:ext uri="{BB962C8B-B14F-4D97-AF65-F5344CB8AC3E}">
        <p14:creationId xmlns:p14="http://schemas.microsoft.com/office/powerpoint/2010/main" val="935768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2">
            <a:schemeClr val="accent3"/>
          </a:lnRef>
          <a:fillRef idx="1">
            <a:schemeClr val="lt1"/>
          </a:fillRef>
          <a:effectRef idx="0">
            <a:schemeClr val="accent3"/>
          </a:effectRef>
          <a:fontRef idx="minor">
            <a:schemeClr val="dk1"/>
          </a:fontRef>
        </p:style>
        <p:txBody>
          <a:bodyPr>
            <a:normAutofit/>
          </a:bodyPr>
          <a:lstStyle/>
          <a:p>
            <a:pPr algn="l"/>
            <a:r>
              <a:rPr lang="en-GB" sz="3200" b="1" dirty="0" smtClean="0"/>
              <a:t>Increasing recognition</a:t>
            </a:r>
            <a:endParaRPr lang="en-GB" sz="3200" b="1" dirty="0"/>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r>
              <a:rPr lang="en-GB" dirty="0" smtClean="0"/>
              <a:t>The programme was funded by a one-time external grant which was not repeated. </a:t>
            </a:r>
          </a:p>
          <a:p>
            <a:endParaRPr lang="en-GB" dirty="0"/>
          </a:p>
          <a:p>
            <a:r>
              <a:rPr lang="en-GB" dirty="0" smtClean="0"/>
              <a:t>Regular psychiatric input has now been lost. </a:t>
            </a:r>
          </a:p>
          <a:p>
            <a:endParaRPr lang="en-GB" dirty="0"/>
          </a:p>
          <a:p>
            <a:r>
              <a:rPr lang="en-GB" dirty="0" smtClean="0"/>
              <a:t>Ad-hoc referrals to Liaison Psychiatry are made for some patients who look like they are at particular risk, but by definition, you cannot make a PTSD diagnosis until at least 1 month after the event, by which time most patients are no longer on ICU.</a:t>
            </a:r>
          </a:p>
          <a:p>
            <a:endParaRPr lang="en-GB" dirty="0" smtClean="0"/>
          </a:p>
          <a:p>
            <a:r>
              <a:rPr lang="en-GB" dirty="0" smtClean="0"/>
              <a:t>Discharge summaries to GPs have been improved so they have a better understanding of what happened to the patient on ICU, as the hospital discharge summary often has minimal detail. The ICU discharge summary is now automatically emailed to the GP practice.</a:t>
            </a:r>
          </a:p>
          <a:p>
            <a:endParaRPr lang="en-GB" dirty="0" smtClean="0"/>
          </a:p>
          <a:p>
            <a:r>
              <a:rPr lang="en-GB" b="1" i="1" dirty="0" smtClean="0"/>
              <a:t>It is a service that ICU want to offer that would improve the patient experience for all patients, including those admitted post cancer treatment.</a:t>
            </a:r>
          </a:p>
          <a:p>
            <a:endParaRPr lang="en-GB" dirty="0" smtClean="0"/>
          </a:p>
          <a:p>
            <a:endParaRPr lang="en-GB" dirty="0"/>
          </a:p>
        </p:txBody>
      </p:sp>
    </p:spTree>
    <p:extLst>
      <p:ext uri="{BB962C8B-B14F-4D97-AF65-F5344CB8AC3E}">
        <p14:creationId xmlns:p14="http://schemas.microsoft.com/office/powerpoint/2010/main" val="4198297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866</Words>
  <Application>Microsoft Office PowerPoint</Application>
  <PresentationFormat>On-screen Show (4:3)</PresentationFormat>
  <Paragraphs>87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Pilot Study Delivering Eye Movement Desensitisation and Reprocessing (EMDR) for Post-Intensive Care Unit Patients with Post Traumatic Stress Disorder  Information from Tom Hulme (2018), Clinical Nurse Specialist, CBT &amp; EMDR Therapist</vt:lpstr>
      <vt:lpstr>Introduction</vt:lpstr>
      <vt:lpstr>Symptoms Include:</vt:lpstr>
      <vt:lpstr>PowerPoint Presentation</vt:lpstr>
      <vt:lpstr>Aim</vt:lpstr>
      <vt:lpstr>Methods</vt:lpstr>
      <vt:lpstr>Results</vt:lpstr>
      <vt:lpstr>PowerPoint Presentation</vt:lpstr>
      <vt:lpstr>Increasing recognition</vt:lpstr>
      <vt:lpstr>Videos for patients and their relatives</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Pilot Study Delivering Eye Movement Desensitisation and Reprocessing for Post-Intensive Care Unit Patients with Post Traumatic Stress Disorder  Information from Tom Hulme (2018), Clinical Nurse Specialist, CBT &amp; EMDR Therapist</dc:title>
  <dc:creator>Dunderdale, Helen</dc:creator>
  <cp:lastModifiedBy>Dunderdale, Helen</cp:lastModifiedBy>
  <cp:revision>9</cp:revision>
  <cp:lastPrinted>2018-09-17T13:00:33Z</cp:lastPrinted>
  <dcterms:created xsi:type="dcterms:W3CDTF">2018-09-10T09:34:26Z</dcterms:created>
  <dcterms:modified xsi:type="dcterms:W3CDTF">2018-09-17T15:46:05Z</dcterms:modified>
</cp:coreProperties>
</file>