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8" r:id="rId3"/>
    <p:sldId id="256" r:id="rId4"/>
    <p:sldId id="270" r:id="rId5"/>
    <p:sldId id="271" r:id="rId6"/>
    <p:sldId id="269" r:id="rId7"/>
    <p:sldId id="272" r:id="rId8"/>
    <p:sldId id="273" r:id="rId9"/>
    <p:sldId id="274" r:id="rId10"/>
    <p:sldId id="275" r:id="rId11"/>
    <p:sldId id="276" r:id="rId12"/>
    <p:sldId id="279" r:id="rId13"/>
    <p:sldId id="27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ABE01-9BC4-4774-828D-A2506AFB87F4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4DC8A-EA9D-468D-BC60-4907DFF337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482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BBA5-498E-40F6-AED2-A2FDAA240FB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194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8338B-B3FA-091E-FCD3-1F17A068A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B1817E-58CD-5102-7FD2-18112663C7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2CF66C-CAE1-7694-B39C-6271C3223D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01B38-F7C1-57CE-C7E2-F99EA6DA0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BBA5-498E-40F6-AED2-A2FDAA240FB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9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B367E-6BC2-D2F1-3405-DEA10C30D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09EBB7-3C91-604D-582B-43EF809B3A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474AFB-5F81-B3DC-1301-8A7B762E4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30E332-7B33-ED46-63E3-5BDB957DA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BBA5-498E-40F6-AED2-A2FDAA240FB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514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CC4A2-FF5A-6E97-A627-0E77122C4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3EA7E-CE56-2F53-C549-B2407F91C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F37B-CEA4-8744-F2B8-16E0371E1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298BF-373C-CD67-A7B4-C1967C48B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88108-A23C-EF56-7861-579CDF35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694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D352B-3894-F5FB-848D-EDC8BEAC2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4B160E-B547-A028-4BEF-3665D9A3C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BBAEA-A4C4-96EA-ABEC-B83619DA9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E6FE8-1896-6168-E4DC-32B603696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69562-397E-D9B0-2A1E-C6FF523A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79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29CCCB-232B-6621-7D04-FE6BD9083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9CBA37-F188-24AB-A267-D34E94929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D463B-0F2B-5ACD-F3E5-38834BAC2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6F779-51B3-6F00-9B3B-B0E9321CE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DAAC0-BC19-5DC6-284D-CBE8CD08F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5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1C52-DE88-6F1B-67F0-A93B21547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A7C08-AB40-DF5A-1F2B-DAEB37CF2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DFB08-560E-900F-9011-3BCB0AEAD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2E89B-30C6-4CB1-3D03-CB08D8B65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C34B7-BB50-369D-4926-8C8013D37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82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7EA4-DA17-C182-3D1C-CD5DC997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A3CE7-64A2-E2C3-FCEC-40CEB2C9A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A409E-E014-E90C-8A8C-92AD4CD2E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E8EB7-8AF1-717B-E27A-E688988FB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FEF15-33C1-FE0B-F3D7-45396E0B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30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4457A-E5B3-B5F2-FBCB-DAE32340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EC555-1DD9-0F50-4F10-75A393873D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54F55-8424-E5A6-901F-1DC023567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61313-6044-58ED-8E34-F0864006B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80DAB-7455-D0F9-7085-317ABDF42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A2525-EF62-9513-E163-97D2A964C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79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5C00A-91BC-2834-4520-34FB28410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5F75E-9609-4D4D-4EF3-DAF7CCC5A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4A894-4F2C-035E-77ED-D098394D5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5A1E40-4C97-1407-CB1A-70BF25BCDF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80909-6EB0-7CB3-824D-3EFA543FAF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24B9EC-F6D3-2126-032B-6FAEC421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A9C942-E8F7-E45C-4FCB-3E08944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FF8B3-3F91-832E-C341-AB61B1F13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73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F4D62-C227-1D67-1C99-EFDC3616C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1A4282-AD4E-AC39-3C0F-5A261C1C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D81FFE-29DE-1C2B-C931-5F3A4DA0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D5AD7-7DE9-2C01-D7B7-A8967317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17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C6FAE-E010-13FA-EC31-C910772C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3542B-6EC9-058B-D9F5-A0C1FE677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48543-498A-B9D4-0C26-58218E2D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77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1B362-E737-2307-0D83-1636BC159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3A62E-E153-36FC-2532-D8F73E429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E6051-C70D-B975-2FB1-EDE747348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B2EC0-FB24-1A70-2FDA-56CA5573E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90E8F-088D-9836-4507-793028EE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2AD93-B813-3C89-38A7-F60F92FC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80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66C03-169A-615A-A7E0-5FC98A675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45EB3-15FB-B777-D447-3263F05EB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33285-5EEC-3C8B-E56C-29EB397B5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723F0-FA27-05BD-0478-3419DD518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3D809-AB6D-209C-1B90-0B601E0B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20862-FC08-AD87-0DA0-D59D5B3D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8FB6FF-D706-925A-9131-7BD280F46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D1819-4D49-0930-F316-4FF1D086C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738A2-7B68-000E-C282-A969EEECCB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740C8C-1118-4697-8015-7A3B7E817E5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FB229-B886-A012-B6BA-8E00BC6CEF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AE087-B414-3C3E-B3B5-A1B55D10F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29B776-27A7-412A-A358-2814FC7181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https://forms.office.com/e/eJE9iLzSA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225389" y="139318"/>
            <a:ext cx="2839223" cy="1092965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858" b="-11858"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3" name="Freeform 3"/>
          <p:cNvSpPr/>
          <p:nvPr/>
        </p:nvSpPr>
        <p:spPr>
          <a:xfrm>
            <a:off x="1502472" y="2034844"/>
            <a:ext cx="8989833" cy="1593543"/>
          </a:xfrm>
          <a:custGeom>
            <a:avLst/>
            <a:gdLst/>
            <a:ahLst/>
            <a:cxnLst/>
            <a:rect l="l" t="t" r="r" b="b"/>
            <a:pathLst>
              <a:path w="13188915" h="2390315">
                <a:moveTo>
                  <a:pt x="0" y="0"/>
                </a:moveTo>
                <a:lnTo>
                  <a:pt x="13188916" y="0"/>
                </a:lnTo>
                <a:lnTo>
                  <a:pt x="13188916" y="2390315"/>
                </a:lnTo>
                <a:lnTo>
                  <a:pt x="0" y="239031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4" name="Freeform 4"/>
          <p:cNvSpPr/>
          <p:nvPr/>
        </p:nvSpPr>
        <p:spPr>
          <a:xfrm>
            <a:off x="2732215" y="4013671"/>
            <a:ext cx="6118433" cy="939588"/>
          </a:xfrm>
          <a:custGeom>
            <a:avLst/>
            <a:gdLst/>
            <a:ahLst/>
            <a:cxnLst/>
            <a:rect l="l" t="t" r="r" b="b"/>
            <a:pathLst>
              <a:path w="6739764" h="1221492">
                <a:moveTo>
                  <a:pt x="0" y="0"/>
                </a:moveTo>
                <a:lnTo>
                  <a:pt x="6739764" y="0"/>
                </a:lnTo>
                <a:lnTo>
                  <a:pt x="6739764" y="1221492"/>
                </a:lnTo>
                <a:lnTo>
                  <a:pt x="0" y="122149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lIns="60960" tIns="30480" rIns="60960" bIns="30480" anchor="t"/>
          <a:lstStyle/>
          <a:p>
            <a:endParaRPr lang="en-GB" sz="1200"/>
          </a:p>
        </p:txBody>
      </p:sp>
      <p:sp>
        <p:nvSpPr>
          <p:cNvPr id="5" name="TextBox 5"/>
          <p:cNvSpPr txBox="1"/>
          <p:nvPr/>
        </p:nvSpPr>
        <p:spPr>
          <a:xfrm>
            <a:off x="1865847" y="2159001"/>
            <a:ext cx="8460304" cy="9514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790"/>
              </a:lnSpc>
            </a:pPr>
            <a:r>
              <a:rPr lang="en-GB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West Prostate Dashboard (SWPD)</a:t>
            </a:r>
            <a:endParaRPr lang="en-US" sz="3600">
              <a:solidFill>
                <a:schemeClr val="bg1"/>
              </a:solidFill>
              <a:latin typeface="Arial" panose="020B0604020202020204" pitchFamily="34" charset="0"/>
              <a:ea typeface="Frutiger"/>
              <a:cs typeface="Arial" panose="020B0604020202020204" pitchFamily="34" charset="0"/>
              <a:sym typeface="Frutiger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-166815" y="-157783"/>
            <a:ext cx="1404949" cy="1390065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640A0C-D64B-E91A-B126-83214385FDA7}"/>
              </a:ext>
            </a:extLst>
          </p:cNvPr>
          <p:cNvSpPr txBox="1"/>
          <p:nvPr/>
        </p:nvSpPr>
        <p:spPr>
          <a:xfrm>
            <a:off x="2113859" y="3822189"/>
            <a:ext cx="7349479" cy="937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790"/>
              </a:lnSpc>
            </a:pPr>
            <a:r>
              <a:rPr lang="en-GB" sz="2667">
                <a:solidFill>
                  <a:schemeClr val="bg1"/>
                </a:solidFill>
                <a:latin typeface="Arial"/>
                <a:cs typeface="Arial"/>
              </a:rPr>
              <a:t>Change Request and Project Progress</a:t>
            </a:r>
            <a:endParaRPr lang="en-US" sz="2667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2EDCF-0C23-03F0-886E-54F3C64F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PPV </a:t>
            </a:r>
            <a:r>
              <a:rPr lang="en-GB" dirty="0" err="1"/>
              <a:t>taunton</a:t>
            </a:r>
            <a:r>
              <a:rPr lang="en-GB" dirty="0"/>
              <a:t> 80%  YDH 60 % at a PI threshold of 4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AE1B6C-D7FC-8131-1ACC-96D0D54CD1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6156" y="1825625"/>
            <a:ext cx="10010273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91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F87E-55B7-06C2-FB08-327A0E5EF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Accuracy ROC Curves .</a:t>
            </a:r>
            <a:br>
              <a:rPr lang="en-GB" dirty="0"/>
            </a:br>
            <a:r>
              <a:rPr lang="en-GB" dirty="0"/>
              <a:t>? Significant variable performance in different providers . AI ? Non generalisable need local data.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3D9F17-D60E-5F88-2F70-81C8BDE42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96177"/>
            <a:ext cx="10515599" cy="459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093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33C6D5-5369-9E66-05F0-545E14D3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3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Pirad</a:t>
            </a:r>
            <a:r>
              <a:rPr lang="en-US" sz="33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3 (n= about 50) ?more discriminative  than PSAD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AF1827-F014-553E-4096-93DDC9DE1B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7805" y="500514"/>
            <a:ext cx="7340144" cy="574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78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69723-7495-61CD-472A-A3AB317F0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71E60-D7E8-1789-3324-5C4AD6744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Very significant progress</a:t>
            </a:r>
          </a:p>
          <a:p>
            <a:r>
              <a:rPr lang="en-GB" dirty="0"/>
              <a:t>Great example of collaboration</a:t>
            </a:r>
          </a:p>
          <a:p>
            <a:r>
              <a:rPr lang="en-GB" dirty="0"/>
              <a:t>Thankyou for support from Niki’ s team and SWAG</a:t>
            </a:r>
          </a:p>
          <a:p>
            <a:r>
              <a:rPr lang="en-GB" dirty="0"/>
              <a:t>Dashboards applicable to other cancer sites </a:t>
            </a:r>
            <a:r>
              <a:rPr lang="en-GB" dirty="0" err="1"/>
              <a:t>ie</a:t>
            </a:r>
            <a:r>
              <a:rPr lang="en-GB" dirty="0"/>
              <a:t> gynae etc if using SCR</a:t>
            </a:r>
          </a:p>
          <a:p>
            <a:r>
              <a:rPr lang="en-GB" dirty="0"/>
              <a:t>A great source of data to improve care but also for QI and research for SWAG.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07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7932-5AFD-A62E-3D70-8BF412119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Thankyou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E6B3B-309D-5879-9C9B-50A071CCE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Discussion.</a:t>
            </a:r>
          </a:p>
        </p:txBody>
      </p:sp>
    </p:spTree>
    <p:extLst>
      <p:ext uri="{BB962C8B-B14F-4D97-AF65-F5344CB8AC3E}">
        <p14:creationId xmlns:p14="http://schemas.microsoft.com/office/powerpoint/2010/main" val="196459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9EF2A-8F06-4284-2153-97F25D8F0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151EBBE-0D3A-5D19-48DD-A07B27613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5568" y="720761"/>
            <a:ext cx="5111749" cy="6173108"/>
          </a:xfrm>
          <a:prstGeom prst="rect">
            <a:avLst/>
          </a:prstGeom>
        </p:spPr>
      </p:pic>
      <p:sp>
        <p:nvSpPr>
          <p:cNvPr id="2" name="Freeform 2">
            <a:extLst>
              <a:ext uri="{FF2B5EF4-FFF2-40B4-BE49-F238E27FC236}">
                <a16:creationId xmlns:a16="http://schemas.microsoft.com/office/drawing/2014/main" id="{824CB201-A8F9-6CBC-2355-4AC3467AF438}"/>
              </a:ext>
            </a:extLst>
          </p:cNvPr>
          <p:cNvSpPr/>
          <p:nvPr/>
        </p:nvSpPr>
        <p:spPr>
          <a:xfrm>
            <a:off x="9225389" y="139318"/>
            <a:ext cx="2839223" cy="1092965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11858" b="-11858"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B965236-69E1-AA90-B5F8-2BDC6CE8A19E}"/>
              </a:ext>
            </a:extLst>
          </p:cNvPr>
          <p:cNvSpPr/>
          <p:nvPr/>
        </p:nvSpPr>
        <p:spPr>
          <a:xfrm>
            <a:off x="1076088" y="118907"/>
            <a:ext cx="8585914" cy="653787"/>
          </a:xfrm>
          <a:custGeom>
            <a:avLst/>
            <a:gdLst/>
            <a:ahLst/>
            <a:cxnLst/>
            <a:rect l="l" t="t" r="r" b="b"/>
            <a:pathLst>
              <a:path w="9306815" h="1686736">
                <a:moveTo>
                  <a:pt x="0" y="0"/>
                </a:moveTo>
                <a:lnTo>
                  <a:pt x="9306815" y="0"/>
                </a:lnTo>
                <a:lnTo>
                  <a:pt x="9306815" y="1686736"/>
                </a:lnTo>
                <a:lnTo>
                  <a:pt x="0" y="168673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0AD4CA7-3749-6AC9-D8FE-44F769EAE386}"/>
              </a:ext>
            </a:extLst>
          </p:cNvPr>
          <p:cNvSpPr txBox="1"/>
          <p:nvPr/>
        </p:nvSpPr>
        <p:spPr>
          <a:xfrm>
            <a:off x="1108738" y="244391"/>
            <a:ext cx="9639358" cy="410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667">
                <a:solidFill>
                  <a:schemeClr val="bg1"/>
                </a:solidFill>
                <a:latin typeface="Arial"/>
                <a:cs typeface="Arial"/>
              </a:rPr>
              <a:t>Change Request and CAG Approval Process for SWPD</a:t>
            </a:r>
            <a:endParaRPr lang="en-US" sz="2667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9F2E9A18-FC9C-9020-7D23-1BB32127A578}"/>
              </a:ext>
            </a:extLst>
          </p:cNvPr>
          <p:cNvSpPr/>
          <p:nvPr/>
        </p:nvSpPr>
        <p:spPr>
          <a:xfrm>
            <a:off x="-166815" y="-157783"/>
            <a:ext cx="1404949" cy="1390065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9" name="TextBox 8">
            <a:hlinkClick r:id="rId7"/>
            <a:extLst>
              <a:ext uri="{FF2B5EF4-FFF2-40B4-BE49-F238E27FC236}">
                <a16:creationId xmlns:a16="http://schemas.microsoft.com/office/drawing/2014/main" id="{88640786-59C2-8051-490C-9A6DC2138135}"/>
              </a:ext>
            </a:extLst>
          </p:cNvPr>
          <p:cNvSpPr txBox="1"/>
          <p:nvPr/>
        </p:nvSpPr>
        <p:spPr>
          <a:xfrm>
            <a:off x="3687934" y="2100841"/>
            <a:ext cx="1788161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67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request form Link</a:t>
            </a:r>
          </a:p>
        </p:txBody>
      </p:sp>
    </p:spTree>
    <p:extLst>
      <p:ext uri="{BB962C8B-B14F-4D97-AF65-F5344CB8AC3E}">
        <p14:creationId xmlns:p14="http://schemas.microsoft.com/office/powerpoint/2010/main" val="97665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587D1-4D02-795C-5E2C-65ED815C2E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Southwest Prostate cancer diagnostic dashboard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FC8C44-2C0C-7F55-6207-818319893B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Update </a:t>
            </a:r>
          </a:p>
          <a:p>
            <a:r>
              <a:rPr lang="en-GB" dirty="0"/>
              <a:t>Jan 29    2026</a:t>
            </a:r>
          </a:p>
          <a:p>
            <a:endParaRPr lang="en-GB" dirty="0"/>
          </a:p>
          <a:p>
            <a:r>
              <a:rPr lang="en-GB" dirty="0"/>
              <a:t>Aim   </a:t>
            </a:r>
          </a:p>
          <a:p>
            <a:r>
              <a:rPr lang="en-GB" dirty="0"/>
              <a:t>Local Data Driven improvement in Performance, equality, efficiency and  Quality.</a:t>
            </a:r>
          </a:p>
        </p:txBody>
      </p:sp>
    </p:spTree>
    <p:extLst>
      <p:ext uri="{BB962C8B-B14F-4D97-AF65-F5344CB8AC3E}">
        <p14:creationId xmlns:p14="http://schemas.microsoft.com/office/powerpoint/2010/main" val="263712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9E04-40F3-5E5A-D6F3-BF12F08D3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SWAG all providers submitting </a:t>
            </a:r>
            <a:br>
              <a:rPr lang="en-GB" dirty="0"/>
            </a:br>
            <a:r>
              <a:rPr lang="en-GB" dirty="0"/>
              <a:t>Last 12 months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FC2FCF-782A-24D2-6769-123BBA4197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9196" y="1876926"/>
            <a:ext cx="6785809" cy="461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71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5E6AE7-381F-6EC5-0530-C5CB04792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of the Script (automated submission)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33E899-4591-9F45-7121-EAE950933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Manual inputting of data time consuming </a:t>
            </a:r>
          </a:p>
          <a:p>
            <a:r>
              <a:rPr lang="en-GB" dirty="0"/>
              <a:t>Large amounts of data inputted to cancer registers . Never utilised clinically.</a:t>
            </a:r>
          </a:p>
          <a:p>
            <a:r>
              <a:rPr lang="en-GB" dirty="0"/>
              <a:t>3 year collaboration between SCR, Southern clinical support unit, local IT departments, SWAG and cancer team, Paul Burn.</a:t>
            </a:r>
          </a:p>
          <a:p>
            <a:r>
              <a:rPr lang="en-GB" dirty="0"/>
              <a:t>50-70% of data for dashboard in the SCR.</a:t>
            </a:r>
          </a:p>
          <a:p>
            <a:r>
              <a:rPr lang="en-GB" dirty="0"/>
              <a:t>A novel project requiring problem solving and significant amounts of testing and retesting for accuracy and validation.</a:t>
            </a:r>
          </a:p>
          <a:p>
            <a:r>
              <a:rPr lang="en-GB" dirty="0"/>
              <a:t>Completed in Taunton/Yeovil and now Bristol with Bath and Swindon about to start to use</a:t>
            </a:r>
          </a:p>
        </p:txBody>
      </p:sp>
    </p:spTree>
    <p:extLst>
      <p:ext uri="{BB962C8B-B14F-4D97-AF65-F5344CB8AC3E}">
        <p14:creationId xmlns:p14="http://schemas.microsoft.com/office/powerpoint/2010/main" val="391551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FD7E6-1A5B-A4EA-A65E-865AAB4E4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154E771-3344-ACE6-6EA8-860F23D2A0CC}"/>
              </a:ext>
            </a:extLst>
          </p:cNvPr>
          <p:cNvSpPr/>
          <p:nvPr/>
        </p:nvSpPr>
        <p:spPr>
          <a:xfrm>
            <a:off x="9225389" y="139318"/>
            <a:ext cx="2839223" cy="1092965"/>
          </a:xfrm>
          <a:custGeom>
            <a:avLst/>
            <a:gdLst/>
            <a:ahLst/>
            <a:cxnLst/>
            <a:rect l="l" t="t" r="r" b="b"/>
            <a:pathLst>
              <a:path w="4258834" h="1639447">
                <a:moveTo>
                  <a:pt x="0" y="0"/>
                </a:moveTo>
                <a:lnTo>
                  <a:pt x="4258834" y="0"/>
                </a:lnTo>
                <a:lnTo>
                  <a:pt x="4258834" y="1639448"/>
                </a:lnTo>
                <a:lnTo>
                  <a:pt x="0" y="16394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1858" b="-11858"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89DF931-C7E4-5188-6067-128D1B898082}"/>
              </a:ext>
            </a:extLst>
          </p:cNvPr>
          <p:cNvSpPr/>
          <p:nvPr/>
        </p:nvSpPr>
        <p:spPr>
          <a:xfrm>
            <a:off x="-166815" y="-157783"/>
            <a:ext cx="1404949" cy="1390065"/>
          </a:xfrm>
          <a:custGeom>
            <a:avLst/>
            <a:gdLst/>
            <a:ahLst/>
            <a:cxnLst/>
            <a:rect l="l" t="t" r="r" b="b"/>
            <a:pathLst>
              <a:path w="2107423" h="2085098">
                <a:moveTo>
                  <a:pt x="0" y="0"/>
                </a:moveTo>
                <a:lnTo>
                  <a:pt x="2107422" y="0"/>
                </a:lnTo>
                <a:lnTo>
                  <a:pt x="2107422" y="2085099"/>
                </a:lnTo>
                <a:lnTo>
                  <a:pt x="0" y="208509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8" name="Freeform 3" descr="An orange rectangular object&#10;&#10;AI-generated content may be incorrect.">
            <a:extLst>
              <a:ext uri="{FF2B5EF4-FFF2-40B4-BE49-F238E27FC236}">
                <a16:creationId xmlns:a16="http://schemas.microsoft.com/office/drawing/2014/main" id="{21E59EEC-FEDA-5B50-1FD7-A51195E144B9}"/>
              </a:ext>
            </a:extLst>
          </p:cNvPr>
          <p:cNvSpPr/>
          <p:nvPr/>
        </p:nvSpPr>
        <p:spPr>
          <a:xfrm>
            <a:off x="1076088" y="129793"/>
            <a:ext cx="8585914" cy="653787"/>
          </a:xfrm>
          <a:custGeom>
            <a:avLst/>
            <a:gdLst/>
            <a:ahLst/>
            <a:cxnLst/>
            <a:rect l="l" t="t" r="r" b="b"/>
            <a:pathLst>
              <a:path w="9306815" h="1686736">
                <a:moveTo>
                  <a:pt x="0" y="0"/>
                </a:moveTo>
                <a:lnTo>
                  <a:pt x="9306815" y="0"/>
                </a:lnTo>
                <a:lnTo>
                  <a:pt x="9306815" y="1686736"/>
                </a:lnTo>
                <a:lnTo>
                  <a:pt x="0" y="168673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833E7682-CA1B-64F7-41CE-C9205FE39573}"/>
              </a:ext>
            </a:extLst>
          </p:cNvPr>
          <p:cNvSpPr txBox="1"/>
          <p:nvPr/>
        </p:nvSpPr>
        <p:spPr>
          <a:xfrm>
            <a:off x="1108738" y="255277"/>
            <a:ext cx="9639358" cy="4104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GB" sz="2667">
                <a:solidFill>
                  <a:schemeClr val="bg1"/>
                </a:solidFill>
                <a:latin typeface="Arial"/>
                <a:cs typeface="Arial"/>
              </a:rPr>
              <a:t>Current SWPD SCR Script roll out project progress</a:t>
            </a:r>
            <a:endParaRPr lang="en-US" sz="1200">
              <a:solidFill>
                <a:schemeClr val="bg1"/>
              </a:solidFill>
            </a:endParaRPr>
          </a:p>
        </p:txBody>
      </p:sp>
      <p:pic>
        <p:nvPicPr>
          <p:cNvPr id="3" name="Picture 2" descr="A screenshot of a diagram&#10;&#10;AI-generated content may be incorrect.">
            <a:extLst>
              <a:ext uri="{FF2B5EF4-FFF2-40B4-BE49-F238E27FC236}">
                <a16:creationId xmlns:a16="http://schemas.microsoft.com/office/drawing/2014/main" id="{12F30D65-E838-5F84-76E0-EA4C4453CA6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-741" t="10518" r="-174" b="3074"/>
          <a:stretch>
            <a:fillRect/>
          </a:stretch>
        </p:blipFill>
        <p:spPr>
          <a:xfrm>
            <a:off x="2494768" y="787749"/>
            <a:ext cx="6542205" cy="606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96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334CE-9222-4F4A-B41F-3597D2544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Script project.  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68517-2108-16B0-8B89-9D83CC865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Incomplete data on the SCR . Opportunity to improve quality and completeness. </a:t>
            </a:r>
          </a:p>
          <a:p>
            <a:r>
              <a:rPr lang="en-GB" dirty="0"/>
              <a:t>Data being changed in the SCR  by a ‘robot’ that was incorrect . Date of first seen.</a:t>
            </a:r>
          </a:p>
          <a:p>
            <a:r>
              <a:rPr lang="en-GB" dirty="0"/>
              <a:t>Data </a:t>
            </a:r>
            <a:r>
              <a:rPr lang="en-GB" dirty="0" err="1"/>
              <a:t>eg</a:t>
            </a:r>
            <a:r>
              <a:rPr lang="en-GB" dirty="0"/>
              <a:t> Gleason score in multiple places</a:t>
            </a:r>
          </a:p>
          <a:p>
            <a:r>
              <a:rPr lang="en-GB" dirty="0"/>
              <a:t>Some data not recorded </a:t>
            </a:r>
            <a:r>
              <a:rPr lang="en-GB" dirty="0" err="1"/>
              <a:t>eg</a:t>
            </a:r>
            <a:r>
              <a:rPr lang="en-GB" dirty="0"/>
              <a:t> personalised , magnet strength, </a:t>
            </a:r>
            <a:br>
              <a:rPr lang="en-GB" dirty="0"/>
            </a:br>
            <a:r>
              <a:rPr lang="en-GB" dirty="0"/>
              <a:t>Trus, hip replacement </a:t>
            </a:r>
          </a:p>
          <a:p>
            <a:r>
              <a:rPr lang="en-GB" dirty="0"/>
              <a:t>Often the date of prostate cancer diagnosis is before the biopsy date.</a:t>
            </a:r>
          </a:p>
          <a:p>
            <a:r>
              <a:rPr lang="en-GB" dirty="0"/>
              <a:t>Clear need for some data to still be put in manually </a:t>
            </a:r>
            <a:r>
              <a:rPr lang="en-GB" dirty="0" err="1"/>
              <a:t>ie</a:t>
            </a:r>
            <a:r>
              <a:rPr lang="en-GB" dirty="0"/>
              <a:t> </a:t>
            </a:r>
            <a:r>
              <a:rPr lang="en-GB" dirty="0" err="1"/>
              <a:t>Targetted</a:t>
            </a:r>
            <a:r>
              <a:rPr lang="en-GB" dirty="0"/>
              <a:t> biopsy data , AI, personnel  etc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256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07E9F-18C2-751B-EB96-A5151AF38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43BFD-10C9-3E87-3172-DC11FD51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Deprivation and ethnicity. </a:t>
            </a:r>
          </a:p>
          <a:p>
            <a:pPr marL="0" indent="0">
              <a:buNone/>
            </a:pPr>
            <a:r>
              <a:rPr lang="en-GB" dirty="0"/>
              <a:t>Equality of provision identification of high risk groups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AI page </a:t>
            </a:r>
          </a:p>
        </p:txBody>
      </p:sp>
    </p:spTree>
    <p:extLst>
      <p:ext uri="{BB962C8B-B14F-4D97-AF65-F5344CB8AC3E}">
        <p14:creationId xmlns:p14="http://schemas.microsoft.com/office/powerpoint/2010/main" val="1460000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18B55-66CA-311D-2D70-4D4508D89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 page  MRI score vs PI score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A6BF52-781A-233B-1C21-7E799A040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756" y="2238923"/>
            <a:ext cx="9402487" cy="352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18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57a745c2831ca74bcbd310a7117c2cfc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39cba77ebfacbff92d2a4acd8e0ea4b7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87EB2F-7E8D-4D48-A824-20BC52EDD6DE}"/>
</file>

<file path=customXml/itemProps2.xml><?xml version="1.0" encoding="utf-8"?>
<ds:datastoreItem xmlns:ds="http://schemas.openxmlformats.org/officeDocument/2006/customXml" ds:itemID="{5F1667A1-F1AC-42EA-AAEA-84B0804425B5}"/>
</file>

<file path=customXml/itemProps3.xml><?xml version="1.0" encoding="utf-8"?>
<ds:datastoreItem xmlns:ds="http://schemas.openxmlformats.org/officeDocument/2006/customXml" ds:itemID="{266DEE62-B428-4C80-912B-E3C56A6BFB2E}"/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375</Words>
  <Application>Microsoft Office PowerPoint</Application>
  <PresentationFormat>Widescreen</PresentationFormat>
  <Paragraphs>45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Southwest Prostate cancer diagnostic dashboard</vt:lpstr>
      <vt:lpstr>SWAG all providers submitting  Last 12 months</vt:lpstr>
      <vt:lpstr>Introduction of the Script (automated submission)</vt:lpstr>
      <vt:lpstr>PowerPoint Presentation</vt:lpstr>
      <vt:lpstr>The Script project.   Findings</vt:lpstr>
      <vt:lpstr>New fields</vt:lpstr>
      <vt:lpstr>AI page  MRI score vs PI score</vt:lpstr>
      <vt:lpstr>Performance PPV taunton 80%  YDH 60 % at a PI threshold of 4</vt:lpstr>
      <vt:lpstr>Accuracy ROC Curves . ? Significant variable performance in different providers . AI ? Non generalisable need local data.</vt:lpstr>
      <vt:lpstr>Pirad 3 (n= about 50) ?more discriminative  than PSAD</vt:lpstr>
      <vt:lpstr>PowerPoint Presentation</vt:lpstr>
      <vt:lpstr>Thankyou all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Burns-cox</dc:creator>
  <cp:lastModifiedBy>Helen Dunderdale</cp:lastModifiedBy>
  <cp:revision>2</cp:revision>
  <dcterms:created xsi:type="dcterms:W3CDTF">2026-01-29T10:58:52Z</dcterms:created>
  <dcterms:modified xsi:type="dcterms:W3CDTF">2026-01-29T12:27:51Z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