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11"/>
  </p:notesMasterIdLst>
  <p:sldIdLst>
    <p:sldId id="2147483182" r:id="rId6"/>
    <p:sldId id="2147475277" r:id="rId7"/>
    <p:sldId id="2147483218" r:id="rId8"/>
    <p:sldId id="2147483219" r:id="rId9"/>
    <p:sldId id="2147483204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01B429-A0F4-C0D0-515A-9A1A94FF8D7F}" v="411" dt="2026-02-02T20:45:01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A70FDB-A947-46EB-89BE-B258B5E0567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DDE8E17-85F9-4A94-98D9-0999BC4248E1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solidFill>
                <a:schemeClr val="bg1"/>
              </a:solidFill>
              <a:latin typeface="Aptos Display" panose="02110004020202020204"/>
            </a:rPr>
            <a:t>Cancer Performance &amp; Pathway Improvement</a:t>
          </a:r>
          <a:endParaRPr lang="en-US" dirty="0">
            <a:solidFill>
              <a:schemeClr val="bg1"/>
            </a:solidFill>
          </a:endParaRPr>
        </a:p>
      </dgm:t>
    </dgm:pt>
    <dgm:pt modelId="{8A12BF02-C9C9-4F4B-A722-F2198BFDE2BB}" type="parTrans" cxnId="{A19B5752-EB04-46B7-ABA2-AF787D16FA9C}">
      <dgm:prSet/>
      <dgm:spPr/>
      <dgm:t>
        <a:bodyPr/>
        <a:lstStyle/>
        <a:p>
          <a:endParaRPr lang="en-US"/>
        </a:p>
      </dgm:t>
    </dgm:pt>
    <dgm:pt modelId="{5506B8BD-E36D-495D-BEB6-6F781241607D}" type="sibTrans" cxnId="{A19B5752-EB04-46B7-ABA2-AF787D16FA9C}">
      <dgm:prSet/>
      <dgm:spPr/>
      <dgm:t>
        <a:bodyPr/>
        <a:lstStyle/>
        <a:p>
          <a:endParaRPr lang="en-US"/>
        </a:p>
      </dgm:t>
    </dgm:pt>
    <dgm:pt modelId="{FD4DF5F0-2F20-4A0F-BD72-D4F5CA1E12C8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/>
            <a:t>Earlier Diagnosis – </a:t>
          </a:r>
          <a:r>
            <a:rPr lang="en-GB" dirty="0">
              <a:latin typeface="Aptos Display" panose="02110004020202020204"/>
            </a:rPr>
            <a:t>lung cancer screening, liver surveillance, pancreatic case finding, timely</a:t>
          </a:r>
          <a:r>
            <a:rPr lang="en-GB" dirty="0"/>
            <a:t> presentation, primary care pathways, innovation, screening, FIT</a:t>
          </a:r>
          <a:r>
            <a:rPr lang="en-GB" dirty="0">
              <a:solidFill>
                <a:schemeClr val="bg1"/>
              </a:solidFill>
              <a:latin typeface="Aptos Display" panose="02110004020202020204"/>
            </a:rPr>
            <a:t>, prevention</a:t>
          </a:r>
          <a:endParaRPr lang="en-US" dirty="0">
            <a:solidFill>
              <a:schemeClr val="bg1"/>
            </a:solidFill>
          </a:endParaRPr>
        </a:p>
      </dgm:t>
    </dgm:pt>
    <dgm:pt modelId="{B94515A4-ACBA-4143-AB35-B681F06BF4E5}" type="parTrans" cxnId="{0558D8D9-A9AE-40DA-89D4-9283821736D4}">
      <dgm:prSet/>
      <dgm:spPr/>
      <dgm:t>
        <a:bodyPr/>
        <a:lstStyle/>
        <a:p>
          <a:endParaRPr lang="en-US"/>
        </a:p>
      </dgm:t>
    </dgm:pt>
    <dgm:pt modelId="{538EF219-80F2-4E30-B326-3A51EDB1317F}" type="sibTrans" cxnId="{0558D8D9-A9AE-40DA-89D4-9283821736D4}">
      <dgm:prSet/>
      <dgm:spPr/>
      <dgm:t>
        <a:bodyPr/>
        <a:lstStyle/>
        <a:p>
          <a:endParaRPr lang="en-US"/>
        </a:p>
      </dgm:t>
    </dgm:pt>
    <dgm:pt modelId="{7DD43037-5EAD-456E-A49F-4186274D2A41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latin typeface="Aptos Display" panose="02110004020202020204"/>
            </a:rPr>
            <a:t>Neighbourhood Cancer Care</a:t>
          </a:r>
          <a:r>
            <a:rPr lang="en-GB" dirty="0"/>
            <a:t> – </a:t>
          </a:r>
          <a:r>
            <a:rPr lang="en-GB" dirty="0">
              <a:latin typeface="Aptos Display" panose="02110004020202020204"/>
            </a:rPr>
            <a:t>PSFU</a:t>
          </a:r>
          <a:r>
            <a:rPr lang="en-GB" dirty="0"/>
            <a:t>, </a:t>
          </a:r>
          <a:r>
            <a:rPr lang="en-GB" dirty="0">
              <a:latin typeface="Aptos Display" panose="02110004020202020204"/>
            </a:rPr>
            <a:t>prevention and management of impact of cancer</a:t>
          </a:r>
          <a:r>
            <a:rPr lang="en-GB" dirty="0"/>
            <a:t>, </a:t>
          </a:r>
          <a:r>
            <a:rPr lang="en-GB" dirty="0">
              <a:latin typeface="Aptos Display" panose="02110004020202020204"/>
            </a:rPr>
            <a:t>&amp; </a:t>
          </a:r>
          <a:r>
            <a:rPr lang="en-GB" dirty="0">
              <a:solidFill>
                <a:schemeClr val="bg1"/>
              </a:solidFill>
              <a:latin typeface="Aptos Display" panose="02110004020202020204"/>
            </a:rPr>
            <a:t>treatment, experience of care &amp; engagement </a:t>
          </a:r>
        </a:p>
      </dgm:t>
    </dgm:pt>
    <dgm:pt modelId="{3C4AF9EB-98C3-472F-BD65-FB8DBC88C16C}" type="parTrans" cxnId="{59D1A1F1-284F-4E93-BDEE-2ADE7BEFEAB7}">
      <dgm:prSet/>
      <dgm:spPr/>
      <dgm:t>
        <a:bodyPr/>
        <a:lstStyle/>
        <a:p>
          <a:endParaRPr lang="en-US"/>
        </a:p>
      </dgm:t>
    </dgm:pt>
    <dgm:pt modelId="{CAB08CB6-144B-449E-89B2-12BDB73109E3}" type="sibTrans" cxnId="{59D1A1F1-284F-4E93-BDEE-2ADE7BEFEAB7}">
      <dgm:prSet/>
      <dgm:spPr/>
      <dgm:t>
        <a:bodyPr/>
        <a:lstStyle/>
        <a:p>
          <a:endParaRPr lang="en-US"/>
        </a:p>
      </dgm:t>
    </dgm:pt>
    <dgm:pt modelId="{25193078-47B4-4BBE-A35C-63241E84023A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All</a:t>
          </a:r>
          <a:r>
            <a:rPr lang="en-US" baseline="0" dirty="0">
              <a:solidFill>
                <a:schemeClr val="bg1"/>
              </a:solidFill>
            </a:rPr>
            <a:t> underpinned by </a:t>
          </a:r>
          <a:r>
            <a:rPr lang="en-US" dirty="0">
              <a:latin typeface="Aptos Display" panose="02110004020202020204"/>
            </a:rPr>
            <a:t>workforce, h</a:t>
          </a:r>
          <a:r>
            <a:rPr lang="en-GB" dirty="0">
              <a:latin typeface="Aptos Display" panose="02110004020202020204"/>
            </a:rPr>
            <a:t>ealth</a:t>
          </a:r>
          <a:r>
            <a:rPr lang="en-GB" dirty="0"/>
            <a:t> inequalities, </a:t>
          </a:r>
          <a:r>
            <a:rPr lang="en-GB" dirty="0">
              <a:latin typeface="Aptos Display" panose="02110004020202020204"/>
            </a:rPr>
            <a:t>digital &amp; innovation, engagement</a:t>
          </a:r>
          <a:r>
            <a:rPr lang="en-GB" dirty="0"/>
            <a:t> and collaboration</a:t>
          </a:r>
          <a:r>
            <a:rPr lang="en-US" baseline="0" dirty="0">
              <a:solidFill>
                <a:schemeClr val="bg1"/>
              </a:solidFill>
            </a:rPr>
            <a:t> </a:t>
          </a:r>
          <a:endParaRPr lang="en-US" dirty="0">
            <a:solidFill>
              <a:schemeClr val="bg1"/>
            </a:solidFill>
          </a:endParaRPr>
        </a:p>
      </dgm:t>
    </dgm:pt>
    <dgm:pt modelId="{15E81A13-D2A3-4BA3-86C9-0ECD95D136E8}" type="parTrans" cxnId="{2A9028CD-9B55-4D52-9219-0B3D1CB22F7A}">
      <dgm:prSet/>
      <dgm:spPr/>
      <dgm:t>
        <a:bodyPr/>
        <a:lstStyle/>
        <a:p>
          <a:endParaRPr lang="en-US"/>
        </a:p>
      </dgm:t>
    </dgm:pt>
    <dgm:pt modelId="{8E90B09D-025F-463F-B4F6-844B087517C5}" type="sibTrans" cxnId="{2A9028CD-9B55-4D52-9219-0B3D1CB22F7A}">
      <dgm:prSet/>
      <dgm:spPr/>
      <dgm:t>
        <a:bodyPr/>
        <a:lstStyle/>
        <a:p>
          <a:endParaRPr lang="en-US"/>
        </a:p>
      </dgm:t>
    </dgm:pt>
    <dgm:pt modelId="{B657B72D-DCE1-43F6-B098-C602B9492887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latin typeface="Aptos Display" panose="02110004020202020204"/>
            </a:rPr>
            <a:t>Treatment Variation</a:t>
          </a:r>
          <a:r>
            <a:rPr lang="en-GB" dirty="0"/>
            <a:t> – </a:t>
          </a:r>
          <a:r>
            <a:rPr lang="en-GB" sz="1400" dirty="0"/>
            <a:t>Implement national priority recommendations from clinical audit/GIRFT reports</a:t>
          </a:r>
        </a:p>
      </dgm:t>
    </dgm:pt>
    <dgm:pt modelId="{4AFE6C9B-BFE1-43AF-91C5-6761C9185A3C}" type="parTrans" cxnId="{FBF0B3B5-02DD-4F25-AF46-1E5E5917B275}">
      <dgm:prSet/>
      <dgm:spPr/>
    </dgm:pt>
    <dgm:pt modelId="{23A6F2AA-D2DB-43B1-83CF-4E8B1B777848}" type="sibTrans" cxnId="{FBF0B3B5-02DD-4F25-AF46-1E5E5917B275}">
      <dgm:prSet/>
      <dgm:spPr/>
    </dgm:pt>
    <dgm:pt modelId="{6922F0B7-CCB7-4DC0-A4B5-8EA63096DCF2}" type="pres">
      <dgm:prSet presAssocID="{55A70FDB-A947-46EB-89BE-B258B5E0567F}" presName="root" presStyleCnt="0">
        <dgm:presLayoutVars>
          <dgm:dir/>
          <dgm:resizeHandles val="exact"/>
        </dgm:presLayoutVars>
      </dgm:prSet>
      <dgm:spPr/>
    </dgm:pt>
    <dgm:pt modelId="{15D8D6A9-7749-484C-863F-57C8C9129BED}" type="pres">
      <dgm:prSet presAssocID="{4DDE8E17-85F9-4A94-98D9-0999BC4248E1}" presName="compNode" presStyleCnt="0"/>
      <dgm:spPr/>
    </dgm:pt>
    <dgm:pt modelId="{28E043F9-5A79-4DB8-B824-B46EB58A2D57}" type="pres">
      <dgm:prSet presAssocID="{4DDE8E17-85F9-4A94-98D9-0999BC4248E1}" presName="bgRect" presStyleLbl="bgShp" presStyleIdx="0" presStyleCnt="5"/>
      <dgm:spPr/>
    </dgm:pt>
    <dgm:pt modelId="{85A77032-00FE-4E6E-BFCD-37FB6E7CA14F}" type="pres">
      <dgm:prSet presAssocID="{4DDE8E17-85F9-4A94-98D9-0999BC4248E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 outline"/>
        </a:ext>
      </dgm:extLst>
    </dgm:pt>
    <dgm:pt modelId="{25C99EBA-4C85-41B0-B1F4-C8421F91A621}" type="pres">
      <dgm:prSet presAssocID="{4DDE8E17-85F9-4A94-98D9-0999BC4248E1}" presName="spaceRect" presStyleCnt="0"/>
      <dgm:spPr/>
    </dgm:pt>
    <dgm:pt modelId="{020CFFEE-C801-4E6A-AAFE-67B8F2AD4B10}" type="pres">
      <dgm:prSet presAssocID="{4DDE8E17-85F9-4A94-98D9-0999BC4248E1}" presName="parTx" presStyleLbl="revTx" presStyleIdx="0" presStyleCnt="5">
        <dgm:presLayoutVars>
          <dgm:chMax val="0"/>
          <dgm:chPref val="0"/>
        </dgm:presLayoutVars>
      </dgm:prSet>
      <dgm:spPr/>
    </dgm:pt>
    <dgm:pt modelId="{75777C61-6228-45DD-B1FF-67C27911F720}" type="pres">
      <dgm:prSet presAssocID="{5506B8BD-E36D-495D-BEB6-6F781241607D}" presName="sibTrans" presStyleCnt="0"/>
      <dgm:spPr/>
    </dgm:pt>
    <dgm:pt modelId="{D44A0C25-7A88-4350-9081-B8B43D69FAB7}" type="pres">
      <dgm:prSet presAssocID="{FD4DF5F0-2F20-4A0F-BD72-D4F5CA1E12C8}" presName="compNode" presStyleCnt="0"/>
      <dgm:spPr/>
    </dgm:pt>
    <dgm:pt modelId="{9FF05C00-9D3F-4249-9D85-B4855071C474}" type="pres">
      <dgm:prSet presAssocID="{FD4DF5F0-2F20-4A0F-BD72-D4F5CA1E12C8}" presName="bgRect" presStyleLbl="bgShp" presStyleIdx="1" presStyleCnt="5" custLinFactNeighborY="550"/>
      <dgm:spPr/>
    </dgm:pt>
    <dgm:pt modelId="{285C8CEC-2964-4DB5-91FF-927EB4337C68}" type="pres">
      <dgm:prSet presAssocID="{FD4DF5F0-2F20-4A0F-BD72-D4F5CA1E12C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ngs outline"/>
        </a:ext>
      </dgm:extLst>
    </dgm:pt>
    <dgm:pt modelId="{D8DA55E8-61F3-44EF-BE9E-370F37CD31E1}" type="pres">
      <dgm:prSet presAssocID="{FD4DF5F0-2F20-4A0F-BD72-D4F5CA1E12C8}" presName="spaceRect" presStyleCnt="0"/>
      <dgm:spPr/>
    </dgm:pt>
    <dgm:pt modelId="{BB673800-203C-4611-9CF9-4ECD655F61B1}" type="pres">
      <dgm:prSet presAssocID="{FD4DF5F0-2F20-4A0F-BD72-D4F5CA1E12C8}" presName="parTx" presStyleLbl="revTx" presStyleIdx="1" presStyleCnt="5">
        <dgm:presLayoutVars>
          <dgm:chMax val="0"/>
          <dgm:chPref val="0"/>
        </dgm:presLayoutVars>
      </dgm:prSet>
      <dgm:spPr/>
    </dgm:pt>
    <dgm:pt modelId="{2B9ACAC3-BE85-46F8-A17D-3D09FEFDFB4F}" type="pres">
      <dgm:prSet presAssocID="{538EF219-80F2-4E30-B326-3A51EDB1317F}" presName="sibTrans" presStyleCnt="0"/>
      <dgm:spPr/>
    </dgm:pt>
    <dgm:pt modelId="{3E3711AD-A463-494E-A6B0-159DFEB1EA6D}" type="pres">
      <dgm:prSet presAssocID="{7DD43037-5EAD-456E-A49F-4186274D2A41}" presName="compNode" presStyleCnt="0"/>
      <dgm:spPr/>
    </dgm:pt>
    <dgm:pt modelId="{DEC68D3C-BCE1-48AB-8946-78BAEE9E9A57}" type="pres">
      <dgm:prSet presAssocID="{7DD43037-5EAD-456E-A49F-4186274D2A41}" presName="bgRect" presStyleLbl="bgShp" presStyleIdx="2" presStyleCnt="5"/>
      <dgm:spPr/>
    </dgm:pt>
    <dgm:pt modelId="{D0BA3E20-30DD-4C71-A40F-75D3C4ECD4E7}" type="pres">
      <dgm:prSet presAssocID="{7DD43037-5EAD-456E-A49F-4186274D2A4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outline"/>
        </a:ext>
      </dgm:extLst>
    </dgm:pt>
    <dgm:pt modelId="{844F2FF0-DD40-40AD-BA8F-A71FCCAAAE82}" type="pres">
      <dgm:prSet presAssocID="{7DD43037-5EAD-456E-A49F-4186274D2A41}" presName="spaceRect" presStyleCnt="0"/>
      <dgm:spPr/>
    </dgm:pt>
    <dgm:pt modelId="{395FADF5-C30A-43A2-93EF-A1F1A1A2F343}" type="pres">
      <dgm:prSet presAssocID="{7DD43037-5EAD-456E-A49F-4186274D2A41}" presName="parTx" presStyleLbl="revTx" presStyleIdx="2" presStyleCnt="5">
        <dgm:presLayoutVars>
          <dgm:chMax val="0"/>
          <dgm:chPref val="0"/>
        </dgm:presLayoutVars>
      </dgm:prSet>
      <dgm:spPr/>
    </dgm:pt>
    <dgm:pt modelId="{D5A85591-25A9-4803-AD0C-F196B77693AF}" type="pres">
      <dgm:prSet presAssocID="{CAB08CB6-144B-449E-89B2-12BDB73109E3}" presName="sibTrans" presStyleCnt="0"/>
      <dgm:spPr/>
    </dgm:pt>
    <dgm:pt modelId="{D706988D-5222-4165-A31E-9E47C4F0C847}" type="pres">
      <dgm:prSet presAssocID="{B657B72D-DCE1-43F6-B098-C602B9492887}" presName="compNode" presStyleCnt="0"/>
      <dgm:spPr/>
    </dgm:pt>
    <dgm:pt modelId="{989F274D-0C30-4817-93F8-80BDCB7C93FE}" type="pres">
      <dgm:prSet presAssocID="{B657B72D-DCE1-43F6-B098-C602B9492887}" presName="bgRect" presStyleLbl="bgShp" presStyleIdx="3" presStyleCnt="5"/>
      <dgm:spPr/>
    </dgm:pt>
    <dgm:pt modelId="{F61D08D4-1392-4D6F-9E6A-6206D658D1C6}" type="pres">
      <dgm:prSet presAssocID="{B657B72D-DCE1-43F6-B098-C602B949288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ne outline"/>
        </a:ext>
      </dgm:extLst>
    </dgm:pt>
    <dgm:pt modelId="{28A57452-F018-44AD-B8AE-113BF8C6C111}" type="pres">
      <dgm:prSet presAssocID="{B657B72D-DCE1-43F6-B098-C602B9492887}" presName="spaceRect" presStyleCnt="0"/>
      <dgm:spPr/>
    </dgm:pt>
    <dgm:pt modelId="{0838E18A-A8CE-473E-A3AE-1E3B2AC4B78D}" type="pres">
      <dgm:prSet presAssocID="{B657B72D-DCE1-43F6-B098-C602B9492887}" presName="parTx" presStyleLbl="revTx" presStyleIdx="3" presStyleCnt="5">
        <dgm:presLayoutVars>
          <dgm:chMax val="0"/>
          <dgm:chPref val="0"/>
        </dgm:presLayoutVars>
      </dgm:prSet>
      <dgm:spPr/>
    </dgm:pt>
    <dgm:pt modelId="{61B928C7-FC3E-4875-BE6D-CCFA2812DED6}" type="pres">
      <dgm:prSet presAssocID="{23A6F2AA-D2DB-43B1-83CF-4E8B1B777848}" presName="sibTrans" presStyleCnt="0"/>
      <dgm:spPr/>
    </dgm:pt>
    <dgm:pt modelId="{0FDDD53F-AC0B-450A-A399-85452FD8A67F}" type="pres">
      <dgm:prSet presAssocID="{25193078-47B4-4BBE-A35C-63241E84023A}" presName="compNode" presStyleCnt="0"/>
      <dgm:spPr/>
    </dgm:pt>
    <dgm:pt modelId="{47B1FAED-76ED-4051-AE8D-A91B1A8D06EB}" type="pres">
      <dgm:prSet presAssocID="{25193078-47B4-4BBE-A35C-63241E84023A}" presName="bgRect" presStyleLbl="bgShp" presStyleIdx="4" presStyleCnt="5"/>
      <dgm:spPr/>
    </dgm:pt>
    <dgm:pt modelId="{4183F78F-8B36-40D7-AEDC-E0F6F25EEF3B}" type="pres">
      <dgm:prSet presAssocID="{25193078-47B4-4BBE-A35C-63241E84023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niversal access outline"/>
        </a:ext>
      </dgm:extLst>
    </dgm:pt>
    <dgm:pt modelId="{0D3B3213-EF3D-4D14-A726-9B5BA87E698B}" type="pres">
      <dgm:prSet presAssocID="{25193078-47B4-4BBE-A35C-63241E84023A}" presName="spaceRect" presStyleCnt="0"/>
      <dgm:spPr/>
    </dgm:pt>
    <dgm:pt modelId="{8FD0A027-A217-46E1-854D-01292E960742}" type="pres">
      <dgm:prSet presAssocID="{25193078-47B4-4BBE-A35C-63241E84023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B9BA2A1D-BD93-4779-8274-8C5FE51DE034}" type="presOf" srcId="{7DD43037-5EAD-456E-A49F-4186274D2A41}" destId="{395FADF5-C30A-43A2-93EF-A1F1A1A2F343}" srcOrd="0" destOrd="0" presId="urn:microsoft.com/office/officeart/2018/2/layout/IconVerticalSolidList"/>
    <dgm:cxn modelId="{A19B5752-EB04-46B7-ABA2-AF787D16FA9C}" srcId="{55A70FDB-A947-46EB-89BE-B258B5E0567F}" destId="{4DDE8E17-85F9-4A94-98D9-0999BC4248E1}" srcOrd="0" destOrd="0" parTransId="{8A12BF02-C9C9-4F4B-A722-F2198BFDE2BB}" sibTransId="{5506B8BD-E36D-495D-BEB6-6F781241607D}"/>
    <dgm:cxn modelId="{F7330AA0-A479-4A89-BE51-78C61E479C03}" type="presOf" srcId="{25193078-47B4-4BBE-A35C-63241E84023A}" destId="{8FD0A027-A217-46E1-854D-01292E960742}" srcOrd="0" destOrd="0" presId="urn:microsoft.com/office/officeart/2018/2/layout/IconVerticalSolidList"/>
    <dgm:cxn modelId="{FBF0B3B5-02DD-4F25-AF46-1E5E5917B275}" srcId="{55A70FDB-A947-46EB-89BE-B258B5E0567F}" destId="{B657B72D-DCE1-43F6-B098-C602B9492887}" srcOrd="3" destOrd="0" parTransId="{4AFE6C9B-BFE1-43AF-91C5-6761C9185A3C}" sibTransId="{23A6F2AA-D2DB-43B1-83CF-4E8B1B777848}"/>
    <dgm:cxn modelId="{0372F2C1-211E-47E1-844D-4D25FC351735}" type="presOf" srcId="{B657B72D-DCE1-43F6-B098-C602B9492887}" destId="{0838E18A-A8CE-473E-A3AE-1E3B2AC4B78D}" srcOrd="0" destOrd="0" presId="urn:microsoft.com/office/officeart/2018/2/layout/IconVerticalSolidList"/>
    <dgm:cxn modelId="{BCB90FC3-ADEC-46D1-8539-FD2F2DF05DFA}" type="presOf" srcId="{4DDE8E17-85F9-4A94-98D9-0999BC4248E1}" destId="{020CFFEE-C801-4E6A-AAFE-67B8F2AD4B10}" srcOrd="0" destOrd="0" presId="urn:microsoft.com/office/officeart/2018/2/layout/IconVerticalSolidList"/>
    <dgm:cxn modelId="{2A9028CD-9B55-4D52-9219-0B3D1CB22F7A}" srcId="{55A70FDB-A947-46EB-89BE-B258B5E0567F}" destId="{25193078-47B4-4BBE-A35C-63241E84023A}" srcOrd="4" destOrd="0" parTransId="{15E81A13-D2A3-4BA3-86C9-0ECD95D136E8}" sibTransId="{8E90B09D-025F-463F-B4F6-844B087517C5}"/>
    <dgm:cxn modelId="{0558D8D9-A9AE-40DA-89D4-9283821736D4}" srcId="{55A70FDB-A947-46EB-89BE-B258B5E0567F}" destId="{FD4DF5F0-2F20-4A0F-BD72-D4F5CA1E12C8}" srcOrd="1" destOrd="0" parTransId="{B94515A4-ACBA-4143-AB35-B681F06BF4E5}" sibTransId="{538EF219-80F2-4E30-B326-3A51EDB1317F}"/>
    <dgm:cxn modelId="{59D1A1F1-284F-4E93-BDEE-2ADE7BEFEAB7}" srcId="{55A70FDB-A947-46EB-89BE-B258B5E0567F}" destId="{7DD43037-5EAD-456E-A49F-4186274D2A41}" srcOrd="2" destOrd="0" parTransId="{3C4AF9EB-98C3-472F-BD65-FB8DBC88C16C}" sibTransId="{CAB08CB6-144B-449E-89B2-12BDB73109E3}"/>
    <dgm:cxn modelId="{35CC66F8-6B34-4698-9C3C-1258A8048E9A}" type="presOf" srcId="{FD4DF5F0-2F20-4A0F-BD72-D4F5CA1E12C8}" destId="{BB673800-203C-4611-9CF9-4ECD655F61B1}" srcOrd="0" destOrd="0" presId="urn:microsoft.com/office/officeart/2018/2/layout/IconVerticalSolidList"/>
    <dgm:cxn modelId="{EA0471FA-85B4-420D-A12D-C6715B27A3FB}" type="presOf" srcId="{55A70FDB-A947-46EB-89BE-B258B5E0567F}" destId="{6922F0B7-CCB7-4DC0-A4B5-8EA63096DCF2}" srcOrd="0" destOrd="0" presId="urn:microsoft.com/office/officeart/2018/2/layout/IconVerticalSolidList"/>
    <dgm:cxn modelId="{F77AC622-72FA-4E9B-A663-461534B6BE8B}" type="presParOf" srcId="{6922F0B7-CCB7-4DC0-A4B5-8EA63096DCF2}" destId="{15D8D6A9-7749-484C-863F-57C8C9129BED}" srcOrd="0" destOrd="0" presId="urn:microsoft.com/office/officeart/2018/2/layout/IconVerticalSolidList"/>
    <dgm:cxn modelId="{FBB4EF5A-535A-48F9-96A3-A9644E0FC621}" type="presParOf" srcId="{15D8D6A9-7749-484C-863F-57C8C9129BED}" destId="{28E043F9-5A79-4DB8-B824-B46EB58A2D57}" srcOrd="0" destOrd="0" presId="urn:microsoft.com/office/officeart/2018/2/layout/IconVerticalSolidList"/>
    <dgm:cxn modelId="{CBABAD17-68F7-4A59-B3B4-F92406A4D5FD}" type="presParOf" srcId="{15D8D6A9-7749-484C-863F-57C8C9129BED}" destId="{85A77032-00FE-4E6E-BFCD-37FB6E7CA14F}" srcOrd="1" destOrd="0" presId="urn:microsoft.com/office/officeart/2018/2/layout/IconVerticalSolidList"/>
    <dgm:cxn modelId="{77517BFA-B357-4010-825F-41D47FCB220A}" type="presParOf" srcId="{15D8D6A9-7749-484C-863F-57C8C9129BED}" destId="{25C99EBA-4C85-41B0-B1F4-C8421F91A621}" srcOrd="2" destOrd="0" presId="urn:microsoft.com/office/officeart/2018/2/layout/IconVerticalSolidList"/>
    <dgm:cxn modelId="{916D2D51-B673-4F74-9D1D-99D00A2D64E0}" type="presParOf" srcId="{15D8D6A9-7749-484C-863F-57C8C9129BED}" destId="{020CFFEE-C801-4E6A-AAFE-67B8F2AD4B10}" srcOrd="3" destOrd="0" presId="urn:microsoft.com/office/officeart/2018/2/layout/IconVerticalSolidList"/>
    <dgm:cxn modelId="{21BAF02C-7371-4773-B4C1-7340A591D824}" type="presParOf" srcId="{6922F0B7-CCB7-4DC0-A4B5-8EA63096DCF2}" destId="{75777C61-6228-45DD-B1FF-67C27911F720}" srcOrd="1" destOrd="0" presId="urn:microsoft.com/office/officeart/2018/2/layout/IconVerticalSolidList"/>
    <dgm:cxn modelId="{D1AE06F1-E8A7-4DA3-836A-829693125D9E}" type="presParOf" srcId="{6922F0B7-CCB7-4DC0-A4B5-8EA63096DCF2}" destId="{D44A0C25-7A88-4350-9081-B8B43D69FAB7}" srcOrd="2" destOrd="0" presId="urn:microsoft.com/office/officeart/2018/2/layout/IconVerticalSolidList"/>
    <dgm:cxn modelId="{47AD3C96-F613-40BF-9A08-51513AD66E18}" type="presParOf" srcId="{D44A0C25-7A88-4350-9081-B8B43D69FAB7}" destId="{9FF05C00-9D3F-4249-9D85-B4855071C474}" srcOrd="0" destOrd="0" presId="urn:microsoft.com/office/officeart/2018/2/layout/IconVerticalSolidList"/>
    <dgm:cxn modelId="{E4BC2FB5-95D1-46A5-A38A-7408BC11EDA6}" type="presParOf" srcId="{D44A0C25-7A88-4350-9081-B8B43D69FAB7}" destId="{285C8CEC-2964-4DB5-91FF-927EB4337C68}" srcOrd="1" destOrd="0" presId="urn:microsoft.com/office/officeart/2018/2/layout/IconVerticalSolidList"/>
    <dgm:cxn modelId="{3179BE41-1E2D-4C09-B5EB-C20803F4DB34}" type="presParOf" srcId="{D44A0C25-7A88-4350-9081-B8B43D69FAB7}" destId="{D8DA55E8-61F3-44EF-BE9E-370F37CD31E1}" srcOrd="2" destOrd="0" presId="urn:microsoft.com/office/officeart/2018/2/layout/IconVerticalSolidList"/>
    <dgm:cxn modelId="{6A939578-6760-49E5-8022-809BAF75EAAF}" type="presParOf" srcId="{D44A0C25-7A88-4350-9081-B8B43D69FAB7}" destId="{BB673800-203C-4611-9CF9-4ECD655F61B1}" srcOrd="3" destOrd="0" presId="urn:microsoft.com/office/officeart/2018/2/layout/IconVerticalSolidList"/>
    <dgm:cxn modelId="{91BC6431-551F-4547-8CB4-3578925EBF59}" type="presParOf" srcId="{6922F0B7-CCB7-4DC0-A4B5-8EA63096DCF2}" destId="{2B9ACAC3-BE85-46F8-A17D-3D09FEFDFB4F}" srcOrd="3" destOrd="0" presId="urn:microsoft.com/office/officeart/2018/2/layout/IconVerticalSolidList"/>
    <dgm:cxn modelId="{2F32A84B-981D-402D-9A6F-00B4FA6B9B3E}" type="presParOf" srcId="{6922F0B7-CCB7-4DC0-A4B5-8EA63096DCF2}" destId="{3E3711AD-A463-494E-A6B0-159DFEB1EA6D}" srcOrd="4" destOrd="0" presId="urn:microsoft.com/office/officeart/2018/2/layout/IconVerticalSolidList"/>
    <dgm:cxn modelId="{53EAEF91-E9C0-47D0-B3FC-1C16C45904DC}" type="presParOf" srcId="{3E3711AD-A463-494E-A6B0-159DFEB1EA6D}" destId="{DEC68D3C-BCE1-48AB-8946-78BAEE9E9A57}" srcOrd="0" destOrd="0" presId="urn:microsoft.com/office/officeart/2018/2/layout/IconVerticalSolidList"/>
    <dgm:cxn modelId="{227FD581-30CC-41A4-980A-2E6CD88C8198}" type="presParOf" srcId="{3E3711AD-A463-494E-A6B0-159DFEB1EA6D}" destId="{D0BA3E20-30DD-4C71-A40F-75D3C4ECD4E7}" srcOrd="1" destOrd="0" presId="urn:microsoft.com/office/officeart/2018/2/layout/IconVerticalSolidList"/>
    <dgm:cxn modelId="{17A0EBF2-74EA-4724-A09D-139236026CAE}" type="presParOf" srcId="{3E3711AD-A463-494E-A6B0-159DFEB1EA6D}" destId="{844F2FF0-DD40-40AD-BA8F-A71FCCAAAE82}" srcOrd="2" destOrd="0" presId="urn:microsoft.com/office/officeart/2018/2/layout/IconVerticalSolidList"/>
    <dgm:cxn modelId="{1EBED3DF-623B-44E2-90AD-0531774A32CB}" type="presParOf" srcId="{3E3711AD-A463-494E-A6B0-159DFEB1EA6D}" destId="{395FADF5-C30A-43A2-93EF-A1F1A1A2F343}" srcOrd="3" destOrd="0" presId="urn:microsoft.com/office/officeart/2018/2/layout/IconVerticalSolidList"/>
    <dgm:cxn modelId="{D8A25A36-E1DC-4700-A7FE-8E6E38A198C9}" type="presParOf" srcId="{6922F0B7-CCB7-4DC0-A4B5-8EA63096DCF2}" destId="{D5A85591-25A9-4803-AD0C-F196B77693AF}" srcOrd="5" destOrd="0" presId="urn:microsoft.com/office/officeart/2018/2/layout/IconVerticalSolidList"/>
    <dgm:cxn modelId="{C7EB7F40-79E1-465E-B4C9-7C6493FF562E}" type="presParOf" srcId="{6922F0B7-CCB7-4DC0-A4B5-8EA63096DCF2}" destId="{D706988D-5222-4165-A31E-9E47C4F0C847}" srcOrd="6" destOrd="0" presId="urn:microsoft.com/office/officeart/2018/2/layout/IconVerticalSolidList"/>
    <dgm:cxn modelId="{1BC5A61C-D8E6-43EB-9D31-106F4371BE40}" type="presParOf" srcId="{D706988D-5222-4165-A31E-9E47C4F0C847}" destId="{989F274D-0C30-4817-93F8-80BDCB7C93FE}" srcOrd="0" destOrd="0" presId="urn:microsoft.com/office/officeart/2018/2/layout/IconVerticalSolidList"/>
    <dgm:cxn modelId="{AC9725E6-B741-44C7-94C3-06691C9E2E18}" type="presParOf" srcId="{D706988D-5222-4165-A31E-9E47C4F0C847}" destId="{F61D08D4-1392-4D6F-9E6A-6206D658D1C6}" srcOrd="1" destOrd="0" presId="urn:microsoft.com/office/officeart/2018/2/layout/IconVerticalSolidList"/>
    <dgm:cxn modelId="{A906DD91-DC82-41DF-BD6A-CEE986CDC330}" type="presParOf" srcId="{D706988D-5222-4165-A31E-9E47C4F0C847}" destId="{28A57452-F018-44AD-B8AE-113BF8C6C111}" srcOrd="2" destOrd="0" presId="urn:microsoft.com/office/officeart/2018/2/layout/IconVerticalSolidList"/>
    <dgm:cxn modelId="{3E3D7AF2-0A13-465A-BAA1-0CED05A7059B}" type="presParOf" srcId="{D706988D-5222-4165-A31E-9E47C4F0C847}" destId="{0838E18A-A8CE-473E-A3AE-1E3B2AC4B78D}" srcOrd="3" destOrd="0" presId="urn:microsoft.com/office/officeart/2018/2/layout/IconVerticalSolidList"/>
    <dgm:cxn modelId="{38CCD990-43E8-44BF-99DF-623457178F4B}" type="presParOf" srcId="{6922F0B7-CCB7-4DC0-A4B5-8EA63096DCF2}" destId="{61B928C7-FC3E-4875-BE6D-CCFA2812DED6}" srcOrd="7" destOrd="0" presId="urn:microsoft.com/office/officeart/2018/2/layout/IconVerticalSolidList"/>
    <dgm:cxn modelId="{0E3DA48E-A022-4578-A709-5738C8941571}" type="presParOf" srcId="{6922F0B7-CCB7-4DC0-A4B5-8EA63096DCF2}" destId="{0FDDD53F-AC0B-450A-A399-85452FD8A67F}" srcOrd="8" destOrd="0" presId="urn:microsoft.com/office/officeart/2018/2/layout/IconVerticalSolidList"/>
    <dgm:cxn modelId="{02DFDE7E-3407-468E-8ACB-24D43810E8AA}" type="presParOf" srcId="{0FDDD53F-AC0B-450A-A399-85452FD8A67F}" destId="{47B1FAED-76ED-4051-AE8D-A91B1A8D06EB}" srcOrd="0" destOrd="0" presId="urn:microsoft.com/office/officeart/2018/2/layout/IconVerticalSolidList"/>
    <dgm:cxn modelId="{D1A73FF9-F177-4AE7-B71A-3B24BB9F3718}" type="presParOf" srcId="{0FDDD53F-AC0B-450A-A399-85452FD8A67F}" destId="{4183F78F-8B36-40D7-AEDC-E0F6F25EEF3B}" srcOrd="1" destOrd="0" presId="urn:microsoft.com/office/officeart/2018/2/layout/IconVerticalSolidList"/>
    <dgm:cxn modelId="{E4528DC0-8A2F-4015-BEA9-DE1576C9E68D}" type="presParOf" srcId="{0FDDD53F-AC0B-450A-A399-85452FD8A67F}" destId="{0D3B3213-EF3D-4D14-A726-9B5BA87E698B}" srcOrd="2" destOrd="0" presId="urn:microsoft.com/office/officeart/2018/2/layout/IconVerticalSolidList"/>
    <dgm:cxn modelId="{55B02B55-A42B-4AC5-84D6-EEE7C93BD8D5}" type="presParOf" srcId="{0FDDD53F-AC0B-450A-A399-85452FD8A67F}" destId="{8FD0A027-A217-46E1-854D-01292E9607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0B6F36-10E4-4B54-8E24-FB4447727BE5}" type="doc">
      <dgm:prSet loTypeId="urn:microsoft.com/office/officeart/2005/8/layout/hierarchy4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4D230416-AA86-4BCF-969A-6934AC792A13}">
      <dgm:prSet phldrT="[Text]" custT="1"/>
      <dgm:spPr/>
      <dgm:t>
        <a:bodyPr/>
        <a:lstStyle/>
        <a:p>
          <a:r>
            <a:rPr lang="en-GB" sz="1600">
              <a:latin typeface="Arial" panose="020B0604020202020204" pitchFamily="34" charset="0"/>
              <a:cs typeface="Arial" panose="020B0604020202020204" pitchFamily="34" charset="0"/>
            </a:rPr>
            <a:t>Primary Care </a:t>
          </a:r>
        </a:p>
      </dgm:t>
    </dgm:pt>
    <dgm:pt modelId="{F1BB0554-E540-4F3B-BEB2-B8550D21290D}" type="parTrans" cxnId="{18A0DEAC-4D07-4FB0-823C-36D58B4432BD}">
      <dgm:prSet/>
      <dgm:spPr/>
      <dgm:t>
        <a:bodyPr/>
        <a:lstStyle/>
        <a:p>
          <a:endParaRPr lang="en-GB"/>
        </a:p>
      </dgm:t>
    </dgm:pt>
    <dgm:pt modelId="{D11C3EF3-6E2E-4064-9569-0969C7EA7E1A}" type="sibTrans" cxnId="{18A0DEAC-4D07-4FB0-823C-36D58B4432BD}">
      <dgm:prSet/>
      <dgm:spPr/>
      <dgm:t>
        <a:bodyPr/>
        <a:lstStyle/>
        <a:p>
          <a:endParaRPr lang="en-GB"/>
        </a:p>
      </dgm:t>
    </dgm:pt>
    <dgm:pt modelId="{183A1FC5-7012-4EBD-9A43-827A2BBC59FC}">
      <dgm:prSet phldrT="[Text]" custT="1"/>
      <dgm:spPr/>
      <dgm:t>
        <a:bodyPr/>
        <a:lstStyle/>
        <a:p>
          <a:r>
            <a:rPr lang="en-GB" sz="1600">
              <a:latin typeface="Arial" panose="020B0604020202020204" pitchFamily="34" charset="0"/>
              <a:cs typeface="Arial" panose="020B0604020202020204" pitchFamily="34" charset="0"/>
            </a:rPr>
            <a:t>Innovation</a:t>
          </a:r>
        </a:p>
      </dgm:t>
    </dgm:pt>
    <dgm:pt modelId="{3EF49539-C49D-41BC-B37E-743B518A3026}" type="parTrans" cxnId="{93C312F1-09BC-4EED-ABB4-17DCAF6C7766}">
      <dgm:prSet/>
      <dgm:spPr/>
      <dgm:t>
        <a:bodyPr/>
        <a:lstStyle/>
        <a:p>
          <a:endParaRPr lang="en-GB"/>
        </a:p>
      </dgm:t>
    </dgm:pt>
    <dgm:pt modelId="{70470820-FAB8-4663-ACD7-DBEDD3D57C20}" type="sibTrans" cxnId="{93C312F1-09BC-4EED-ABB4-17DCAF6C7766}">
      <dgm:prSet/>
      <dgm:spPr/>
      <dgm:t>
        <a:bodyPr/>
        <a:lstStyle/>
        <a:p>
          <a:endParaRPr lang="en-GB"/>
        </a:p>
      </dgm:t>
    </dgm:pt>
    <dgm:pt modelId="{A75A48C7-8304-4107-92F2-5BEB6F352625}">
      <dgm:prSet phldrT="[Text]" custT="1"/>
      <dgm:spPr/>
      <dgm:t>
        <a:bodyPr/>
        <a:lstStyle/>
        <a:p>
          <a:r>
            <a:rPr lang="en-GB" sz="1600">
              <a:latin typeface="Arial" panose="020B0604020202020204" pitchFamily="34" charset="0"/>
              <a:cs typeface="Arial" panose="020B0604020202020204" pitchFamily="34" charset="0"/>
            </a:rPr>
            <a:t>Screening</a:t>
          </a:r>
        </a:p>
      </dgm:t>
    </dgm:pt>
    <dgm:pt modelId="{56438F5F-5E3C-4B2B-AE9E-A64A51A53325}" type="parTrans" cxnId="{3C1EE7E2-181F-4176-97B4-AB5406956882}">
      <dgm:prSet/>
      <dgm:spPr/>
      <dgm:t>
        <a:bodyPr/>
        <a:lstStyle/>
        <a:p>
          <a:endParaRPr lang="en-GB"/>
        </a:p>
      </dgm:t>
    </dgm:pt>
    <dgm:pt modelId="{65A1A961-A4BD-45ED-B3ED-631966420B7E}" type="sibTrans" cxnId="{3C1EE7E2-181F-4176-97B4-AB5406956882}">
      <dgm:prSet/>
      <dgm:spPr/>
      <dgm:t>
        <a:bodyPr/>
        <a:lstStyle/>
        <a:p>
          <a:endParaRPr lang="en-GB"/>
        </a:p>
      </dgm:t>
    </dgm:pt>
    <dgm:pt modelId="{A865213B-3F61-4908-AFD4-28AC4920882D}">
      <dgm:prSet phldrT="[Text]" custT="1"/>
      <dgm:spPr/>
      <dgm:t>
        <a:bodyPr/>
        <a:lstStyle/>
        <a:p>
          <a:r>
            <a:rPr lang="en-GB" sz="1600">
              <a:latin typeface="Arial" panose="020B0604020202020204" pitchFamily="34" charset="0"/>
              <a:cs typeface="Arial" panose="020B0604020202020204" pitchFamily="34" charset="0"/>
            </a:rPr>
            <a:t>Timely presentation</a:t>
          </a:r>
        </a:p>
      </dgm:t>
    </dgm:pt>
    <dgm:pt modelId="{E1A63F59-21C4-4366-91ED-A58D4A74695E}" type="parTrans" cxnId="{C03CD8CA-4BF3-464D-A610-78BAC9C2D2BF}">
      <dgm:prSet/>
      <dgm:spPr/>
      <dgm:t>
        <a:bodyPr/>
        <a:lstStyle/>
        <a:p>
          <a:endParaRPr lang="en-GB"/>
        </a:p>
      </dgm:t>
    </dgm:pt>
    <dgm:pt modelId="{EC00609F-30AA-437B-9848-51F5C81B66C7}" type="sibTrans" cxnId="{C03CD8CA-4BF3-464D-A610-78BAC9C2D2BF}">
      <dgm:prSet/>
      <dgm:spPr/>
      <dgm:t>
        <a:bodyPr/>
        <a:lstStyle/>
        <a:p>
          <a:endParaRPr lang="en-GB"/>
        </a:p>
      </dgm:t>
    </dgm:pt>
    <dgm:pt modelId="{F9C85E5C-1837-42FA-A383-BC939267762A}">
      <dgm:prSet phldrT="[Text]" custT="1"/>
      <dgm:spPr/>
      <dgm:t>
        <a:bodyPr/>
        <a:lstStyle/>
        <a:p>
          <a:r>
            <a:rPr lang="en-GB" sz="1600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Prevention</a:t>
          </a:r>
        </a:p>
      </dgm:t>
    </dgm:pt>
    <dgm:pt modelId="{3DA25AC1-BF2F-4F61-9076-25564A5D6428}" type="parTrans" cxnId="{CE4EF1C6-1B8E-4E5E-906D-53D190CBA372}">
      <dgm:prSet/>
      <dgm:spPr/>
      <dgm:t>
        <a:bodyPr/>
        <a:lstStyle/>
        <a:p>
          <a:endParaRPr lang="en-GB"/>
        </a:p>
      </dgm:t>
    </dgm:pt>
    <dgm:pt modelId="{882D36AF-FF65-4F10-A364-821C30DF6295}" type="sibTrans" cxnId="{CE4EF1C6-1B8E-4E5E-906D-53D190CBA372}">
      <dgm:prSet/>
      <dgm:spPr/>
      <dgm:t>
        <a:bodyPr/>
        <a:lstStyle/>
        <a:p>
          <a:endParaRPr lang="en-GB"/>
        </a:p>
      </dgm:t>
    </dgm:pt>
    <dgm:pt modelId="{8492C862-481B-48AA-9F7D-F9FC243173C6}" type="pres">
      <dgm:prSet presAssocID="{B80B6F36-10E4-4B54-8E24-FB4447727BE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F7827C-053B-4C42-B62A-47BD0864C622}" type="pres">
      <dgm:prSet presAssocID="{4D230416-AA86-4BCF-969A-6934AC792A13}" presName="vertOne" presStyleCnt="0"/>
      <dgm:spPr/>
    </dgm:pt>
    <dgm:pt modelId="{22AB2651-90FB-4A0E-8B85-186BFAAA12F5}" type="pres">
      <dgm:prSet presAssocID="{4D230416-AA86-4BCF-969A-6934AC792A13}" presName="txOne" presStyleLbl="node0" presStyleIdx="0" presStyleCnt="5">
        <dgm:presLayoutVars>
          <dgm:chPref val="3"/>
        </dgm:presLayoutVars>
      </dgm:prSet>
      <dgm:spPr/>
    </dgm:pt>
    <dgm:pt modelId="{AEF882B3-B1DF-41EC-B8F5-28242748A46B}" type="pres">
      <dgm:prSet presAssocID="{4D230416-AA86-4BCF-969A-6934AC792A13}" presName="horzOne" presStyleCnt="0"/>
      <dgm:spPr/>
    </dgm:pt>
    <dgm:pt modelId="{2638215F-65CF-4056-BD91-B5471E159632}" type="pres">
      <dgm:prSet presAssocID="{D11C3EF3-6E2E-4064-9569-0969C7EA7E1A}" presName="sibSpaceOne" presStyleCnt="0"/>
      <dgm:spPr/>
    </dgm:pt>
    <dgm:pt modelId="{42FBC879-144D-4629-B527-75003A6ABA77}" type="pres">
      <dgm:prSet presAssocID="{183A1FC5-7012-4EBD-9A43-827A2BBC59FC}" presName="vertOne" presStyleCnt="0"/>
      <dgm:spPr/>
    </dgm:pt>
    <dgm:pt modelId="{E859E4DE-2105-43B3-A694-ADE09DC6FFCE}" type="pres">
      <dgm:prSet presAssocID="{183A1FC5-7012-4EBD-9A43-827A2BBC59FC}" presName="txOne" presStyleLbl="node0" presStyleIdx="1" presStyleCnt="5">
        <dgm:presLayoutVars>
          <dgm:chPref val="3"/>
        </dgm:presLayoutVars>
      </dgm:prSet>
      <dgm:spPr/>
    </dgm:pt>
    <dgm:pt modelId="{EE08E051-D274-46B3-A791-7B3CD231E52E}" type="pres">
      <dgm:prSet presAssocID="{183A1FC5-7012-4EBD-9A43-827A2BBC59FC}" presName="horzOne" presStyleCnt="0"/>
      <dgm:spPr/>
    </dgm:pt>
    <dgm:pt modelId="{864CD516-6A6B-4693-B429-5028BCD40B71}" type="pres">
      <dgm:prSet presAssocID="{70470820-FAB8-4663-ACD7-DBEDD3D57C20}" presName="sibSpaceOne" presStyleCnt="0"/>
      <dgm:spPr/>
    </dgm:pt>
    <dgm:pt modelId="{39F29021-D110-426E-AC0F-88453DF09E0E}" type="pres">
      <dgm:prSet presAssocID="{A75A48C7-8304-4107-92F2-5BEB6F352625}" presName="vertOne" presStyleCnt="0"/>
      <dgm:spPr/>
    </dgm:pt>
    <dgm:pt modelId="{CE93020D-525C-4E4F-8EA0-1CF4C018D102}" type="pres">
      <dgm:prSet presAssocID="{A75A48C7-8304-4107-92F2-5BEB6F352625}" presName="txOne" presStyleLbl="node0" presStyleIdx="2" presStyleCnt="5">
        <dgm:presLayoutVars>
          <dgm:chPref val="3"/>
        </dgm:presLayoutVars>
      </dgm:prSet>
      <dgm:spPr/>
    </dgm:pt>
    <dgm:pt modelId="{890B26B6-6605-4056-9E70-1756C3BC1A35}" type="pres">
      <dgm:prSet presAssocID="{A75A48C7-8304-4107-92F2-5BEB6F352625}" presName="horzOne" presStyleCnt="0"/>
      <dgm:spPr/>
    </dgm:pt>
    <dgm:pt modelId="{6F338F51-2417-4169-805D-CAA5BB15712D}" type="pres">
      <dgm:prSet presAssocID="{65A1A961-A4BD-45ED-B3ED-631966420B7E}" presName="sibSpaceOne" presStyleCnt="0"/>
      <dgm:spPr/>
    </dgm:pt>
    <dgm:pt modelId="{EB89A48B-B12D-42BC-BE84-A4EC84D204C2}" type="pres">
      <dgm:prSet presAssocID="{A865213B-3F61-4908-AFD4-28AC4920882D}" presName="vertOne" presStyleCnt="0"/>
      <dgm:spPr/>
    </dgm:pt>
    <dgm:pt modelId="{0F53AB28-15A4-4C9F-ADE5-469026EF7492}" type="pres">
      <dgm:prSet presAssocID="{A865213B-3F61-4908-AFD4-28AC4920882D}" presName="txOne" presStyleLbl="node0" presStyleIdx="3" presStyleCnt="5" custScaleX="110867">
        <dgm:presLayoutVars>
          <dgm:chPref val="3"/>
        </dgm:presLayoutVars>
      </dgm:prSet>
      <dgm:spPr/>
    </dgm:pt>
    <dgm:pt modelId="{40BF9908-6CC8-4BFD-B22B-98E8AC2F6747}" type="pres">
      <dgm:prSet presAssocID="{A865213B-3F61-4908-AFD4-28AC4920882D}" presName="horzOne" presStyleCnt="0"/>
      <dgm:spPr/>
    </dgm:pt>
    <dgm:pt modelId="{1481DEDA-25F3-4140-8073-6454FF060A6D}" type="pres">
      <dgm:prSet presAssocID="{EC00609F-30AA-437B-9848-51F5C81B66C7}" presName="sibSpaceOne" presStyleCnt="0"/>
      <dgm:spPr/>
    </dgm:pt>
    <dgm:pt modelId="{A9F692C5-34EA-4514-BB8B-E3DE67A924D6}" type="pres">
      <dgm:prSet presAssocID="{F9C85E5C-1837-42FA-A383-BC939267762A}" presName="vertOne" presStyleCnt="0"/>
      <dgm:spPr/>
    </dgm:pt>
    <dgm:pt modelId="{B04B8074-648E-44A1-8CB6-FB57705ABD36}" type="pres">
      <dgm:prSet presAssocID="{F9C85E5C-1837-42FA-A383-BC939267762A}" presName="txOne" presStyleLbl="node0" presStyleIdx="4" presStyleCnt="5">
        <dgm:presLayoutVars>
          <dgm:chPref val="3"/>
        </dgm:presLayoutVars>
      </dgm:prSet>
      <dgm:spPr/>
    </dgm:pt>
    <dgm:pt modelId="{D8F605AD-8FB0-4C76-BD49-024A61B15705}" type="pres">
      <dgm:prSet presAssocID="{F9C85E5C-1837-42FA-A383-BC939267762A}" presName="horzOne" presStyleCnt="0"/>
      <dgm:spPr/>
    </dgm:pt>
  </dgm:ptLst>
  <dgm:cxnLst>
    <dgm:cxn modelId="{5CC8400F-7ADE-4CA9-91D0-05E2C459E2F5}" type="presOf" srcId="{F9C85E5C-1837-42FA-A383-BC939267762A}" destId="{B04B8074-648E-44A1-8CB6-FB57705ABD36}" srcOrd="0" destOrd="0" presId="urn:microsoft.com/office/officeart/2005/8/layout/hierarchy4"/>
    <dgm:cxn modelId="{7CEA821F-4B3A-4316-A310-A1E10C7C110A}" type="presOf" srcId="{A865213B-3F61-4908-AFD4-28AC4920882D}" destId="{0F53AB28-15A4-4C9F-ADE5-469026EF7492}" srcOrd="0" destOrd="0" presId="urn:microsoft.com/office/officeart/2005/8/layout/hierarchy4"/>
    <dgm:cxn modelId="{E8361C2E-FC0D-413B-A0F9-B30DE7B745AD}" type="presOf" srcId="{4D230416-AA86-4BCF-969A-6934AC792A13}" destId="{22AB2651-90FB-4A0E-8B85-186BFAAA12F5}" srcOrd="0" destOrd="0" presId="urn:microsoft.com/office/officeart/2005/8/layout/hierarchy4"/>
    <dgm:cxn modelId="{4B97583C-C3EE-4C43-B979-14CD78B8BA30}" type="presOf" srcId="{B80B6F36-10E4-4B54-8E24-FB4447727BE5}" destId="{8492C862-481B-48AA-9F7D-F9FC243173C6}" srcOrd="0" destOrd="0" presId="urn:microsoft.com/office/officeart/2005/8/layout/hierarchy4"/>
    <dgm:cxn modelId="{B6BAA553-CB17-49C4-86FE-CAFEDD10C1E0}" type="presOf" srcId="{A75A48C7-8304-4107-92F2-5BEB6F352625}" destId="{CE93020D-525C-4E4F-8EA0-1CF4C018D102}" srcOrd="0" destOrd="0" presId="urn:microsoft.com/office/officeart/2005/8/layout/hierarchy4"/>
    <dgm:cxn modelId="{F790F78D-2D0D-4127-995C-65790EDDDE32}" type="presOf" srcId="{183A1FC5-7012-4EBD-9A43-827A2BBC59FC}" destId="{E859E4DE-2105-43B3-A694-ADE09DC6FFCE}" srcOrd="0" destOrd="0" presId="urn:microsoft.com/office/officeart/2005/8/layout/hierarchy4"/>
    <dgm:cxn modelId="{18A0DEAC-4D07-4FB0-823C-36D58B4432BD}" srcId="{B80B6F36-10E4-4B54-8E24-FB4447727BE5}" destId="{4D230416-AA86-4BCF-969A-6934AC792A13}" srcOrd="0" destOrd="0" parTransId="{F1BB0554-E540-4F3B-BEB2-B8550D21290D}" sibTransId="{D11C3EF3-6E2E-4064-9569-0969C7EA7E1A}"/>
    <dgm:cxn modelId="{CE4EF1C6-1B8E-4E5E-906D-53D190CBA372}" srcId="{B80B6F36-10E4-4B54-8E24-FB4447727BE5}" destId="{F9C85E5C-1837-42FA-A383-BC939267762A}" srcOrd="4" destOrd="0" parTransId="{3DA25AC1-BF2F-4F61-9076-25564A5D6428}" sibTransId="{882D36AF-FF65-4F10-A364-821C30DF6295}"/>
    <dgm:cxn modelId="{C03CD8CA-4BF3-464D-A610-78BAC9C2D2BF}" srcId="{B80B6F36-10E4-4B54-8E24-FB4447727BE5}" destId="{A865213B-3F61-4908-AFD4-28AC4920882D}" srcOrd="3" destOrd="0" parTransId="{E1A63F59-21C4-4366-91ED-A58D4A74695E}" sibTransId="{EC00609F-30AA-437B-9848-51F5C81B66C7}"/>
    <dgm:cxn modelId="{3C1EE7E2-181F-4176-97B4-AB5406956882}" srcId="{B80B6F36-10E4-4B54-8E24-FB4447727BE5}" destId="{A75A48C7-8304-4107-92F2-5BEB6F352625}" srcOrd="2" destOrd="0" parTransId="{56438F5F-5E3C-4B2B-AE9E-A64A51A53325}" sibTransId="{65A1A961-A4BD-45ED-B3ED-631966420B7E}"/>
    <dgm:cxn modelId="{93C312F1-09BC-4EED-ABB4-17DCAF6C7766}" srcId="{B80B6F36-10E4-4B54-8E24-FB4447727BE5}" destId="{183A1FC5-7012-4EBD-9A43-827A2BBC59FC}" srcOrd="1" destOrd="0" parTransId="{3EF49539-C49D-41BC-B37E-743B518A3026}" sibTransId="{70470820-FAB8-4663-ACD7-DBEDD3D57C20}"/>
    <dgm:cxn modelId="{33109833-2D0B-40FA-B247-8B9A90234DB2}" type="presParOf" srcId="{8492C862-481B-48AA-9F7D-F9FC243173C6}" destId="{CAF7827C-053B-4C42-B62A-47BD0864C622}" srcOrd="0" destOrd="0" presId="urn:microsoft.com/office/officeart/2005/8/layout/hierarchy4"/>
    <dgm:cxn modelId="{060EACFF-4588-4BFE-8E3A-B9F874763A52}" type="presParOf" srcId="{CAF7827C-053B-4C42-B62A-47BD0864C622}" destId="{22AB2651-90FB-4A0E-8B85-186BFAAA12F5}" srcOrd="0" destOrd="0" presId="urn:microsoft.com/office/officeart/2005/8/layout/hierarchy4"/>
    <dgm:cxn modelId="{5BED4EAC-2144-4BE8-B402-354DCDF51BC1}" type="presParOf" srcId="{CAF7827C-053B-4C42-B62A-47BD0864C622}" destId="{AEF882B3-B1DF-41EC-B8F5-28242748A46B}" srcOrd="1" destOrd="0" presId="urn:microsoft.com/office/officeart/2005/8/layout/hierarchy4"/>
    <dgm:cxn modelId="{5ED14634-D3D9-4DE8-922E-3FE40F724483}" type="presParOf" srcId="{8492C862-481B-48AA-9F7D-F9FC243173C6}" destId="{2638215F-65CF-4056-BD91-B5471E159632}" srcOrd="1" destOrd="0" presId="urn:microsoft.com/office/officeart/2005/8/layout/hierarchy4"/>
    <dgm:cxn modelId="{86BC9ACE-E2BC-4AF4-BFC9-22B0E7FBEEC4}" type="presParOf" srcId="{8492C862-481B-48AA-9F7D-F9FC243173C6}" destId="{42FBC879-144D-4629-B527-75003A6ABA77}" srcOrd="2" destOrd="0" presId="urn:microsoft.com/office/officeart/2005/8/layout/hierarchy4"/>
    <dgm:cxn modelId="{4EC2B67A-ECBD-4DC0-A9F4-655250197104}" type="presParOf" srcId="{42FBC879-144D-4629-B527-75003A6ABA77}" destId="{E859E4DE-2105-43B3-A694-ADE09DC6FFCE}" srcOrd="0" destOrd="0" presId="urn:microsoft.com/office/officeart/2005/8/layout/hierarchy4"/>
    <dgm:cxn modelId="{5D084520-0217-4CAE-B6DA-7654A8EEEDAB}" type="presParOf" srcId="{42FBC879-144D-4629-B527-75003A6ABA77}" destId="{EE08E051-D274-46B3-A791-7B3CD231E52E}" srcOrd="1" destOrd="0" presId="urn:microsoft.com/office/officeart/2005/8/layout/hierarchy4"/>
    <dgm:cxn modelId="{9FC23080-55DE-4750-B6B9-02680862DCB1}" type="presParOf" srcId="{8492C862-481B-48AA-9F7D-F9FC243173C6}" destId="{864CD516-6A6B-4693-B429-5028BCD40B71}" srcOrd="3" destOrd="0" presId="urn:microsoft.com/office/officeart/2005/8/layout/hierarchy4"/>
    <dgm:cxn modelId="{546EBDFC-B8C3-43FF-B954-CF5FFBF17993}" type="presParOf" srcId="{8492C862-481B-48AA-9F7D-F9FC243173C6}" destId="{39F29021-D110-426E-AC0F-88453DF09E0E}" srcOrd="4" destOrd="0" presId="urn:microsoft.com/office/officeart/2005/8/layout/hierarchy4"/>
    <dgm:cxn modelId="{682BF11C-50E3-402A-B213-645A0AF95F3B}" type="presParOf" srcId="{39F29021-D110-426E-AC0F-88453DF09E0E}" destId="{CE93020D-525C-4E4F-8EA0-1CF4C018D102}" srcOrd="0" destOrd="0" presId="urn:microsoft.com/office/officeart/2005/8/layout/hierarchy4"/>
    <dgm:cxn modelId="{357A4651-A83F-4B9E-A9F1-B07D94765420}" type="presParOf" srcId="{39F29021-D110-426E-AC0F-88453DF09E0E}" destId="{890B26B6-6605-4056-9E70-1756C3BC1A35}" srcOrd="1" destOrd="0" presId="urn:microsoft.com/office/officeart/2005/8/layout/hierarchy4"/>
    <dgm:cxn modelId="{91EDA58A-4D22-48C2-8A93-E71D89361791}" type="presParOf" srcId="{8492C862-481B-48AA-9F7D-F9FC243173C6}" destId="{6F338F51-2417-4169-805D-CAA5BB15712D}" srcOrd="5" destOrd="0" presId="urn:microsoft.com/office/officeart/2005/8/layout/hierarchy4"/>
    <dgm:cxn modelId="{AAD4E6AD-6864-4052-AA71-3AA2419E41F7}" type="presParOf" srcId="{8492C862-481B-48AA-9F7D-F9FC243173C6}" destId="{EB89A48B-B12D-42BC-BE84-A4EC84D204C2}" srcOrd="6" destOrd="0" presId="urn:microsoft.com/office/officeart/2005/8/layout/hierarchy4"/>
    <dgm:cxn modelId="{79F77F12-47E0-44CF-959B-F030640DDCD3}" type="presParOf" srcId="{EB89A48B-B12D-42BC-BE84-A4EC84D204C2}" destId="{0F53AB28-15A4-4C9F-ADE5-469026EF7492}" srcOrd="0" destOrd="0" presId="urn:microsoft.com/office/officeart/2005/8/layout/hierarchy4"/>
    <dgm:cxn modelId="{3809D164-C1BC-4ADE-8C9A-77D26B460BBF}" type="presParOf" srcId="{EB89A48B-B12D-42BC-BE84-A4EC84D204C2}" destId="{40BF9908-6CC8-4BFD-B22B-98E8AC2F6747}" srcOrd="1" destOrd="0" presId="urn:microsoft.com/office/officeart/2005/8/layout/hierarchy4"/>
    <dgm:cxn modelId="{4D377985-5EE1-48DD-A1A4-5DD90A898EC9}" type="presParOf" srcId="{8492C862-481B-48AA-9F7D-F9FC243173C6}" destId="{1481DEDA-25F3-4140-8073-6454FF060A6D}" srcOrd="7" destOrd="0" presId="urn:microsoft.com/office/officeart/2005/8/layout/hierarchy4"/>
    <dgm:cxn modelId="{E46648D9-6758-4F87-B41A-E281661EE2B6}" type="presParOf" srcId="{8492C862-481B-48AA-9F7D-F9FC243173C6}" destId="{A9F692C5-34EA-4514-BB8B-E3DE67A924D6}" srcOrd="8" destOrd="0" presId="urn:microsoft.com/office/officeart/2005/8/layout/hierarchy4"/>
    <dgm:cxn modelId="{15325E2D-16CE-43F0-A9A1-A5B1928D1031}" type="presParOf" srcId="{A9F692C5-34EA-4514-BB8B-E3DE67A924D6}" destId="{B04B8074-648E-44A1-8CB6-FB57705ABD36}" srcOrd="0" destOrd="0" presId="urn:microsoft.com/office/officeart/2005/8/layout/hierarchy4"/>
    <dgm:cxn modelId="{527E58D5-99ED-4FEE-89D0-7325636428A4}" type="presParOf" srcId="{A9F692C5-34EA-4514-BB8B-E3DE67A924D6}" destId="{D8F605AD-8FB0-4C76-BD49-024A61B1570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985308-52BB-4D97-B050-E72FA2361BB7}" type="doc">
      <dgm:prSet loTypeId="urn:microsoft.com/office/officeart/2005/8/layout/hierarchy4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3E7CFB26-2A8D-4EB2-A351-7BC82D58D994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Neighbourhood Empowerment</a:t>
          </a:r>
        </a:p>
      </dgm:t>
    </dgm:pt>
    <dgm:pt modelId="{31251BBC-8D7F-40A2-9B9E-DF4B10C413FD}" type="parTrans" cxnId="{3B5AA599-A3AC-4A5D-8EA3-039D3CF2F908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9135DE-B404-477B-BAEE-29FEB6DF7867}" type="sibTrans" cxnId="{3B5AA599-A3AC-4A5D-8EA3-039D3CF2F908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1EE469-7EEE-4F3F-8745-DA72292CD49F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Workforce support and  education</a:t>
          </a:r>
        </a:p>
      </dgm:t>
    </dgm:pt>
    <dgm:pt modelId="{58593ADE-9F11-4FFA-9144-109F6E9DFDAD}" type="parTrans" cxnId="{5E373640-697B-4664-B0CB-D9F516C4768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20F744-D05D-454A-B6F9-DF6546A3C0B8}" type="sibTrans" cxnId="{5E373640-697B-4664-B0CB-D9F516C4768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84DC7-F1CE-445F-BA63-175BD2C7FC68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Community outreach and engagement</a:t>
          </a:r>
        </a:p>
      </dgm:t>
    </dgm:pt>
    <dgm:pt modelId="{71D4BFF1-68CE-4140-878D-F770F6151516}" type="parTrans" cxnId="{BF7CC21D-2AE4-4EA0-902B-0F7C27BD4C4D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40C245-2166-410E-A465-5875F3B05EB4}" type="sibTrans" cxnId="{BF7CC21D-2AE4-4EA0-902B-0F7C27BD4C4D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A6B4B0-2093-4A77-9698-9EC090962D26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Partnerships with the VCFSE</a:t>
          </a:r>
        </a:p>
      </dgm:t>
    </dgm:pt>
    <dgm:pt modelId="{18385456-8CCE-44DC-8657-B8CD9498DA2E}" type="parTrans" cxnId="{D60848AE-87AF-47D8-B0B9-C5263FE1EDF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91B0AE-4219-465D-9582-27ED85AC21E2}" type="sibTrans" cxnId="{D60848AE-87AF-47D8-B0B9-C5263FE1EDF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408131-A270-4992-897B-612A1901108F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Awareness raising and campaigns</a:t>
          </a:r>
        </a:p>
      </dgm:t>
    </dgm:pt>
    <dgm:pt modelId="{0F1A0663-57AB-48D3-9D23-58EE04B59330}" type="parTrans" cxnId="{6C794FE5-3856-4F04-90EC-D96BA341D88E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202B03-CF31-4D8B-99B9-FD6E2B9126D0}" type="sibTrans" cxnId="{6C794FE5-3856-4F04-90EC-D96BA341D88E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244B82-F8B6-4A74-943F-A75353789B44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Data driven Targeted Interventions</a:t>
          </a:r>
        </a:p>
      </dgm:t>
    </dgm:pt>
    <dgm:pt modelId="{5B40A455-8F67-47EB-B0C5-BACB5FD04571}" type="parTrans" cxnId="{DD1328F9-565B-448C-BCAE-7F155C1B1A6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67B8A-8FF2-456C-A112-332D2544186C}" type="sibTrans" cxnId="{DD1328F9-565B-448C-BCAE-7F155C1B1A64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C1FECC-8CA6-4A36-AB07-985B3E06DC17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PPVs/Cancer Champions</a:t>
          </a:r>
        </a:p>
      </dgm:t>
    </dgm:pt>
    <dgm:pt modelId="{E457B1F7-E50F-42A1-B4C3-8D7784612239}" type="parTrans" cxnId="{CC2F85A3-BB36-4D53-8662-81A3CAE2FF7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00FDDB-DE02-4E6A-B17A-62BB8A2F1E6D}" type="sibTrans" cxnId="{CC2F85A3-BB36-4D53-8662-81A3CAE2FF7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C253A1-6648-4DF6-819B-7CC54F7782D9}" type="pres">
      <dgm:prSet presAssocID="{CC985308-52BB-4D97-B050-E72FA2361BB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88AE8D-4824-43C1-87BC-79FEE404C84A}" type="pres">
      <dgm:prSet presAssocID="{3E7CFB26-2A8D-4EB2-A351-7BC82D58D994}" presName="vertOne" presStyleCnt="0"/>
      <dgm:spPr/>
    </dgm:pt>
    <dgm:pt modelId="{82723DE3-4B70-434C-BF58-FDB29857DEE0}" type="pres">
      <dgm:prSet presAssocID="{3E7CFB26-2A8D-4EB2-A351-7BC82D58D994}" presName="txOne" presStyleLbl="node0" presStyleIdx="0" presStyleCnt="7">
        <dgm:presLayoutVars>
          <dgm:chPref val="3"/>
        </dgm:presLayoutVars>
      </dgm:prSet>
      <dgm:spPr/>
    </dgm:pt>
    <dgm:pt modelId="{A748BA98-FDF7-4E14-B862-6FE826603E78}" type="pres">
      <dgm:prSet presAssocID="{3E7CFB26-2A8D-4EB2-A351-7BC82D58D994}" presName="horzOne" presStyleCnt="0"/>
      <dgm:spPr/>
    </dgm:pt>
    <dgm:pt modelId="{1BFC8683-D3C8-4144-B6DE-6084E99DD3FE}" type="pres">
      <dgm:prSet presAssocID="{8C9135DE-B404-477B-BAEE-29FEB6DF7867}" presName="sibSpaceOne" presStyleCnt="0"/>
      <dgm:spPr/>
    </dgm:pt>
    <dgm:pt modelId="{23F9DE0B-AEE8-49E3-8C5E-4DA2B919BEDC}" type="pres">
      <dgm:prSet presAssocID="{BA1EE469-7EEE-4F3F-8745-DA72292CD49F}" presName="vertOne" presStyleCnt="0"/>
      <dgm:spPr/>
    </dgm:pt>
    <dgm:pt modelId="{E7A5C51F-872A-4436-9BAE-82925C56A084}" type="pres">
      <dgm:prSet presAssocID="{BA1EE469-7EEE-4F3F-8745-DA72292CD49F}" presName="txOne" presStyleLbl="node0" presStyleIdx="1" presStyleCnt="7">
        <dgm:presLayoutVars>
          <dgm:chPref val="3"/>
        </dgm:presLayoutVars>
      </dgm:prSet>
      <dgm:spPr/>
    </dgm:pt>
    <dgm:pt modelId="{73027E73-0C64-452B-AC41-90A219B7302D}" type="pres">
      <dgm:prSet presAssocID="{BA1EE469-7EEE-4F3F-8745-DA72292CD49F}" presName="horzOne" presStyleCnt="0"/>
      <dgm:spPr/>
    </dgm:pt>
    <dgm:pt modelId="{8067985C-2D1C-480B-9CE3-61010CD13732}" type="pres">
      <dgm:prSet presAssocID="{9D20F744-D05D-454A-B6F9-DF6546A3C0B8}" presName="sibSpaceOne" presStyleCnt="0"/>
      <dgm:spPr/>
    </dgm:pt>
    <dgm:pt modelId="{E8EE68D7-2B4C-41AE-B7CB-439D82BF1323}" type="pres">
      <dgm:prSet presAssocID="{19184DC7-F1CE-445F-BA63-175BD2C7FC68}" presName="vertOne" presStyleCnt="0"/>
      <dgm:spPr/>
    </dgm:pt>
    <dgm:pt modelId="{D1F4B3E8-93C3-40E3-9A0C-CE72E378F06D}" type="pres">
      <dgm:prSet presAssocID="{19184DC7-F1CE-445F-BA63-175BD2C7FC68}" presName="txOne" presStyleLbl="node0" presStyleIdx="2" presStyleCnt="7">
        <dgm:presLayoutVars>
          <dgm:chPref val="3"/>
        </dgm:presLayoutVars>
      </dgm:prSet>
      <dgm:spPr/>
    </dgm:pt>
    <dgm:pt modelId="{501CFA9E-2968-4562-9534-7E9631270DA2}" type="pres">
      <dgm:prSet presAssocID="{19184DC7-F1CE-445F-BA63-175BD2C7FC68}" presName="horzOne" presStyleCnt="0"/>
      <dgm:spPr/>
    </dgm:pt>
    <dgm:pt modelId="{422F585C-F76E-481B-835B-52C58B2332CD}" type="pres">
      <dgm:prSet presAssocID="{F540C245-2166-410E-A465-5875F3B05EB4}" presName="sibSpaceOne" presStyleCnt="0"/>
      <dgm:spPr/>
    </dgm:pt>
    <dgm:pt modelId="{A9D0866A-FFEE-4926-B8DF-F4C48521F545}" type="pres">
      <dgm:prSet presAssocID="{1AC1FECC-8CA6-4A36-AB07-985B3E06DC17}" presName="vertOne" presStyleCnt="0"/>
      <dgm:spPr/>
    </dgm:pt>
    <dgm:pt modelId="{B4F7C997-20AC-4CB1-8AA9-6C7BFBFC0100}" type="pres">
      <dgm:prSet presAssocID="{1AC1FECC-8CA6-4A36-AB07-985B3E06DC17}" presName="txOne" presStyleLbl="node0" presStyleIdx="3" presStyleCnt="7">
        <dgm:presLayoutVars>
          <dgm:chPref val="3"/>
        </dgm:presLayoutVars>
      </dgm:prSet>
      <dgm:spPr/>
    </dgm:pt>
    <dgm:pt modelId="{232457A9-451F-497F-9B60-7DB522A797A5}" type="pres">
      <dgm:prSet presAssocID="{1AC1FECC-8CA6-4A36-AB07-985B3E06DC17}" presName="horzOne" presStyleCnt="0"/>
      <dgm:spPr/>
    </dgm:pt>
    <dgm:pt modelId="{E1FEA236-76F5-44AA-A3C6-AD824D2438D7}" type="pres">
      <dgm:prSet presAssocID="{5F00FDDB-DE02-4E6A-B17A-62BB8A2F1E6D}" presName="sibSpaceOne" presStyleCnt="0"/>
      <dgm:spPr/>
    </dgm:pt>
    <dgm:pt modelId="{9B8ABADA-4EED-4861-844D-6467F7228BAE}" type="pres">
      <dgm:prSet presAssocID="{1CA6B4B0-2093-4A77-9698-9EC090962D26}" presName="vertOne" presStyleCnt="0"/>
      <dgm:spPr/>
    </dgm:pt>
    <dgm:pt modelId="{771389B4-2C40-4F74-919E-2985BFEB5057}" type="pres">
      <dgm:prSet presAssocID="{1CA6B4B0-2093-4A77-9698-9EC090962D26}" presName="txOne" presStyleLbl="node0" presStyleIdx="4" presStyleCnt="7">
        <dgm:presLayoutVars>
          <dgm:chPref val="3"/>
        </dgm:presLayoutVars>
      </dgm:prSet>
      <dgm:spPr/>
    </dgm:pt>
    <dgm:pt modelId="{CCCBDEAA-C1A6-4EE3-8BAF-6F327E3F60F5}" type="pres">
      <dgm:prSet presAssocID="{1CA6B4B0-2093-4A77-9698-9EC090962D26}" presName="horzOne" presStyleCnt="0"/>
      <dgm:spPr/>
    </dgm:pt>
    <dgm:pt modelId="{AC2CD3BF-E26B-4554-B0F1-4E075F8825F3}" type="pres">
      <dgm:prSet presAssocID="{3B91B0AE-4219-465D-9582-27ED85AC21E2}" presName="sibSpaceOne" presStyleCnt="0"/>
      <dgm:spPr/>
    </dgm:pt>
    <dgm:pt modelId="{3B6A56D4-9D4B-4FF1-AFA1-671768994F4C}" type="pres">
      <dgm:prSet presAssocID="{CB408131-A270-4992-897B-612A1901108F}" presName="vertOne" presStyleCnt="0"/>
      <dgm:spPr/>
    </dgm:pt>
    <dgm:pt modelId="{C530E302-2369-4092-B611-AA0725D54CF4}" type="pres">
      <dgm:prSet presAssocID="{CB408131-A270-4992-897B-612A1901108F}" presName="txOne" presStyleLbl="node0" presStyleIdx="5" presStyleCnt="7">
        <dgm:presLayoutVars>
          <dgm:chPref val="3"/>
        </dgm:presLayoutVars>
      </dgm:prSet>
      <dgm:spPr/>
    </dgm:pt>
    <dgm:pt modelId="{C3871CC4-2852-4213-8EAE-67812CD52352}" type="pres">
      <dgm:prSet presAssocID="{CB408131-A270-4992-897B-612A1901108F}" presName="horzOne" presStyleCnt="0"/>
      <dgm:spPr/>
    </dgm:pt>
    <dgm:pt modelId="{DD582E54-A9FE-428E-8CC2-854F69E61E46}" type="pres">
      <dgm:prSet presAssocID="{C4202B03-CF31-4D8B-99B9-FD6E2B9126D0}" presName="sibSpaceOne" presStyleCnt="0"/>
      <dgm:spPr/>
    </dgm:pt>
    <dgm:pt modelId="{17211807-9B09-49DD-8A42-FF75E19D3AB0}" type="pres">
      <dgm:prSet presAssocID="{DF244B82-F8B6-4A74-943F-A75353789B44}" presName="vertOne" presStyleCnt="0"/>
      <dgm:spPr/>
    </dgm:pt>
    <dgm:pt modelId="{3D969323-AD40-4D04-9FDE-47AE0935ED20}" type="pres">
      <dgm:prSet presAssocID="{DF244B82-F8B6-4A74-943F-A75353789B44}" presName="txOne" presStyleLbl="node0" presStyleIdx="6" presStyleCnt="7">
        <dgm:presLayoutVars>
          <dgm:chPref val="3"/>
        </dgm:presLayoutVars>
      </dgm:prSet>
      <dgm:spPr/>
    </dgm:pt>
    <dgm:pt modelId="{11921CB1-F3F6-4B75-99CB-96DC9AEDAA74}" type="pres">
      <dgm:prSet presAssocID="{DF244B82-F8B6-4A74-943F-A75353789B44}" presName="horzOne" presStyleCnt="0"/>
      <dgm:spPr/>
    </dgm:pt>
  </dgm:ptLst>
  <dgm:cxnLst>
    <dgm:cxn modelId="{BF7CC21D-2AE4-4EA0-902B-0F7C27BD4C4D}" srcId="{CC985308-52BB-4D97-B050-E72FA2361BB7}" destId="{19184DC7-F1CE-445F-BA63-175BD2C7FC68}" srcOrd="2" destOrd="0" parTransId="{71D4BFF1-68CE-4140-878D-F770F6151516}" sibTransId="{F540C245-2166-410E-A465-5875F3B05EB4}"/>
    <dgm:cxn modelId="{F4D4A623-A37F-43EA-A30D-78C02BF72FC7}" type="presOf" srcId="{19184DC7-F1CE-445F-BA63-175BD2C7FC68}" destId="{D1F4B3E8-93C3-40E3-9A0C-CE72E378F06D}" srcOrd="0" destOrd="0" presId="urn:microsoft.com/office/officeart/2005/8/layout/hierarchy4"/>
    <dgm:cxn modelId="{5E373640-697B-4664-B0CB-D9F516C4768C}" srcId="{CC985308-52BB-4D97-B050-E72FA2361BB7}" destId="{BA1EE469-7EEE-4F3F-8745-DA72292CD49F}" srcOrd="1" destOrd="0" parTransId="{58593ADE-9F11-4FFA-9144-109F6E9DFDAD}" sibTransId="{9D20F744-D05D-454A-B6F9-DF6546A3C0B8}"/>
    <dgm:cxn modelId="{FCD10563-AF74-4F3D-861A-F238A75B602E}" type="presOf" srcId="{3E7CFB26-2A8D-4EB2-A351-7BC82D58D994}" destId="{82723DE3-4B70-434C-BF58-FDB29857DEE0}" srcOrd="0" destOrd="0" presId="urn:microsoft.com/office/officeart/2005/8/layout/hierarchy4"/>
    <dgm:cxn modelId="{63FAAE6A-9CFA-4FAB-B2F3-A8D6016E73C7}" type="presOf" srcId="{BA1EE469-7EEE-4F3F-8745-DA72292CD49F}" destId="{E7A5C51F-872A-4436-9BAE-82925C56A084}" srcOrd="0" destOrd="0" presId="urn:microsoft.com/office/officeart/2005/8/layout/hierarchy4"/>
    <dgm:cxn modelId="{70187470-A93F-4182-ABA7-1C5144B481E4}" type="presOf" srcId="{1CA6B4B0-2093-4A77-9698-9EC090962D26}" destId="{771389B4-2C40-4F74-919E-2985BFEB5057}" srcOrd="0" destOrd="0" presId="urn:microsoft.com/office/officeart/2005/8/layout/hierarchy4"/>
    <dgm:cxn modelId="{3B5AA599-A3AC-4A5D-8EA3-039D3CF2F908}" srcId="{CC985308-52BB-4D97-B050-E72FA2361BB7}" destId="{3E7CFB26-2A8D-4EB2-A351-7BC82D58D994}" srcOrd="0" destOrd="0" parTransId="{31251BBC-8D7F-40A2-9B9E-DF4B10C413FD}" sibTransId="{8C9135DE-B404-477B-BAEE-29FEB6DF7867}"/>
    <dgm:cxn modelId="{CC2F85A3-BB36-4D53-8662-81A3CAE2FF7C}" srcId="{CC985308-52BB-4D97-B050-E72FA2361BB7}" destId="{1AC1FECC-8CA6-4A36-AB07-985B3E06DC17}" srcOrd="3" destOrd="0" parTransId="{E457B1F7-E50F-42A1-B4C3-8D7784612239}" sibTransId="{5F00FDDB-DE02-4E6A-B17A-62BB8A2F1E6D}"/>
    <dgm:cxn modelId="{3A1FC2A4-3DAA-4AD1-A144-828EC0D91A9B}" type="presOf" srcId="{1AC1FECC-8CA6-4A36-AB07-985B3E06DC17}" destId="{B4F7C997-20AC-4CB1-8AA9-6C7BFBFC0100}" srcOrd="0" destOrd="0" presId="urn:microsoft.com/office/officeart/2005/8/layout/hierarchy4"/>
    <dgm:cxn modelId="{0BA001A9-2239-48C2-A77D-B0D5E535A171}" type="presOf" srcId="{DF244B82-F8B6-4A74-943F-A75353789B44}" destId="{3D969323-AD40-4D04-9FDE-47AE0935ED20}" srcOrd="0" destOrd="0" presId="urn:microsoft.com/office/officeart/2005/8/layout/hierarchy4"/>
    <dgm:cxn modelId="{D60848AE-87AF-47D8-B0B9-C5263FE1EDF4}" srcId="{CC985308-52BB-4D97-B050-E72FA2361BB7}" destId="{1CA6B4B0-2093-4A77-9698-9EC090962D26}" srcOrd="4" destOrd="0" parTransId="{18385456-8CCE-44DC-8657-B8CD9498DA2E}" sibTransId="{3B91B0AE-4219-465D-9582-27ED85AC21E2}"/>
    <dgm:cxn modelId="{883004CB-60C6-48E7-9EDF-6818E73FBFD1}" type="presOf" srcId="{CB408131-A270-4992-897B-612A1901108F}" destId="{C530E302-2369-4092-B611-AA0725D54CF4}" srcOrd="0" destOrd="0" presId="urn:microsoft.com/office/officeart/2005/8/layout/hierarchy4"/>
    <dgm:cxn modelId="{6C794FE5-3856-4F04-90EC-D96BA341D88E}" srcId="{CC985308-52BB-4D97-B050-E72FA2361BB7}" destId="{CB408131-A270-4992-897B-612A1901108F}" srcOrd="5" destOrd="0" parTransId="{0F1A0663-57AB-48D3-9D23-58EE04B59330}" sibTransId="{C4202B03-CF31-4D8B-99B9-FD6E2B9126D0}"/>
    <dgm:cxn modelId="{C1B7BBF0-05D6-4F3D-A184-5F9A323453F3}" type="presOf" srcId="{CC985308-52BB-4D97-B050-E72FA2361BB7}" destId="{A5C253A1-6648-4DF6-819B-7CC54F7782D9}" srcOrd="0" destOrd="0" presId="urn:microsoft.com/office/officeart/2005/8/layout/hierarchy4"/>
    <dgm:cxn modelId="{DD1328F9-565B-448C-BCAE-7F155C1B1A64}" srcId="{CC985308-52BB-4D97-B050-E72FA2361BB7}" destId="{DF244B82-F8B6-4A74-943F-A75353789B44}" srcOrd="6" destOrd="0" parTransId="{5B40A455-8F67-47EB-B0C5-BACB5FD04571}" sibTransId="{C3767B8A-8FF2-456C-A112-332D2544186C}"/>
    <dgm:cxn modelId="{66D77CEF-1C34-4397-A2E6-12E935D68161}" type="presParOf" srcId="{A5C253A1-6648-4DF6-819B-7CC54F7782D9}" destId="{E488AE8D-4824-43C1-87BC-79FEE404C84A}" srcOrd="0" destOrd="0" presId="urn:microsoft.com/office/officeart/2005/8/layout/hierarchy4"/>
    <dgm:cxn modelId="{ADA6E647-944D-4252-912A-3A0A88147549}" type="presParOf" srcId="{E488AE8D-4824-43C1-87BC-79FEE404C84A}" destId="{82723DE3-4B70-434C-BF58-FDB29857DEE0}" srcOrd="0" destOrd="0" presId="urn:microsoft.com/office/officeart/2005/8/layout/hierarchy4"/>
    <dgm:cxn modelId="{0DF7F2EC-BF63-49B6-91F2-751C6E11D19D}" type="presParOf" srcId="{E488AE8D-4824-43C1-87BC-79FEE404C84A}" destId="{A748BA98-FDF7-4E14-B862-6FE826603E78}" srcOrd="1" destOrd="0" presId="urn:microsoft.com/office/officeart/2005/8/layout/hierarchy4"/>
    <dgm:cxn modelId="{96E4B6F4-9188-4EE1-87E4-E4D8459ACAAB}" type="presParOf" srcId="{A5C253A1-6648-4DF6-819B-7CC54F7782D9}" destId="{1BFC8683-D3C8-4144-B6DE-6084E99DD3FE}" srcOrd="1" destOrd="0" presId="urn:microsoft.com/office/officeart/2005/8/layout/hierarchy4"/>
    <dgm:cxn modelId="{CFDDDAE0-EE7C-4B01-9F71-53D1FB1F7E0A}" type="presParOf" srcId="{A5C253A1-6648-4DF6-819B-7CC54F7782D9}" destId="{23F9DE0B-AEE8-49E3-8C5E-4DA2B919BEDC}" srcOrd="2" destOrd="0" presId="urn:microsoft.com/office/officeart/2005/8/layout/hierarchy4"/>
    <dgm:cxn modelId="{3A96A37E-D1C0-4696-BE41-31CF8ABC2788}" type="presParOf" srcId="{23F9DE0B-AEE8-49E3-8C5E-4DA2B919BEDC}" destId="{E7A5C51F-872A-4436-9BAE-82925C56A084}" srcOrd="0" destOrd="0" presId="urn:microsoft.com/office/officeart/2005/8/layout/hierarchy4"/>
    <dgm:cxn modelId="{9B3E710D-27C7-4BD8-8241-6C242EEAA316}" type="presParOf" srcId="{23F9DE0B-AEE8-49E3-8C5E-4DA2B919BEDC}" destId="{73027E73-0C64-452B-AC41-90A219B7302D}" srcOrd="1" destOrd="0" presId="urn:microsoft.com/office/officeart/2005/8/layout/hierarchy4"/>
    <dgm:cxn modelId="{FAD864F6-5069-4C33-8581-C9EB333F69EC}" type="presParOf" srcId="{A5C253A1-6648-4DF6-819B-7CC54F7782D9}" destId="{8067985C-2D1C-480B-9CE3-61010CD13732}" srcOrd="3" destOrd="0" presId="urn:microsoft.com/office/officeart/2005/8/layout/hierarchy4"/>
    <dgm:cxn modelId="{26994F91-84D7-404A-8C78-D4E7FC87EFD2}" type="presParOf" srcId="{A5C253A1-6648-4DF6-819B-7CC54F7782D9}" destId="{E8EE68D7-2B4C-41AE-B7CB-439D82BF1323}" srcOrd="4" destOrd="0" presId="urn:microsoft.com/office/officeart/2005/8/layout/hierarchy4"/>
    <dgm:cxn modelId="{B7A4DD61-B927-448D-A941-1F40B3CA1620}" type="presParOf" srcId="{E8EE68D7-2B4C-41AE-B7CB-439D82BF1323}" destId="{D1F4B3E8-93C3-40E3-9A0C-CE72E378F06D}" srcOrd="0" destOrd="0" presId="urn:microsoft.com/office/officeart/2005/8/layout/hierarchy4"/>
    <dgm:cxn modelId="{44DE3CE6-262A-4502-80A7-40664D75B72C}" type="presParOf" srcId="{E8EE68D7-2B4C-41AE-B7CB-439D82BF1323}" destId="{501CFA9E-2968-4562-9534-7E9631270DA2}" srcOrd="1" destOrd="0" presId="urn:microsoft.com/office/officeart/2005/8/layout/hierarchy4"/>
    <dgm:cxn modelId="{9CFDED64-0FBE-4A1B-834C-88B9CC533C4D}" type="presParOf" srcId="{A5C253A1-6648-4DF6-819B-7CC54F7782D9}" destId="{422F585C-F76E-481B-835B-52C58B2332CD}" srcOrd="5" destOrd="0" presId="urn:microsoft.com/office/officeart/2005/8/layout/hierarchy4"/>
    <dgm:cxn modelId="{486B3DBB-09C0-4AE7-967F-DB04742D19B5}" type="presParOf" srcId="{A5C253A1-6648-4DF6-819B-7CC54F7782D9}" destId="{A9D0866A-FFEE-4926-B8DF-F4C48521F545}" srcOrd="6" destOrd="0" presId="urn:microsoft.com/office/officeart/2005/8/layout/hierarchy4"/>
    <dgm:cxn modelId="{E2358326-122A-423A-B259-281363E4292F}" type="presParOf" srcId="{A9D0866A-FFEE-4926-B8DF-F4C48521F545}" destId="{B4F7C997-20AC-4CB1-8AA9-6C7BFBFC0100}" srcOrd="0" destOrd="0" presId="urn:microsoft.com/office/officeart/2005/8/layout/hierarchy4"/>
    <dgm:cxn modelId="{9C038497-8229-41CC-9765-8FB223B86FB4}" type="presParOf" srcId="{A9D0866A-FFEE-4926-B8DF-F4C48521F545}" destId="{232457A9-451F-497F-9B60-7DB522A797A5}" srcOrd="1" destOrd="0" presId="urn:microsoft.com/office/officeart/2005/8/layout/hierarchy4"/>
    <dgm:cxn modelId="{931924EC-1580-4B14-A975-5F9DB411323B}" type="presParOf" srcId="{A5C253A1-6648-4DF6-819B-7CC54F7782D9}" destId="{E1FEA236-76F5-44AA-A3C6-AD824D2438D7}" srcOrd="7" destOrd="0" presId="urn:microsoft.com/office/officeart/2005/8/layout/hierarchy4"/>
    <dgm:cxn modelId="{A6D90670-03D6-438A-A19F-7C57E435BD49}" type="presParOf" srcId="{A5C253A1-6648-4DF6-819B-7CC54F7782D9}" destId="{9B8ABADA-4EED-4861-844D-6467F7228BAE}" srcOrd="8" destOrd="0" presId="urn:microsoft.com/office/officeart/2005/8/layout/hierarchy4"/>
    <dgm:cxn modelId="{938C8D38-A8E3-4A2B-925A-4265CEAD053C}" type="presParOf" srcId="{9B8ABADA-4EED-4861-844D-6467F7228BAE}" destId="{771389B4-2C40-4F74-919E-2985BFEB5057}" srcOrd="0" destOrd="0" presId="urn:microsoft.com/office/officeart/2005/8/layout/hierarchy4"/>
    <dgm:cxn modelId="{AC14C176-EC3B-41C7-8917-4ABD03C19967}" type="presParOf" srcId="{9B8ABADA-4EED-4861-844D-6467F7228BAE}" destId="{CCCBDEAA-C1A6-4EE3-8BAF-6F327E3F60F5}" srcOrd="1" destOrd="0" presId="urn:microsoft.com/office/officeart/2005/8/layout/hierarchy4"/>
    <dgm:cxn modelId="{B2632404-AADE-4A77-9437-CFA77AD739B2}" type="presParOf" srcId="{A5C253A1-6648-4DF6-819B-7CC54F7782D9}" destId="{AC2CD3BF-E26B-4554-B0F1-4E075F8825F3}" srcOrd="9" destOrd="0" presId="urn:microsoft.com/office/officeart/2005/8/layout/hierarchy4"/>
    <dgm:cxn modelId="{8C5CA907-7E5E-413A-9FB7-010C400DAC7C}" type="presParOf" srcId="{A5C253A1-6648-4DF6-819B-7CC54F7782D9}" destId="{3B6A56D4-9D4B-4FF1-AFA1-671768994F4C}" srcOrd="10" destOrd="0" presId="urn:microsoft.com/office/officeart/2005/8/layout/hierarchy4"/>
    <dgm:cxn modelId="{0872E51C-8E9E-4EC1-B4E3-29970070362D}" type="presParOf" srcId="{3B6A56D4-9D4B-4FF1-AFA1-671768994F4C}" destId="{C530E302-2369-4092-B611-AA0725D54CF4}" srcOrd="0" destOrd="0" presId="urn:microsoft.com/office/officeart/2005/8/layout/hierarchy4"/>
    <dgm:cxn modelId="{B8B11438-7F08-446C-AC7C-FECB1F06B60D}" type="presParOf" srcId="{3B6A56D4-9D4B-4FF1-AFA1-671768994F4C}" destId="{C3871CC4-2852-4213-8EAE-67812CD52352}" srcOrd="1" destOrd="0" presId="urn:microsoft.com/office/officeart/2005/8/layout/hierarchy4"/>
    <dgm:cxn modelId="{7365C123-34F2-44A1-9E2D-800023C246AC}" type="presParOf" srcId="{A5C253A1-6648-4DF6-819B-7CC54F7782D9}" destId="{DD582E54-A9FE-428E-8CC2-854F69E61E46}" srcOrd="11" destOrd="0" presId="urn:microsoft.com/office/officeart/2005/8/layout/hierarchy4"/>
    <dgm:cxn modelId="{CC1D20FB-7DA5-45BC-8737-0BB19247F4CE}" type="presParOf" srcId="{A5C253A1-6648-4DF6-819B-7CC54F7782D9}" destId="{17211807-9B09-49DD-8A42-FF75E19D3AB0}" srcOrd="12" destOrd="0" presId="urn:microsoft.com/office/officeart/2005/8/layout/hierarchy4"/>
    <dgm:cxn modelId="{1D923D9C-286D-4498-8487-C32AEF275DA8}" type="presParOf" srcId="{17211807-9B09-49DD-8A42-FF75E19D3AB0}" destId="{3D969323-AD40-4D04-9FDE-47AE0935ED20}" srcOrd="0" destOrd="0" presId="urn:microsoft.com/office/officeart/2005/8/layout/hierarchy4"/>
    <dgm:cxn modelId="{AA03C70C-0BBC-45F7-B914-DF928AFC2C51}" type="presParOf" srcId="{17211807-9B09-49DD-8A42-FF75E19D3AB0}" destId="{11921CB1-F3F6-4B75-99CB-96DC9AEDAA7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043F9-5A79-4DB8-B824-B46EB58A2D57}">
      <dsp:nvSpPr>
        <dsp:cNvPr id="0" name=""/>
        <dsp:cNvSpPr/>
      </dsp:nvSpPr>
      <dsp:spPr>
        <a:xfrm>
          <a:off x="0" y="3404"/>
          <a:ext cx="10515600" cy="7251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A77032-00FE-4E6E-BFCD-37FB6E7CA14F}">
      <dsp:nvSpPr>
        <dsp:cNvPr id="0" name=""/>
        <dsp:cNvSpPr/>
      </dsp:nvSpPr>
      <dsp:spPr>
        <a:xfrm>
          <a:off x="219348" y="166556"/>
          <a:ext cx="398815" cy="3988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CFFEE-C801-4E6A-AAFE-67B8F2AD4B10}">
      <dsp:nvSpPr>
        <dsp:cNvPr id="0" name=""/>
        <dsp:cNvSpPr/>
      </dsp:nvSpPr>
      <dsp:spPr>
        <a:xfrm>
          <a:off x="837512" y="3404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  <a:latin typeface="Aptos Display" panose="02110004020202020204"/>
            </a:rPr>
            <a:t>Cancer Performance &amp; Pathway Improvement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837512" y="3404"/>
        <a:ext cx="9678087" cy="725119"/>
      </dsp:txXfrm>
    </dsp:sp>
    <dsp:sp modelId="{9FF05C00-9D3F-4249-9D85-B4855071C474}">
      <dsp:nvSpPr>
        <dsp:cNvPr id="0" name=""/>
        <dsp:cNvSpPr/>
      </dsp:nvSpPr>
      <dsp:spPr>
        <a:xfrm>
          <a:off x="0" y="913791"/>
          <a:ext cx="10515600" cy="7251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C8CEC-2964-4DB5-91FF-927EB4337C68}">
      <dsp:nvSpPr>
        <dsp:cNvPr id="0" name=""/>
        <dsp:cNvSpPr/>
      </dsp:nvSpPr>
      <dsp:spPr>
        <a:xfrm>
          <a:off x="219348" y="1072955"/>
          <a:ext cx="398815" cy="3988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73800-203C-4611-9CF9-4ECD655F61B1}">
      <dsp:nvSpPr>
        <dsp:cNvPr id="0" name=""/>
        <dsp:cNvSpPr/>
      </dsp:nvSpPr>
      <dsp:spPr>
        <a:xfrm>
          <a:off x="837512" y="909803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Earlier Diagnosis – </a:t>
          </a:r>
          <a:r>
            <a:rPr lang="en-GB" sz="1800" kern="1200" dirty="0">
              <a:latin typeface="Aptos Display" panose="02110004020202020204"/>
            </a:rPr>
            <a:t>lung cancer screening, liver surveillance, pancreatic case finding, timely</a:t>
          </a:r>
          <a:r>
            <a:rPr lang="en-GB" sz="1800" kern="1200" dirty="0"/>
            <a:t> presentation, primary care pathways, innovation, screening, FIT</a:t>
          </a:r>
          <a:r>
            <a:rPr lang="en-GB" sz="1800" kern="1200" dirty="0">
              <a:solidFill>
                <a:schemeClr val="bg1"/>
              </a:solidFill>
              <a:latin typeface="Aptos Display" panose="02110004020202020204"/>
            </a:rPr>
            <a:t>, prevention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837512" y="909803"/>
        <a:ext cx="9678087" cy="725119"/>
      </dsp:txXfrm>
    </dsp:sp>
    <dsp:sp modelId="{DEC68D3C-BCE1-48AB-8946-78BAEE9E9A57}">
      <dsp:nvSpPr>
        <dsp:cNvPr id="0" name=""/>
        <dsp:cNvSpPr/>
      </dsp:nvSpPr>
      <dsp:spPr>
        <a:xfrm>
          <a:off x="0" y="1816202"/>
          <a:ext cx="10515600" cy="72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BA3E20-30DD-4C71-A40F-75D3C4ECD4E7}">
      <dsp:nvSpPr>
        <dsp:cNvPr id="0" name=""/>
        <dsp:cNvSpPr/>
      </dsp:nvSpPr>
      <dsp:spPr>
        <a:xfrm>
          <a:off x="219348" y="1979354"/>
          <a:ext cx="398815" cy="3988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5FADF5-C30A-43A2-93EF-A1F1A1A2F343}">
      <dsp:nvSpPr>
        <dsp:cNvPr id="0" name=""/>
        <dsp:cNvSpPr/>
      </dsp:nvSpPr>
      <dsp:spPr>
        <a:xfrm>
          <a:off x="837512" y="1816202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ptos Display" panose="02110004020202020204"/>
            </a:rPr>
            <a:t>Neighbourhood Cancer Care</a:t>
          </a:r>
          <a:r>
            <a:rPr lang="en-GB" sz="1800" kern="1200" dirty="0"/>
            <a:t> – </a:t>
          </a:r>
          <a:r>
            <a:rPr lang="en-GB" sz="1800" kern="1200" dirty="0">
              <a:latin typeface="Aptos Display" panose="02110004020202020204"/>
            </a:rPr>
            <a:t>PSFU</a:t>
          </a:r>
          <a:r>
            <a:rPr lang="en-GB" sz="1800" kern="1200" dirty="0"/>
            <a:t>, </a:t>
          </a:r>
          <a:r>
            <a:rPr lang="en-GB" sz="1800" kern="1200" dirty="0">
              <a:latin typeface="Aptos Display" panose="02110004020202020204"/>
            </a:rPr>
            <a:t>prevention and management of impact of cancer</a:t>
          </a:r>
          <a:r>
            <a:rPr lang="en-GB" sz="1800" kern="1200" dirty="0"/>
            <a:t>, </a:t>
          </a:r>
          <a:r>
            <a:rPr lang="en-GB" sz="1800" kern="1200" dirty="0">
              <a:latin typeface="Aptos Display" panose="02110004020202020204"/>
            </a:rPr>
            <a:t>&amp; </a:t>
          </a:r>
          <a:r>
            <a:rPr lang="en-GB" sz="1800" kern="1200" dirty="0">
              <a:solidFill>
                <a:schemeClr val="bg1"/>
              </a:solidFill>
              <a:latin typeface="Aptos Display" panose="02110004020202020204"/>
            </a:rPr>
            <a:t>treatment, experience of care &amp; engagement </a:t>
          </a:r>
        </a:p>
      </dsp:txBody>
      <dsp:txXfrm>
        <a:off x="837512" y="1816202"/>
        <a:ext cx="9678087" cy="725119"/>
      </dsp:txXfrm>
    </dsp:sp>
    <dsp:sp modelId="{989F274D-0C30-4817-93F8-80BDCB7C93FE}">
      <dsp:nvSpPr>
        <dsp:cNvPr id="0" name=""/>
        <dsp:cNvSpPr/>
      </dsp:nvSpPr>
      <dsp:spPr>
        <a:xfrm>
          <a:off x="0" y="2722601"/>
          <a:ext cx="10515600" cy="725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1D08D4-1392-4D6F-9E6A-6206D658D1C6}">
      <dsp:nvSpPr>
        <dsp:cNvPr id="0" name=""/>
        <dsp:cNvSpPr/>
      </dsp:nvSpPr>
      <dsp:spPr>
        <a:xfrm>
          <a:off x="219348" y="2885753"/>
          <a:ext cx="398815" cy="39881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8E18A-A8CE-473E-A3AE-1E3B2AC4B78D}">
      <dsp:nvSpPr>
        <dsp:cNvPr id="0" name=""/>
        <dsp:cNvSpPr/>
      </dsp:nvSpPr>
      <dsp:spPr>
        <a:xfrm>
          <a:off x="837512" y="2722601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ptos Display" panose="02110004020202020204"/>
            </a:rPr>
            <a:t>Treatment Variation</a:t>
          </a:r>
          <a:r>
            <a:rPr lang="en-GB" sz="1800" kern="1200" dirty="0"/>
            <a:t> – Implement national priority recommendations from clinical audit/GIRFT reports</a:t>
          </a:r>
        </a:p>
      </dsp:txBody>
      <dsp:txXfrm>
        <a:off x="837512" y="2722601"/>
        <a:ext cx="9678087" cy="725119"/>
      </dsp:txXfrm>
    </dsp:sp>
    <dsp:sp modelId="{47B1FAED-76ED-4051-AE8D-A91B1A8D06EB}">
      <dsp:nvSpPr>
        <dsp:cNvPr id="0" name=""/>
        <dsp:cNvSpPr/>
      </dsp:nvSpPr>
      <dsp:spPr>
        <a:xfrm>
          <a:off x="0" y="3629000"/>
          <a:ext cx="10515600" cy="7251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83F78F-8B36-40D7-AEDC-E0F6F25EEF3B}">
      <dsp:nvSpPr>
        <dsp:cNvPr id="0" name=""/>
        <dsp:cNvSpPr/>
      </dsp:nvSpPr>
      <dsp:spPr>
        <a:xfrm>
          <a:off x="219348" y="3792152"/>
          <a:ext cx="398815" cy="39881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0A027-A217-46E1-854D-01292E960742}">
      <dsp:nvSpPr>
        <dsp:cNvPr id="0" name=""/>
        <dsp:cNvSpPr/>
      </dsp:nvSpPr>
      <dsp:spPr>
        <a:xfrm>
          <a:off x="837512" y="3629000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All</a:t>
          </a:r>
          <a:r>
            <a:rPr lang="en-US" sz="1800" kern="1200" baseline="0" dirty="0">
              <a:solidFill>
                <a:schemeClr val="bg1"/>
              </a:solidFill>
            </a:rPr>
            <a:t> underpinned by </a:t>
          </a:r>
          <a:r>
            <a:rPr lang="en-US" sz="1800" kern="1200" dirty="0">
              <a:latin typeface="Aptos Display" panose="02110004020202020204"/>
            </a:rPr>
            <a:t>workforce, h</a:t>
          </a:r>
          <a:r>
            <a:rPr lang="en-GB" sz="1800" kern="1200" dirty="0">
              <a:latin typeface="Aptos Display" panose="02110004020202020204"/>
            </a:rPr>
            <a:t>ealth</a:t>
          </a:r>
          <a:r>
            <a:rPr lang="en-GB" sz="1800" kern="1200" dirty="0"/>
            <a:t> inequalities, </a:t>
          </a:r>
          <a:r>
            <a:rPr lang="en-GB" sz="1800" kern="1200" dirty="0">
              <a:latin typeface="Aptos Display" panose="02110004020202020204"/>
            </a:rPr>
            <a:t>digital &amp; innovation, engagement</a:t>
          </a:r>
          <a:r>
            <a:rPr lang="en-GB" sz="1800" kern="1200" dirty="0"/>
            <a:t> and collaboration</a:t>
          </a:r>
          <a:r>
            <a:rPr lang="en-US" sz="1800" kern="1200" baseline="0" dirty="0">
              <a:solidFill>
                <a:schemeClr val="bg1"/>
              </a:solidFill>
            </a:rPr>
            <a:t> 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837512" y="3629000"/>
        <a:ext cx="9678087" cy="725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B2651-90FB-4A0E-8B85-186BFAAA12F5}">
      <dsp:nvSpPr>
        <dsp:cNvPr id="0" name=""/>
        <dsp:cNvSpPr/>
      </dsp:nvSpPr>
      <dsp:spPr>
        <a:xfrm>
          <a:off x="3354" y="0"/>
          <a:ext cx="1445736" cy="13990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cs typeface="Arial" panose="020B0604020202020204" pitchFamily="34" charset="0"/>
            </a:rPr>
            <a:t>Primary Care </a:t>
          </a:r>
        </a:p>
      </dsp:txBody>
      <dsp:txXfrm>
        <a:off x="44330" y="40976"/>
        <a:ext cx="1363784" cy="1317080"/>
      </dsp:txXfrm>
    </dsp:sp>
    <dsp:sp modelId="{E859E4DE-2105-43B3-A694-ADE09DC6FFCE}">
      <dsp:nvSpPr>
        <dsp:cNvPr id="0" name=""/>
        <dsp:cNvSpPr/>
      </dsp:nvSpPr>
      <dsp:spPr>
        <a:xfrm>
          <a:off x="1691975" y="0"/>
          <a:ext cx="1445736" cy="13990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cs typeface="Arial" panose="020B0604020202020204" pitchFamily="34" charset="0"/>
            </a:rPr>
            <a:t>Innovation</a:t>
          </a:r>
        </a:p>
      </dsp:txBody>
      <dsp:txXfrm>
        <a:off x="1732951" y="40976"/>
        <a:ext cx="1363784" cy="1317080"/>
      </dsp:txXfrm>
    </dsp:sp>
    <dsp:sp modelId="{CE93020D-525C-4E4F-8EA0-1CF4C018D102}">
      <dsp:nvSpPr>
        <dsp:cNvPr id="0" name=""/>
        <dsp:cNvSpPr/>
      </dsp:nvSpPr>
      <dsp:spPr>
        <a:xfrm>
          <a:off x="3380595" y="0"/>
          <a:ext cx="1445736" cy="13990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cs typeface="Arial" panose="020B0604020202020204" pitchFamily="34" charset="0"/>
            </a:rPr>
            <a:t>Screening</a:t>
          </a:r>
        </a:p>
      </dsp:txBody>
      <dsp:txXfrm>
        <a:off x="3421571" y="40976"/>
        <a:ext cx="1363784" cy="1317080"/>
      </dsp:txXfrm>
    </dsp:sp>
    <dsp:sp modelId="{0F53AB28-15A4-4C9F-ADE5-469026EF7492}">
      <dsp:nvSpPr>
        <dsp:cNvPr id="0" name=""/>
        <dsp:cNvSpPr/>
      </dsp:nvSpPr>
      <dsp:spPr>
        <a:xfrm>
          <a:off x="5069216" y="0"/>
          <a:ext cx="1602844" cy="13990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cs typeface="Arial" panose="020B0604020202020204" pitchFamily="34" charset="0"/>
            </a:rPr>
            <a:t>Timely presentation</a:t>
          </a:r>
        </a:p>
      </dsp:txBody>
      <dsp:txXfrm>
        <a:off x="5110192" y="40976"/>
        <a:ext cx="1520892" cy="1317080"/>
      </dsp:txXfrm>
    </dsp:sp>
    <dsp:sp modelId="{B04B8074-648E-44A1-8CB6-FB57705ABD36}">
      <dsp:nvSpPr>
        <dsp:cNvPr id="0" name=""/>
        <dsp:cNvSpPr/>
      </dsp:nvSpPr>
      <dsp:spPr>
        <a:xfrm>
          <a:off x="6914944" y="0"/>
          <a:ext cx="1445736" cy="13990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i="1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Prevention</a:t>
          </a:r>
        </a:p>
      </dsp:txBody>
      <dsp:txXfrm>
        <a:off x="6955920" y="40976"/>
        <a:ext cx="1363784" cy="13170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723DE3-4B70-434C-BF58-FDB29857DEE0}">
      <dsp:nvSpPr>
        <dsp:cNvPr id="0" name=""/>
        <dsp:cNvSpPr/>
      </dsp:nvSpPr>
      <dsp:spPr>
        <a:xfrm>
          <a:off x="4806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Neighbourhood Empowerment</a:t>
          </a:r>
        </a:p>
      </dsp:txBody>
      <dsp:txXfrm>
        <a:off x="41585" y="36779"/>
        <a:ext cx="1182173" cy="1521481"/>
      </dsp:txXfrm>
    </dsp:sp>
    <dsp:sp modelId="{E7A5C51F-872A-4436-9BAE-82925C56A084}">
      <dsp:nvSpPr>
        <dsp:cNvPr id="0" name=""/>
        <dsp:cNvSpPr/>
      </dsp:nvSpPr>
      <dsp:spPr>
        <a:xfrm>
          <a:off x="1471501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Workforce support and  education</a:t>
          </a:r>
        </a:p>
      </dsp:txBody>
      <dsp:txXfrm>
        <a:off x="1508280" y="36779"/>
        <a:ext cx="1182173" cy="1521481"/>
      </dsp:txXfrm>
    </dsp:sp>
    <dsp:sp modelId="{D1F4B3E8-93C3-40E3-9A0C-CE72E378F06D}">
      <dsp:nvSpPr>
        <dsp:cNvPr id="0" name=""/>
        <dsp:cNvSpPr/>
      </dsp:nvSpPr>
      <dsp:spPr>
        <a:xfrm>
          <a:off x="2938195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Community outreach and engagement</a:t>
          </a:r>
        </a:p>
      </dsp:txBody>
      <dsp:txXfrm>
        <a:off x="2974974" y="36779"/>
        <a:ext cx="1182173" cy="1521481"/>
      </dsp:txXfrm>
    </dsp:sp>
    <dsp:sp modelId="{B4F7C997-20AC-4CB1-8AA9-6C7BFBFC0100}">
      <dsp:nvSpPr>
        <dsp:cNvPr id="0" name=""/>
        <dsp:cNvSpPr/>
      </dsp:nvSpPr>
      <dsp:spPr>
        <a:xfrm>
          <a:off x="4404890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PPVs/Cancer Champions</a:t>
          </a:r>
        </a:p>
      </dsp:txBody>
      <dsp:txXfrm>
        <a:off x="4441669" y="36779"/>
        <a:ext cx="1182173" cy="1521481"/>
      </dsp:txXfrm>
    </dsp:sp>
    <dsp:sp modelId="{771389B4-2C40-4F74-919E-2985BFEB5057}">
      <dsp:nvSpPr>
        <dsp:cNvPr id="0" name=""/>
        <dsp:cNvSpPr/>
      </dsp:nvSpPr>
      <dsp:spPr>
        <a:xfrm>
          <a:off x="5871584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Partnerships with the VCFSE</a:t>
          </a:r>
        </a:p>
      </dsp:txBody>
      <dsp:txXfrm>
        <a:off x="5908363" y="36779"/>
        <a:ext cx="1182173" cy="1521481"/>
      </dsp:txXfrm>
    </dsp:sp>
    <dsp:sp modelId="{C530E302-2369-4092-B611-AA0725D54CF4}">
      <dsp:nvSpPr>
        <dsp:cNvPr id="0" name=""/>
        <dsp:cNvSpPr/>
      </dsp:nvSpPr>
      <dsp:spPr>
        <a:xfrm>
          <a:off x="7338279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Awareness raising and campaigns</a:t>
          </a:r>
        </a:p>
      </dsp:txBody>
      <dsp:txXfrm>
        <a:off x="7375058" y="36779"/>
        <a:ext cx="1182173" cy="1521481"/>
      </dsp:txXfrm>
    </dsp:sp>
    <dsp:sp modelId="{3D969323-AD40-4D04-9FDE-47AE0935ED20}">
      <dsp:nvSpPr>
        <dsp:cNvPr id="0" name=""/>
        <dsp:cNvSpPr/>
      </dsp:nvSpPr>
      <dsp:spPr>
        <a:xfrm>
          <a:off x="8804973" y="0"/>
          <a:ext cx="1255731" cy="15950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latin typeface="Arial" panose="020B0604020202020204" pitchFamily="34" charset="0"/>
              <a:cs typeface="Arial" panose="020B0604020202020204" pitchFamily="34" charset="0"/>
            </a:rPr>
            <a:t>Data driven Targeted Interventions</a:t>
          </a:r>
        </a:p>
      </dsp:txBody>
      <dsp:txXfrm>
        <a:off x="8841752" y="36779"/>
        <a:ext cx="1182173" cy="1521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7DC5F-6BAF-4D41-888F-D0930A940FC1}" type="datetimeFigureOut">
              <a:t>2/2/2026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C5756-C338-4A6D-9A9F-116911335D4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52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6F921-36AB-B0C1-88F7-769F3CF2D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35B641-1359-3761-DC8A-9DD476F23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90DE6E-1541-1AC7-85F9-8BB9D0DD05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E8837-E9EF-F1A3-38AD-0D59241C2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A994FB-13D0-4EDD-8941-624F26791E2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45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FC9E5-9690-5D97-39D8-AC18E46B9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12F01-DA91-88A4-0BE4-20E0C3DA0B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62612-52B3-B4A1-F15C-C3C43831AD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,Sans-Serif"/>
              <a:buNone/>
            </a:pPr>
            <a:endParaRPr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02B8D-1078-7B31-7A58-F7471CB15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D56D3C-FFA1-4E5E-9D85-C45F98E2FCB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26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FC9E5-9690-5D97-39D8-AC18E46B9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12F01-DA91-88A4-0BE4-20E0C3DA0B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62612-52B3-B4A1-F15C-C3C43831AD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endParaRPr lang="en-GB" sz="12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  <a:p>
            <a:pPr marL="171450" marR="0" lvl="0" indent="-1714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,Sans-Serif"/>
              <a:buChar char="•"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02B8D-1078-7B31-7A58-F7471CB15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D56D3C-FFA1-4E5E-9D85-C45F98E2FCB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26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CXR Lung</a:t>
            </a:r>
          </a:p>
          <a:p>
            <a:r>
              <a:rPr lang="en-US" dirty="0">
                <a:ea typeface="Calibri"/>
                <a:cs typeface="Calibri"/>
              </a:rPr>
              <a:t>Self referral pilots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b="1" dirty="0"/>
              <a:t>EOI: </a:t>
            </a:r>
            <a:r>
              <a:rPr lang="en-US" dirty="0"/>
              <a:t>111 Online self-referral - (opt-in only): Support the development and local delivery of 111 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online case-finding pilots to improve access for people at high risk of a cancer diagnosis, 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initially focusing on breast and expanding to lung.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Prevention new</a:t>
            </a:r>
          </a:p>
          <a:p>
            <a:r>
              <a:rPr lang="en-US" dirty="0">
                <a:ea typeface="Calibri"/>
                <a:cs typeface="Calibri"/>
              </a:rPr>
              <a:t> 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C5756-C338-4A6D-9A9F-116911335D44}" type="slidenum"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104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5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, subhead, two columns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68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2E76D-B9E6-52F7-4294-BEC64246F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A65951-20FC-8169-C632-4681A49BC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EFA95-73C5-E9D5-155C-551C7D1E3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46183-F6F0-45CF-5AA2-8D690186F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A868F-22FD-3B6D-CD50-E2457789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845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55C1C-9E56-075C-C6C2-61AB6607B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AEE50-A58F-4B12-FCF3-960FCF8CF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29870-B37B-6C4B-9B4E-CADAE19F0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636DE-36CD-F06E-046E-89B2C17E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ED46-91AD-BFC5-0AC7-612DE218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262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B7531-821A-85EA-815D-A0251EEB8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578A5-9ECB-C876-4EB1-912904BC1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766C1-C71A-CE38-7F1B-77DA89B7C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8787C-28C7-E910-ABFA-3B9EDA27C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A9F6D-B5A9-1989-311A-99EF6B45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8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6E3F-18A0-A430-EDCC-FA18195F8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3904B-11D0-7EC8-7040-42CC038AB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53356-7281-5C13-5A7D-FCB04872F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6AD83-D570-1270-F3B1-7479B5A56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84F9-B32C-8927-4280-3DF7DE16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DADE9-AABF-9844-D91A-A1BEDD30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52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1761-64F3-AA62-B991-AF8CD3538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CF049-0965-43E5-2893-56390D7B6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31466-EDAB-5658-D640-9E89C0FEB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EEF22-0DBD-B541-5734-90BD6B1017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B4A2C4-09CB-862F-D33E-70F1DA037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E44C74-0E28-8C88-4ED8-081912DFE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897CBB-F82D-FFCE-B4C1-9F823B42E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5B2508-9D57-F22C-BECC-F22FC09C0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229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4ABF-EEA5-1036-FC2D-7DE8D3B6F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3965-DC12-E4BB-6CA3-A82F6FDDD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1A471-2B3B-F656-3078-B88AE59F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46C0D-D09D-D710-9F30-6FB55C97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288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EC87DD-D1C3-8383-A3C9-90F0793A5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998B2-D864-FF21-0FDF-13DA0156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2AC43-8695-2ABC-0237-CFE25419B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40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95BB4-134C-C107-974E-FF8A8B04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3E45D-61A6-CCD1-5915-3A3FF9188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81AEB-89BB-F3E4-740E-1E5669F7B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189A04-7A5F-B0B6-47AF-FD79CC67D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F48EB-DEB2-A333-741E-E33095C4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27C78-ECE6-0A59-1A98-60A51091D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670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2C636-8292-E8A3-6DCB-9B3D818BE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CD5E6B-189E-56B3-93C5-A44B35454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31044-49F5-9503-8136-094ED1CD2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415EE-0533-FBCF-3073-CB79DF2B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83016-70C6-431A-28E3-AC020BBEF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A8A4B-E67B-0E71-D512-18563809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289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898A7-EFDA-4482-5657-389DD210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5F6DA9-032C-A990-9A6E-4BBC929E3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1AB6F-0606-7ECB-ED86-FE95FC7E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C657B-D197-E46B-26DB-FD53A33D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53400-C0D3-B9B5-ED95-9C0A78EB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4302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201E6-51F0-D9C5-153A-88630C7267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88C6EE-474F-D4BE-1313-D6A08F2BC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9E91C-F2F8-C431-219E-DAF8A5FBA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A0FA2-BA1F-9CD6-B3F6-0CC1E321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C69E8-6A5E-7CAF-DD22-EA7A5DF2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57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5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7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76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5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1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D36ED-58AA-7465-B5EC-0F41CBB26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9A276-FE30-3D75-5BE2-7A7C532F7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0F9FE-0E1B-53BE-167F-DE6909A22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6B7236-CD75-4045-8464-8DFDF690BC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FF036-6303-E8FE-501E-1936A0088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70D39-F744-D5D2-5A6A-BF9CE5E20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615791-E44A-4BCC-914F-4332254F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13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diagramColors" Target="../diagrams/colors3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2.xml"/><Relationship Id="rId12" Type="http://schemas.openxmlformats.org/officeDocument/2006/relationships/diagramQuickStyle" Target="../diagrams/quickStyl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11" Type="http://schemas.openxmlformats.org/officeDocument/2006/relationships/diagramLayout" Target="../diagrams/layout3.xml"/><Relationship Id="rId5" Type="http://schemas.openxmlformats.org/officeDocument/2006/relationships/diagramData" Target="../diagrams/data2.xml"/><Relationship Id="rId10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2.xml"/><Relationship Id="rId14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33A33-0C86-6AF6-9545-D218AA8D4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>
            <a:extLst>
              <a:ext uri="{FF2B5EF4-FFF2-40B4-BE49-F238E27FC236}">
                <a16:creationId xmlns:a16="http://schemas.microsoft.com/office/drawing/2014/main" id="{03AC145F-19E1-86FB-8F2C-984A87AA9CAC}"/>
              </a:ext>
            </a:extLst>
          </p:cNvPr>
          <p:cNvSpPr>
            <a:spLocks/>
          </p:cNvSpPr>
          <p:nvPr/>
        </p:nvSpPr>
        <p:spPr>
          <a:xfrm rot="5400000" flipH="1">
            <a:off x="7188496" y="1843164"/>
            <a:ext cx="6858001" cy="3171673"/>
          </a:xfrm>
          <a:custGeom>
            <a:avLst/>
            <a:gdLst/>
            <a:ahLst/>
            <a:cxnLst/>
            <a:rect l="l" t="t" r="r" b="b"/>
            <a:pathLst>
              <a:path w="12303700" h="5321719">
                <a:moveTo>
                  <a:pt x="12303699" y="0"/>
                </a:moveTo>
                <a:lnTo>
                  <a:pt x="0" y="0"/>
                </a:lnTo>
                <a:lnTo>
                  <a:pt x="0" y="5321718"/>
                </a:lnTo>
                <a:lnTo>
                  <a:pt x="12303699" y="5321718"/>
                </a:lnTo>
                <a:lnTo>
                  <a:pt x="12303699" y="0"/>
                </a:lnTo>
                <a:close/>
              </a:path>
            </a:pathLst>
          </a:custGeom>
          <a:blipFill>
            <a:blip r:embed="rId3">
              <a:alphaModFix amt="63000"/>
            </a:blip>
            <a:stretch>
              <a:fillRect l="-6438" t="-13804" r="-4070" b="-29865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AA6C9DA6-802A-16A2-BFEE-13569C4F4A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549" y="1"/>
            <a:ext cx="2455451" cy="1171483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36C4DBBA-EDDA-0096-6009-7236EA536A5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66409" cy="1252993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3687C7D-EBF7-91F0-E3D7-5E7388CE9C22}"/>
              </a:ext>
            </a:extLst>
          </p:cNvPr>
          <p:cNvSpPr txBox="1">
            <a:spLocks/>
          </p:cNvSpPr>
          <p:nvPr/>
        </p:nvSpPr>
        <p:spPr>
          <a:xfrm>
            <a:off x="685800" y="1339484"/>
            <a:ext cx="10522974" cy="13051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29" marR="0" lvl="0" indent="-571529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81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utiger"/>
              <a:ea typeface="Frutiger"/>
              <a:cs typeface="Frutiger"/>
              <a:sym typeface="Frutige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B2C074-256D-E3F3-4F49-0FB4B70A8025}"/>
              </a:ext>
            </a:extLst>
          </p:cNvPr>
          <p:cNvSpPr txBox="1"/>
          <p:nvPr/>
        </p:nvSpPr>
        <p:spPr>
          <a:xfrm>
            <a:off x="422639" y="2520645"/>
            <a:ext cx="10655559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E17301-84DA-B21B-AA20-4205F719FF60}"/>
              </a:ext>
            </a:extLst>
          </p:cNvPr>
          <p:cNvSpPr txBox="1"/>
          <p:nvPr/>
        </p:nvSpPr>
        <p:spPr>
          <a:xfrm>
            <a:off x="1273728" y="1712593"/>
            <a:ext cx="9063868" cy="40233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defTabSz="609630">
              <a:lnSpc>
                <a:spcPts val="6274"/>
              </a:lnSpc>
              <a:defRPr/>
            </a:pPr>
            <a:r>
              <a:rPr lang="en-US" sz="3600" b="1" dirty="0">
                <a:solidFill>
                  <a:srgbClr val="5C338E"/>
                </a:solidFill>
                <a:latin typeface="Arial"/>
                <a:cs typeface="Arial"/>
                <a:sym typeface="Frutiger"/>
              </a:rPr>
              <a:t>SWAG Cancer Alliance </a:t>
            </a:r>
          </a:p>
          <a:p>
            <a:pPr algn="ctr" defTabSz="609630">
              <a:lnSpc>
                <a:spcPts val="6274"/>
              </a:lnSpc>
              <a:defRPr/>
            </a:pPr>
            <a:r>
              <a:rPr lang="en-US" sz="3600" b="1" dirty="0">
                <a:solidFill>
                  <a:srgbClr val="5C338E"/>
                </a:solidFill>
                <a:latin typeface="Arial"/>
                <a:cs typeface="Arial"/>
                <a:sym typeface="Frutiger"/>
              </a:rPr>
              <a:t>Planning 2026-2027</a:t>
            </a:r>
            <a:endParaRPr lang="en-US" sz="3600" b="1" dirty="0">
              <a:solidFill>
                <a:srgbClr val="5C338E"/>
              </a:solidFill>
              <a:latin typeface="Arial"/>
              <a:cs typeface="Arial"/>
            </a:endParaRPr>
          </a:p>
          <a:p>
            <a:pPr algn="ctr" defTabSz="609630">
              <a:lnSpc>
                <a:spcPts val="6274"/>
              </a:lnSpc>
              <a:defRPr/>
            </a:pPr>
            <a:endParaRPr lang="en-US" sz="3200" b="1" dirty="0">
              <a:solidFill>
                <a:srgbClr val="5C338E"/>
              </a:solidFill>
              <a:latin typeface="Arial"/>
              <a:ea typeface="Calibri"/>
              <a:cs typeface="Arial"/>
            </a:endParaRPr>
          </a:p>
          <a:p>
            <a:pPr algn="ctr" defTabSz="609630">
              <a:lnSpc>
                <a:spcPts val="6274"/>
              </a:lnSpc>
              <a:defRPr/>
            </a:pPr>
            <a:r>
              <a:rPr lang="en-US" sz="2400" b="1" dirty="0">
                <a:solidFill>
                  <a:srgbClr val="5C338E"/>
                </a:solidFill>
                <a:latin typeface="Arial"/>
                <a:ea typeface="Calibri"/>
                <a:cs typeface="Arial"/>
              </a:rPr>
              <a:t>Ruth Carr</a:t>
            </a:r>
          </a:p>
          <a:p>
            <a:pPr algn="ctr" defTabSz="609630">
              <a:lnSpc>
                <a:spcPts val="6274"/>
              </a:lnSpc>
              <a:defRPr/>
            </a:pPr>
            <a:r>
              <a:rPr lang="en-US" sz="2400" b="1" dirty="0">
                <a:solidFill>
                  <a:srgbClr val="5C338E"/>
                </a:solidFill>
                <a:latin typeface="Arial"/>
                <a:ea typeface="Calibri"/>
                <a:cs typeface="Arial"/>
              </a:rPr>
              <a:t>Managing Director, SWAG Cancer Alliance</a:t>
            </a:r>
          </a:p>
        </p:txBody>
      </p:sp>
    </p:spTree>
    <p:extLst>
      <p:ext uri="{BB962C8B-B14F-4D97-AF65-F5344CB8AC3E}">
        <p14:creationId xmlns:p14="http://schemas.microsoft.com/office/powerpoint/2010/main" val="125886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D88E-8241-EE73-2F66-8C165557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139" y="454670"/>
            <a:ext cx="10506456" cy="579832"/>
          </a:xfrm>
        </p:spPr>
        <p:txBody>
          <a:bodyPr anchor="b">
            <a:normAutofit fontScale="90000"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SWAG Key Priorities 2026-27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99A599-E867-2B2B-E957-266583851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5" y="324207"/>
            <a:ext cx="792549" cy="786452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D01FCAB-088E-BFD4-3F58-313EF850A6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544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255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2A040-F4BC-EB2A-116F-9CBFA4AC8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670A719-A582-E034-81B3-DB5E0334CF1D}"/>
              </a:ext>
            </a:extLst>
          </p:cNvPr>
          <p:cNvSpPr/>
          <p:nvPr/>
        </p:nvSpPr>
        <p:spPr>
          <a:xfrm>
            <a:off x="9225389" y="139318"/>
            <a:ext cx="2839223" cy="1092965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D2F93B4-4E15-9CDA-407A-CCE48698802A}"/>
              </a:ext>
            </a:extLst>
          </p:cNvPr>
          <p:cNvSpPr/>
          <p:nvPr/>
        </p:nvSpPr>
        <p:spPr>
          <a:xfrm>
            <a:off x="-166815" y="-157783"/>
            <a:ext cx="1404949" cy="1390065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7F21A6CB-600A-EB01-1082-5966AF3B5627}"/>
              </a:ext>
            </a:extLst>
          </p:cNvPr>
          <p:cNvSpPr txBox="1"/>
          <p:nvPr/>
        </p:nvSpPr>
        <p:spPr>
          <a:xfrm>
            <a:off x="1452398" y="372149"/>
            <a:ext cx="6514384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Frutiger"/>
              </a:rPr>
              <a:t>2026/27 Cancer </a:t>
            </a:r>
            <a:r>
              <a:rPr lang="en-US" sz="3200" dirty="0">
                <a:solidFill>
                  <a:srgbClr val="7030A0"/>
                </a:solidFill>
                <a:latin typeface="Arial"/>
                <a:cs typeface="Arial"/>
                <a:sym typeface="Frutiger"/>
              </a:rPr>
              <a:t>Performance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Frutiger"/>
              </a:rPr>
              <a:t> &amp; Pathway Improvement</a:t>
            </a:r>
            <a:endParaRPr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9C83D-5EEB-1F67-1C26-752B17163B42}"/>
              </a:ext>
            </a:extLst>
          </p:cNvPr>
          <p:cNvSpPr txBox="1"/>
          <p:nvPr/>
        </p:nvSpPr>
        <p:spPr>
          <a:xfrm>
            <a:off x="243191" y="1640369"/>
            <a:ext cx="11585643" cy="58785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latin typeface="Arial"/>
                <a:cs typeface="Arial"/>
              </a:rPr>
              <a:t>Cancer performance</a:t>
            </a:r>
            <a:endParaRPr lang="en-US" sz="2000">
              <a:latin typeface="Arial"/>
              <a:cs typeface="Arial"/>
            </a:endParaRPr>
          </a:p>
          <a:p>
            <a:endParaRPr lang="en-GB" sz="2000" dirty="0">
              <a:latin typeface="Arial"/>
              <a:ea typeface="+mn-lt"/>
              <a:cs typeface="+mn-lt"/>
            </a:endParaRPr>
          </a:p>
          <a:p>
            <a:r>
              <a:rPr lang="en-GB" sz="2000" dirty="0">
                <a:latin typeface="Arial"/>
                <a:ea typeface="+mn-lt"/>
                <a:cs typeface="+mn-lt"/>
              </a:rPr>
              <a:t>Develop and deliver plans for operational improvement in all providers currently in the bottom quartile nationally for the 28d FDS, 31d Treatment or 62d Standards, with the goal of delivering a 10%pts improvement in performance, capped at the planning ambitions:</a:t>
            </a:r>
            <a:endParaRPr lang="en-GB" sz="2000">
              <a:latin typeface="Arial"/>
              <a:ea typeface="+mn-lt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n-GB" sz="2000" dirty="0">
                <a:latin typeface="Arial"/>
                <a:ea typeface="+mn-lt"/>
                <a:cs typeface="+mn-lt"/>
              </a:rPr>
              <a:t>FDS - 80% </a:t>
            </a:r>
          </a:p>
          <a:p>
            <a:pPr marL="742950" lvl="1" indent="-285750">
              <a:buFont typeface="Arial"/>
              <a:buChar char="•"/>
            </a:pPr>
            <a:r>
              <a:rPr lang="en-GB" sz="2000" dirty="0">
                <a:latin typeface="Arial"/>
                <a:ea typeface="+mn-lt"/>
                <a:cs typeface="+mn-lt"/>
              </a:rPr>
              <a:t>31 days – 94% </a:t>
            </a:r>
          </a:p>
          <a:p>
            <a:pPr marL="742950" lvl="1" indent="-285750">
              <a:buFont typeface="Arial"/>
              <a:buChar char="•"/>
            </a:pPr>
            <a:r>
              <a:rPr lang="en-GB" sz="2000" dirty="0">
                <a:latin typeface="Arial"/>
                <a:ea typeface="+mn-lt"/>
                <a:cs typeface="+mn-lt"/>
              </a:rPr>
              <a:t>62 days – 80%</a:t>
            </a:r>
            <a:endParaRPr lang="en-GB" sz="2000" dirty="0">
              <a:latin typeface="Arial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/>
              <a:ea typeface="Calibri"/>
              <a:cs typeface="Calibri"/>
            </a:endParaRPr>
          </a:p>
          <a:p>
            <a:r>
              <a:rPr lang="en-GB" sz="2000" b="1" dirty="0">
                <a:latin typeface="Arial"/>
                <a:cs typeface="Arial"/>
              </a:rPr>
              <a:t>Treatment Focus- </a:t>
            </a:r>
            <a:r>
              <a:rPr lang="en-GB" sz="2000" b="1" dirty="0">
                <a:latin typeface="Arial"/>
                <a:ea typeface="Calibri"/>
                <a:cs typeface="Arial"/>
              </a:rPr>
              <a:t>Lung cancer </a:t>
            </a:r>
            <a:r>
              <a:rPr lang="en-GB" sz="2000" dirty="0">
                <a:latin typeface="Arial"/>
                <a:ea typeface="Calibri"/>
                <a:cs typeface="Arial"/>
              </a:rPr>
              <a:t>(62 day performance) - </a:t>
            </a:r>
            <a:endParaRPr lang="en-GB">
              <a:latin typeface="Calibri"/>
              <a:ea typeface="Calibri"/>
              <a:cs typeface="Calibri"/>
            </a:endParaRPr>
          </a:p>
          <a:p>
            <a:endParaRPr lang="en-GB" sz="2000" dirty="0">
              <a:latin typeface="Arial"/>
              <a:ea typeface="Calibri"/>
              <a:cs typeface="Arial"/>
            </a:endParaRPr>
          </a:p>
          <a:p>
            <a:pPr marL="628650" lvl="1" indent="-171450">
              <a:buFont typeface="Arial,Sans-Serif" panose="020B0604020202020204" pitchFamily="34" charset="0"/>
              <a:buChar char="•"/>
            </a:pPr>
            <a:r>
              <a:rPr lang="en-GB" sz="2000" dirty="0">
                <a:latin typeface="Arial"/>
                <a:ea typeface="Calibri"/>
                <a:cs typeface="Arial"/>
              </a:rPr>
              <a:t>Review expected ongoing increase in demand for curative treatment, particularly considering increases in demand that might be expected as a result of the roll-out of the Lung Cancer Screening Programme. </a:t>
            </a:r>
            <a:endParaRPr lang="en-GB" sz="2000">
              <a:solidFill>
                <a:srgbClr val="444444"/>
              </a:solidFill>
              <a:latin typeface="Arial"/>
              <a:ea typeface="Calibri"/>
              <a:cs typeface="Arial"/>
            </a:endParaRPr>
          </a:p>
          <a:p>
            <a:pPr marL="628650" lvl="1" indent="-171450">
              <a:buFont typeface="Arial,Sans-Serif" panose="020B0604020202020204" pitchFamily="34" charset="0"/>
              <a:buChar char="•"/>
            </a:pPr>
            <a:r>
              <a:rPr lang="en-GB" sz="2000" dirty="0">
                <a:latin typeface="Arial"/>
                <a:ea typeface="Calibri"/>
                <a:cs typeface="Arial"/>
              </a:rPr>
              <a:t>Plans should</a:t>
            </a:r>
            <a:r>
              <a:rPr lang="en-GB" sz="2000" b="1" dirty="0">
                <a:latin typeface="Arial"/>
                <a:ea typeface="Calibri"/>
                <a:cs typeface="Arial"/>
              </a:rPr>
              <a:t> </a:t>
            </a:r>
            <a:r>
              <a:rPr lang="en-GB" sz="2000" dirty="0">
                <a:latin typeface="Arial"/>
                <a:ea typeface="Calibri"/>
                <a:cs typeface="Arial"/>
              </a:rPr>
              <a:t>include actions across the staging and treatment phases of the pathway and include all patients, curative and palliative.</a:t>
            </a:r>
            <a:endParaRPr lang="en-US" sz="2000">
              <a:solidFill>
                <a:srgbClr val="444444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444444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930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2A040-F4BC-EB2A-116F-9CBFA4AC8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670A719-A582-E034-81B3-DB5E0334CF1D}"/>
              </a:ext>
            </a:extLst>
          </p:cNvPr>
          <p:cNvSpPr/>
          <p:nvPr/>
        </p:nvSpPr>
        <p:spPr>
          <a:xfrm>
            <a:off x="9225389" y="139318"/>
            <a:ext cx="2839223" cy="1092965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D2F93B4-4E15-9CDA-407A-CCE48698802A}"/>
              </a:ext>
            </a:extLst>
          </p:cNvPr>
          <p:cNvSpPr/>
          <p:nvPr/>
        </p:nvSpPr>
        <p:spPr>
          <a:xfrm>
            <a:off x="-166815" y="-157783"/>
            <a:ext cx="1404949" cy="1390065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7F21A6CB-600A-EB01-1082-5966AF3B5627}"/>
              </a:ext>
            </a:extLst>
          </p:cNvPr>
          <p:cNvSpPr txBox="1"/>
          <p:nvPr/>
        </p:nvSpPr>
        <p:spPr>
          <a:xfrm>
            <a:off x="1452398" y="372149"/>
            <a:ext cx="6514384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Frutiger"/>
              </a:rPr>
              <a:t>2026/27 </a:t>
            </a:r>
            <a:r>
              <a:rPr lang="en-US" sz="3200" dirty="0">
                <a:solidFill>
                  <a:srgbClr val="7030A0"/>
                </a:solidFill>
                <a:latin typeface="Arial"/>
                <a:cs typeface="Arial"/>
                <a:sym typeface="Frutiger"/>
              </a:rPr>
              <a:t>Treatment Variation: Lung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9C83D-5EEB-1F67-1C26-752B17163B42}"/>
              </a:ext>
            </a:extLst>
          </p:cNvPr>
          <p:cNvSpPr txBox="1"/>
          <p:nvPr/>
        </p:nvSpPr>
        <p:spPr>
          <a:xfrm>
            <a:off x="243191" y="1640369"/>
            <a:ext cx="11585643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latin typeface="Arial"/>
                <a:cs typeface="Arial"/>
              </a:rPr>
              <a:t>Deliverables:</a:t>
            </a:r>
            <a:endParaRPr lang="en-US" sz="2000" b="1">
              <a:latin typeface="Arial"/>
              <a:ea typeface="Calibri"/>
              <a:cs typeface="Arial"/>
            </a:endParaRPr>
          </a:p>
          <a:p>
            <a:r>
              <a:rPr lang="en-GB" sz="2000" dirty="0">
                <a:latin typeface="Arial"/>
                <a:ea typeface="Calibri"/>
                <a:cs typeface="Arial"/>
              </a:rPr>
              <a:t>Implement</a:t>
            </a:r>
            <a:r>
              <a:rPr lang="en-GB" sz="2000" dirty="0">
                <a:latin typeface="Arial"/>
                <a:ea typeface="+mn-lt"/>
                <a:cs typeface="Arial"/>
              </a:rPr>
              <a:t> national priority recommendations from clinical audit/GIRFT reports to reduce variation in treatment in trusts not meeting the NHS-wide target:</a:t>
            </a:r>
          </a:p>
          <a:p>
            <a:pPr lvl="1">
              <a:buFont typeface="Courier New"/>
              <a:buChar char="o"/>
            </a:pPr>
            <a:r>
              <a:rPr lang="en-GB" sz="2000" dirty="0">
                <a:latin typeface="Arial"/>
                <a:ea typeface="+mn-lt"/>
                <a:cs typeface="Arial"/>
              </a:rPr>
              <a:t>Lung: 70% of patients with NSCLC stage IIIB-IVB and PS 0-1 receiving systemic anti-cancer therapy (SACT)</a:t>
            </a:r>
            <a:endParaRPr lang="en-GB" sz="2000" dirty="0">
              <a:latin typeface="Arial"/>
              <a:ea typeface="Calibri"/>
              <a:cs typeface="Arial"/>
            </a:endParaRPr>
          </a:p>
          <a:p>
            <a:pPr lvl="1">
              <a:buFont typeface="Courier New"/>
              <a:buChar char="o"/>
            </a:pPr>
            <a:r>
              <a:rPr lang="en-GB" sz="2000" dirty="0">
                <a:latin typeface="Arial"/>
                <a:ea typeface="Calibri"/>
                <a:cs typeface="Arial"/>
              </a:rPr>
              <a:t>Success measure: </a:t>
            </a:r>
            <a:r>
              <a:rPr lang="en-GB" sz="2000" dirty="0">
                <a:latin typeface="Arial"/>
                <a:ea typeface="+mn-lt"/>
                <a:cs typeface="Arial"/>
              </a:rPr>
              <a:t>(TBC when NLCA State of the Nation report is released - due for publication 12/02/2026)</a:t>
            </a:r>
            <a:endParaRPr lang="en-GB" sz="2000" dirty="0">
              <a:latin typeface="Arial"/>
              <a:ea typeface="Calibri"/>
              <a:cs typeface="Arial"/>
            </a:endParaRPr>
          </a:p>
          <a:p>
            <a:endParaRPr lang="en-GB" sz="2000" dirty="0">
              <a:latin typeface="Arial"/>
              <a:ea typeface="+mn-lt"/>
              <a:cs typeface="Arial"/>
            </a:endParaRPr>
          </a:p>
          <a:p>
            <a:r>
              <a:rPr lang="en-GB" sz="2000" b="1" dirty="0">
                <a:latin typeface="Arial"/>
                <a:ea typeface="+mn-lt"/>
                <a:cs typeface="Arial"/>
              </a:rPr>
              <a:t>Actions </a:t>
            </a:r>
            <a:endParaRPr lang="en-GB" sz="2000" dirty="0">
              <a:latin typeface="Arial"/>
              <a:ea typeface="+mn-lt"/>
              <a:cs typeface="Arial"/>
            </a:endParaRPr>
          </a:p>
          <a:p>
            <a:r>
              <a:rPr lang="en-GB" sz="2000" dirty="0">
                <a:latin typeface="Arial"/>
                <a:ea typeface="+mn-lt"/>
                <a:cs typeface="Arial"/>
              </a:rPr>
              <a:t>Identify a named clinical lead for each core recommendation (if not already done so in 2025/26) and seek to include the implementation of the recommendations and delivery of any QI activities on local </a:t>
            </a:r>
            <a:endParaRPr lang="en-GB" sz="2000" dirty="0">
              <a:latin typeface="Arial"/>
              <a:ea typeface="Calibri"/>
              <a:cs typeface="Arial"/>
            </a:endParaRPr>
          </a:p>
          <a:p>
            <a:r>
              <a:rPr lang="en-GB" sz="2000" dirty="0">
                <a:latin typeface="Arial"/>
                <a:ea typeface="+mn-lt"/>
                <a:cs typeface="Arial"/>
              </a:rPr>
              <a:t>CAG workplans, where an overarching quality improvement collaborative does not yet exist or reporting progress to the overarching quality improvement collaborative.</a:t>
            </a: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864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6755B-3A6F-9B75-3773-E61489CB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>
            <a:extLst>
              <a:ext uri="{FF2B5EF4-FFF2-40B4-BE49-F238E27FC236}">
                <a16:creationId xmlns:a16="http://schemas.microsoft.com/office/drawing/2014/main" id="{63F21A0C-1DF9-D75E-F58C-E2D2B0F872AF}"/>
              </a:ext>
            </a:extLst>
          </p:cNvPr>
          <p:cNvSpPr/>
          <p:nvPr/>
        </p:nvSpPr>
        <p:spPr>
          <a:xfrm>
            <a:off x="-196436" y="-183843"/>
            <a:ext cx="1748684" cy="1360170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B361D73D-3B68-BACD-529D-B3DABEDBFF0D}"/>
              </a:ext>
            </a:extLst>
          </p:cNvPr>
          <p:cNvSpPr/>
          <p:nvPr/>
        </p:nvSpPr>
        <p:spPr>
          <a:xfrm>
            <a:off x="9623921" y="13766"/>
            <a:ext cx="2568079" cy="964952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1858" b="-1185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40A9A1-4874-EA2F-3AB3-3008670C8C3E}"/>
              </a:ext>
            </a:extLst>
          </p:cNvPr>
          <p:cNvSpPr txBox="1"/>
          <p:nvPr/>
        </p:nvSpPr>
        <p:spPr>
          <a:xfrm>
            <a:off x="1736476" y="245993"/>
            <a:ext cx="80358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400" b="1" dirty="0">
                <a:solidFill>
                  <a:srgbClr val="7030A0"/>
                </a:solidFill>
                <a:latin typeface="Arial"/>
                <a:cs typeface="Arial"/>
              </a:rPr>
              <a:t>Neighbourhood priorities for Early Diagnosis 26/27</a:t>
            </a:r>
            <a:endParaRPr lang="en-GB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8428F71E-9950-F2DC-1572-CCE2441B9871}"/>
              </a:ext>
            </a:extLst>
          </p:cNvPr>
          <p:cNvGraphicFramePr/>
          <p:nvPr/>
        </p:nvGraphicFramePr>
        <p:xfrm>
          <a:off x="1736476" y="2630842"/>
          <a:ext cx="8364036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3" name="Callout: Down Arrow 22">
            <a:extLst>
              <a:ext uri="{FF2B5EF4-FFF2-40B4-BE49-F238E27FC236}">
                <a16:creationId xmlns:a16="http://schemas.microsoft.com/office/drawing/2014/main" id="{550AF621-98BC-5480-A1F7-C8E689A95A49}"/>
              </a:ext>
            </a:extLst>
          </p:cNvPr>
          <p:cNvSpPr/>
          <p:nvPr/>
        </p:nvSpPr>
        <p:spPr>
          <a:xfrm>
            <a:off x="2119191" y="1158346"/>
            <a:ext cx="7438505" cy="1399032"/>
          </a:xfrm>
          <a:prstGeom prst="downArrow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Improving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en-GB"/>
              <a:t> diagnosis of cancer / Reducing late-stage diagnosis of cancer</a:t>
            </a: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12F7BAE-A467-92BD-141C-2E267B442E18}"/>
              </a:ext>
            </a:extLst>
          </p:cNvPr>
          <p:cNvGraphicFramePr/>
          <p:nvPr/>
        </p:nvGraphicFramePr>
        <p:xfrm>
          <a:off x="881056" y="4300934"/>
          <a:ext cx="10065512" cy="1595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5" name="Arrow: Left-Right 24">
            <a:extLst>
              <a:ext uri="{FF2B5EF4-FFF2-40B4-BE49-F238E27FC236}">
                <a16:creationId xmlns:a16="http://schemas.microsoft.com/office/drawing/2014/main" id="{E4CCD816-5D37-C75B-3B28-B19A769756C0}"/>
              </a:ext>
            </a:extLst>
          </p:cNvPr>
          <p:cNvSpPr/>
          <p:nvPr/>
        </p:nvSpPr>
        <p:spPr>
          <a:xfrm>
            <a:off x="411480" y="6062472"/>
            <a:ext cx="11292840" cy="649224"/>
          </a:xfrm>
          <a:prstGeom prst="left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25B2FC-9FB4-3969-4118-3FE5618060F6}"/>
              </a:ext>
            </a:extLst>
          </p:cNvPr>
          <p:cNvSpPr txBox="1"/>
          <p:nvPr/>
        </p:nvSpPr>
        <p:spPr>
          <a:xfrm>
            <a:off x="881056" y="6202418"/>
            <a:ext cx="10521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 Health Inequalities including rare and less common cancers</a:t>
            </a:r>
          </a:p>
        </p:txBody>
      </p:sp>
    </p:spTree>
    <p:extLst>
      <p:ext uri="{BB962C8B-B14F-4D97-AF65-F5344CB8AC3E}">
        <p14:creationId xmlns:p14="http://schemas.microsoft.com/office/powerpoint/2010/main" val="18304601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725426-BA98-47E3-A467-9F1B4CD7EEF1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83bf93d6-90ef-4c40-b432-3688ee462b88"/>
    <ds:schemaRef ds:uri="http://purl.org/dc/terms/"/>
    <ds:schemaRef ds:uri="e2187767-90b3-4883-b7e5-3532ba822f20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A2E2D06-E65D-4258-A8C2-175574180A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C58C3C-21F3-433B-B139-97373166E20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476</Words>
  <Application>Microsoft Office PowerPoint</Application>
  <PresentationFormat>Widescreen</PresentationFormat>
  <Paragraphs>62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Arial,Sans-Serif</vt:lpstr>
      <vt:lpstr>Calibri</vt:lpstr>
      <vt:lpstr>Courier New</vt:lpstr>
      <vt:lpstr>Frutiger</vt:lpstr>
      <vt:lpstr>1_Office Theme</vt:lpstr>
      <vt:lpstr>Office Theme</vt:lpstr>
      <vt:lpstr>PowerPoint Presentation</vt:lpstr>
      <vt:lpstr>SWAG Key Priorities 2026-27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Dunderdale, Helen</dc:creator>
  <cp:lastModifiedBy>Helen Dunderdale</cp:lastModifiedBy>
  <cp:revision>148</cp:revision>
  <dcterms:created xsi:type="dcterms:W3CDTF">2026-02-02T16:51:13Z</dcterms:created>
  <dcterms:modified xsi:type="dcterms:W3CDTF">2026-02-02T20:58:03Z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  <property fmtid="{D5CDD505-2E9C-101B-9397-08002B2CF9AE}" pid="3" name="MediaServiceImageTags">
    <vt:lpwstr/>
  </property>
</Properties>
</file>