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57" r:id="rId6"/>
    <p:sldId id="258" r:id="rId7"/>
    <p:sldId id="261" r:id="rId8"/>
    <p:sldId id="262" r:id="rId9"/>
    <p:sldId id="26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 Dunderdale" userId="18a57383-fa13-4764-88a8-9272bfc7f4aa" providerId="ADAL" clId="{40AAFB23-4026-4DDA-9132-3EB33C578C51}"/>
    <pc:docChg chg="modSld modShowInfo">
      <pc:chgData name="Helen Dunderdale" userId="18a57383-fa13-4764-88a8-9272bfc7f4aa" providerId="ADAL" clId="{40AAFB23-4026-4DDA-9132-3EB33C578C51}" dt="2025-10-10T16:08:45.175" v="109" actId="20577"/>
      <pc:docMkLst>
        <pc:docMk/>
      </pc:docMkLst>
      <pc:sldChg chg="modSp mod">
        <pc:chgData name="Helen Dunderdale" userId="18a57383-fa13-4764-88a8-9272bfc7f4aa" providerId="ADAL" clId="{40AAFB23-4026-4DDA-9132-3EB33C578C51}" dt="2025-10-10T16:08:45.175" v="109" actId="20577"/>
        <pc:sldMkLst>
          <pc:docMk/>
          <pc:sldMk cId="814661687" sldId="256"/>
        </pc:sldMkLst>
        <pc:spChg chg="mod">
          <ac:chgData name="Helen Dunderdale" userId="18a57383-fa13-4764-88a8-9272bfc7f4aa" providerId="ADAL" clId="{40AAFB23-4026-4DDA-9132-3EB33C578C51}" dt="2025-10-10T16:08:45.175" v="109" actId="20577"/>
          <ac:spMkLst>
            <pc:docMk/>
            <pc:sldMk cId="814661687" sldId="256"/>
            <ac:spMk id="3" creationId="{F8D11CC5-0FCA-FA99-B338-30C3CAFF3E1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35264A-CE69-4E4E-93C1-DC313749A7B4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9F6F6C-EE2B-4090-BEB8-C99B84D575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291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0" dirty="0"/>
              <a:t>CSF1 = C</a:t>
            </a:r>
            <a: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olony-stimulating factor 1 receptor</a:t>
            </a:r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9F6F6C-EE2B-4090-BEB8-C99B84D5751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70701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793982-4F23-798A-9F83-1901C8B6EA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810B3C0-A621-B45B-E8A9-0B6F40CAF8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82562B5-1941-4B7A-6AFC-EDF6492433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0" dirty="0"/>
              <a:t>CSF1 = C</a:t>
            </a:r>
            <a: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olony-stimulating factor 1 receptor</a:t>
            </a:r>
            <a:endParaRPr lang="en-GB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27C83B-FE60-24FC-9F18-5C52988030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9F6F6C-EE2B-4090-BEB8-C99B84D5751B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5460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7E363-2A04-B28F-CD35-DA40A3E26B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7A98BE-6660-1D94-655F-323501270A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609686-7288-21E0-C899-8EF809664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0753B-AA32-4985-B777-7F841EE96095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51D94-FC56-B52B-B019-C9387EEBE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874433-24C0-7DC5-D7FD-BA0D5FC42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CABA-658A-417F-BE00-4BC34B4608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994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BA26C-DE44-D5AA-DA07-0C436DEA1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54182E-4054-44E3-89A9-F64B9DCBF7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5928B4-78C4-2116-B39E-541ECC80E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0753B-AA32-4985-B777-7F841EE96095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CAC620-AD13-AFE6-17C8-753E8C894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08600B-1102-6C14-819A-174B3CFF0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CABA-658A-417F-BE00-4BC34B4608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9917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FEA109-63B3-DF5E-5B71-B0AE096627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FB0B6C-B716-4682-2CA7-1BF9D05DD5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C933FB-2609-619D-1C0E-57FBC00E4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0753B-AA32-4985-B777-7F841EE96095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A8AB27-07CC-C369-87DF-9CE7D4B2C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9334FD-B595-CAE6-B090-F90FEF7F9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CABA-658A-417F-BE00-4BC34B4608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947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44C07-297E-516C-DFCD-EE97AB353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C3A4C-AA2F-FE0D-417E-5B93625CC7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865A8-CAAB-3041-C0B9-C9FC335ED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0753B-AA32-4985-B777-7F841EE96095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4398A-7B21-8D7F-43F9-668B82CDA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02F7D-2BA7-062B-0177-008CE5D98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CABA-658A-417F-BE00-4BC34B4608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2040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DBF4B-A443-67F2-B898-CF54F9F16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8DF38F-FDAA-9F06-0DE7-D2691FE758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5193E-D491-962E-970B-35DCB8813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0753B-AA32-4985-B777-7F841EE96095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98C27F-F65B-65C7-27A5-4F7B1862D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EEDB2F-0587-1547-8592-984B70E48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CABA-658A-417F-BE00-4BC34B4608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1553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F4FC0-B23B-6744-A55E-DBA9F4A6A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3AD8B6-3114-2A12-9380-19C2B64262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1549F0-43A4-F036-6BA4-E18CB7FB91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5AE70-DBBD-C92A-FC15-4C641A825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0753B-AA32-4985-B777-7F841EE96095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3F4FBF-5518-B47B-A0E1-EB233BCB2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99C420-81A4-FD4A-7ECD-733C0A7F3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CABA-658A-417F-BE00-4BC34B4608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802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5EF63-1536-6651-6063-1887A23E4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DA4D90-ACEF-0117-BBB0-01F914D060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5F4B2B-E9E3-09CF-37CF-3F79E8328B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74EE8C-7692-69F3-1242-D5DA43C60E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A86611-3C19-090F-6896-BDCAC33CA3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D279E2-B190-CD3D-2315-EC7F5D525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0753B-AA32-4985-B777-7F841EE96095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46407F-6EE8-CB5F-714E-FFBB119F1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8E3C9D-79BF-454D-3972-8B6702B32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CABA-658A-417F-BE00-4BC34B4608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3876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CC05B-EE93-ED08-573A-0B0E1521A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C0C2B5-88C4-A804-EB0E-E0D34E665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0753B-AA32-4985-B777-7F841EE96095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7784F2-28D6-B224-43A2-B687EC455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ED4146-6965-59AF-0ECB-F456EA32D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CABA-658A-417F-BE00-4BC34B4608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363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B3E392-1B95-6258-77C1-B2990EDFA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0753B-AA32-4985-B777-7F841EE96095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960A50-09AF-1175-A51B-1EA03FFC2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18906D-E0C9-3C87-D6AC-B787BEBE0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CABA-658A-417F-BE00-4BC34B4608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9077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FCD7D-47A6-6466-1D77-665B3FBF51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4A8E4-EA5F-065C-B282-AEA68324BC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24B245-0AB7-35B0-6916-B2CE197AC5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8ADCF6-1FB9-5F43-B581-5BD34E484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0753B-AA32-4985-B777-7F841EE96095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B49B32-BC9C-7BF8-C645-10278E8F1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6FA11A-D0BB-EEBA-3BF3-F8BDB7453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CABA-658A-417F-BE00-4BC34B4608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9040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4DC4B-9C63-A3F2-B7BE-C2E15C030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AF4F93-E247-1467-09B0-6B20CEFF3D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56C023-9F7C-2ED5-5741-1F6C0F1A0E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4D828B-9760-B47D-EFB6-0B7F6DBDC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0753B-AA32-4985-B777-7F841EE96095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6B14CE-BB5E-96CD-6F02-CC2D5CDF5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CF3722-9E8B-C89D-6667-5C7539B3B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CABA-658A-417F-BE00-4BC34B4608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181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2056EB-9068-35FC-67DF-839C64C7D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8D5243-BCA7-6B87-9DD6-6D48C45925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4E6488-99DF-64EE-B66F-7FD47A4FC1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C0753B-AA32-4985-B777-7F841EE96095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836073-E006-ABF5-F5A4-AE620125AF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AB8130-8E9C-0690-B70E-6A337AF4F6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C9CABA-658A-417F-BE00-4BC34B4608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2334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C6233C-1401-3F7C-BB9F-4BF39858EB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en-GB" dirty="0">
                <a:solidFill>
                  <a:srgbClr val="FFFFFF"/>
                </a:solidFill>
              </a:rPr>
              <a:t>A </a:t>
            </a:r>
            <a:r>
              <a:rPr lang="en-GB" u="sng" dirty="0">
                <a:solidFill>
                  <a:srgbClr val="FFFFFF"/>
                </a:solidFill>
              </a:rPr>
              <a:t>very</a:t>
            </a:r>
            <a:r>
              <a:rPr lang="en-GB" dirty="0">
                <a:solidFill>
                  <a:srgbClr val="FFFFFF"/>
                </a:solidFill>
              </a:rPr>
              <a:t> brief update on </a:t>
            </a:r>
            <a:r>
              <a:rPr lang="en-GB" dirty="0" err="1">
                <a:solidFill>
                  <a:srgbClr val="FFFFFF"/>
                </a:solidFill>
              </a:rPr>
              <a:t>tenosynovial</a:t>
            </a:r>
            <a:r>
              <a:rPr lang="en-GB" dirty="0">
                <a:solidFill>
                  <a:srgbClr val="FFFFFF"/>
                </a:solidFill>
              </a:rPr>
              <a:t> giant cell tumour (T-GCT)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D11CC5-0FCA-FA99-B338-30C3CAFF3E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en-GB" dirty="0"/>
              <a:t>Sarcoma Clinical Advisory Group</a:t>
            </a:r>
          </a:p>
          <a:p>
            <a:pPr algn="l"/>
            <a:r>
              <a:rPr lang="en-GB" dirty="0"/>
              <a:t>Friday 10</a:t>
            </a:r>
            <a:r>
              <a:rPr lang="en-GB" baseline="30000" dirty="0"/>
              <a:t>th</a:t>
            </a:r>
            <a:r>
              <a:rPr lang="en-GB" dirty="0"/>
              <a:t> October 2026</a:t>
            </a:r>
          </a:p>
          <a:p>
            <a:pPr algn="l"/>
            <a:r>
              <a:rPr lang="en-GB" dirty="0"/>
              <a:t>Consultant Oncologist </a:t>
            </a:r>
            <a:r>
              <a:rPr lang="en-GB"/>
              <a:t>Tim Spencer</a:t>
            </a:r>
          </a:p>
        </p:txBody>
      </p:sp>
    </p:spTree>
    <p:extLst>
      <p:ext uri="{BB962C8B-B14F-4D97-AF65-F5344CB8AC3E}">
        <p14:creationId xmlns:p14="http://schemas.microsoft.com/office/powerpoint/2010/main" val="814661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F258B8-C603-EFE8-6AAF-A73D74608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GB" sz="4000" dirty="0">
                <a:solidFill>
                  <a:srgbClr val="FFFFFF"/>
                </a:solidFill>
              </a:rPr>
              <a:t>T-GCT and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FFA810-690A-0247-4957-6A574B8B11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n-GB" sz="2000" dirty="0"/>
              <a:t>Rare benign but locally aggressive tumour of synovium</a:t>
            </a:r>
          </a:p>
          <a:p>
            <a:r>
              <a:rPr lang="en-GB" sz="2000" dirty="0"/>
              <a:t>Localised (single nodule/nodular tenosynovitis)</a:t>
            </a:r>
          </a:p>
          <a:p>
            <a:r>
              <a:rPr lang="en-GB" sz="2000" dirty="0"/>
              <a:t>Diffuse (previously PVNS)</a:t>
            </a:r>
          </a:p>
          <a:p>
            <a:endParaRPr lang="en-GB" sz="2000" dirty="0"/>
          </a:p>
          <a:p>
            <a:r>
              <a:rPr lang="en-GB" sz="2000" dirty="0"/>
              <a:t>Surgery not always feasible (diffuse T-GCT, excessive morbidity)</a:t>
            </a:r>
          </a:p>
          <a:p>
            <a:r>
              <a:rPr lang="en-GB" sz="2000" dirty="0"/>
              <a:t>High risk of local recurrence after surgery</a:t>
            </a:r>
          </a:p>
          <a:p>
            <a:endParaRPr lang="en-GB" sz="2000" dirty="0"/>
          </a:p>
          <a:p>
            <a:r>
              <a:rPr lang="en-GB" sz="2000" dirty="0"/>
              <a:t>Systemic treatments limited</a:t>
            </a:r>
          </a:p>
          <a:p>
            <a:r>
              <a:rPr lang="en-GB" sz="2000" dirty="0"/>
              <a:t>Radiotherapy not standard</a:t>
            </a:r>
          </a:p>
        </p:txBody>
      </p:sp>
    </p:spTree>
    <p:extLst>
      <p:ext uri="{BB962C8B-B14F-4D97-AF65-F5344CB8AC3E}">
        <p14:creationId xmlns:p14="http://schemas.microsoft.com/office/powerpoint/2010/main" val="3723119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57CE922-E78C-908E-2860-207AC519EB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0862926"/>
              </p:ext>
            </p:extLst>
          </p:nvPr>
        </p:nvGraphicFramePr>
        <p:xfrm>
          <a:off x="637032" y="407919"/>
          <a:ext cx="10756392" cy="6042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8366">
                  <a:extLst>
                    <a:ext uri="{9D8B030D-6E8A-4147-A177-3AD203B41FA5}">
                      <a16:colId xmlns:a16="http://schemas.microsoft.com/office/drawing/2014/main" val="2554228367"/>
                    </a:ext>
                  </a:extLst>
                </a:gridCol>
                <a:gridCol w="1889384">
                  <a:extLst>
                    <a:ext uri="{9D8B030D-6E8A-4147-A177-3AD203B41FA5}">
                      <a16:colId xmlns:a16="http://schemas.microsoft.com/office/drawing/2014/main" val="1951369923"/>
                    </a:ext>
                  </a:extLst>
                </a:gridCol>
                <a:gridCol w="2618948">
                  <a:extLst>
                    <a:ext uri="{9D8B030D-6E8A-4147-A177-3AD203B41FA5}">
                      <a16:colId xmlns:a16="http://schemas.microsoft.com/office/drawing/2014/main" val="1983044922"/>
                    </a:ext>
                  </a:extLst>
                </a:gridCol>
                <a:gridCol w="2684421">
                  <a:extLst>
                    <a:ext uri="{9D8B030D-6E8A-4147-A177-3AD203B41FA5}">
                      <a16:colId xmlns:a16="http://schemas.microsoft.com/office/drawing/2014/main" val="1981957508"/>
                    </a:ext>
                  </a:extLst>
                </a:gridCol>
                <a:gridCol w="2045273">
                  <a:extLst>
                    <a:ext uri="{9D8B030D-6E8A-4147-A177-3AD203B41FA5}">
                      <a16:colId xmlns:a16="http://schemas.microsoft.com/office/drawing/2014/main" val="4060954905"/>
                    </a:ext>
                  </a:extLst>
                </a:gridCol>
              </a:tblGrid>
              <a:tr h="404242">
                <a:tc>
                  <a:txBody>
                    <a:bodyPr/>
                    <a:lstStyle/>
                    <a:p>
                      <a:pPr algn="ctr"/>
                      <a:r>
                        <a:rPr lang="en-GB" sz="1400"/>
                        <a:t>Drug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/>
                        <a:t>Mechanism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Trial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/>
                        <a:t>Approval status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/>
                        <a:t>Toxicity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3151051"/>
                  </a:ext>
                </a:extLst>
              </a:tr>
              <a:tr h="2150883">
                <a:tc>
                  <a:txBody>
                    <a:bodyPr/>
                    <a:lstStyle/>
                    <a:p>
                      <a:r>
                        <a:rPr lang="en-GB" sz="1400"/>
                        <a:t>Vimseltinib </a:t>
                      </a:r>
                    </a:p>
                    <a:p>
                      <a:r>
                        <a:rPr lang="en-GB" sz="1400" i="1"/>
                        <a:t>(Romvimza)</a:t>
                      </a:r>
                      <a:endParaRPr lang="en-GB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/>
                        <a:t>Selective inhibitor of CSF1R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/>
                        <a:t>Phase 3 MOTION trial:</a:t>
                      </a:r>
                    </a:p>
                    <a:p>
                      <a:r>
                        <a:rPr lang="en-GB" sz="1400"/>
                        <a:t>Ph3 db RCT for inoperable TGCT</a:t>
                      </a:r>
                    </a:p>
                    <a:p>
                      <a:endParaRPr lang="en-GB" sz="1400"/>
                    </a:p>
                    <a:p>
                      <a:r>
                        <a:rPr lang="en-GB" sz="1400"/>
                        <a:t>ORR 40% at 25 weeks (vs 0%)</a:t>
                      </a:r>
                    </a:p>
                    <a:p>
                      <a:endParaRPr lang="en-GB" sz="1400"/>
                    </a:p>
                    <a:p>
                      <a:r>
                        <a:rPr lang="en-GB" sz="1400"/>
                        <a:t>Clinically meaningful functional/symptomatic improvement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/>
                        <a:t>Approved in US &amp; EU (surgery unsuitable)</a:t>
                      </a:r>
                    </a:p>
                    <a:p>
                      <a:endParaRPr lang="en-GB" sz="1400"/>
                    </a:p>
                    <a:p>
                      <a:r>
                        <a:rPr lang="en-GB" sz="1400"/>
                        <a:t>NICE STA suspended (?company not seeking approval)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/>
                        <a:t>Well tolerated</a:t>
                      </a:r>
                    </a:p>
                    <a:p>
                      <a:endParaRPr lang="en-GB" sz="1400"/>
                    </a:p>
                    <a:p>
                      <a:r>
                        <a:rPr lang="en-GB" sz="1400"/>
                        <a:t>Mostly G1/2 adverse events (liver, skin)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6555897"/>
                  </a:ext>
                </a:extLst>
              </a:tr>
              <a:tr h="1010263">
                <a:tc>
                  <a:txBody>
                    <a:bodyPr/>
                    <a:lstStyle/>
                    <a:p>
                      <a:r>
                        <a:rPr lang="en-GB" sz="1400"/>
                        <a:t>Pexidartinib</a:t>
                      </a:r>
                    </a:p>
                    <a:p>
                      <a:r>
                        <a:rPr lang="en-GB" sz="1400" i="1"/>
                        <a:t>(Turalio)</a:t>
                      </a:r>
                      <a:endParaRPr lang="en-GB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/>
                        <a:t>CSF1R tyrosine kinase inhibitor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/>
                        <a:t>ENLIVEN trial:</a:t>
                      </a:r>
                    </a:p>
                    <a:p>
                      <a:r>
                        <a:rPr lang="en-GB" sz="1400"/>
                        <a:t>Ph3 db RCT</a:t>
                      </a:r>
                    </a:p>
                    <a:p>
                      <a:endParaRPr lang="en-GB" sz="1400"/>
                    </a:p>
                    <a:p>
                      <a:r>
                        <a:rPr lang="en-GB" sz="1400"/>
                        <a:t>ORR ~38% at 25 weeks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/>
                        <a:t>Approved in US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/>
                        <a:t>Risk of severe liver toxicity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9813664"/>
                  </a:ext>
                </a:extLst>
              </a:tr>
              <a:tr h="1238387">
                <a:tc>
                  <a:txBody>
                    <a:bodyPr/>
                    <a:lstStyle/>
                    <a:p>
                      <a:r>
                        <a:rPr lang="en-GB" sz="1400"/>
                        <a:t>Emactuzumab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/>
                        <a:t>Monoclonal antibody against CSF1R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/>
                        <a:t>TANGENT trial:</a:t>
                      </a:r>
                    </a:p>
                    <a:p>
                      <a:r>
                        <a:rPr lang="en-GB" sz="1400"/>
                        <a:t>Ph3 db RCT</a:t>
                      </a:r>
                    </a:p>
                    <a:p>
                      <a:endParaRPr lang="en-GB" sz="1400"/>
                    </a:p>
                    <a:p>
                      <a:r>
                        <a:rPr lang="en-GB" sz="1400"/>
                        <a:t>Actively recruiting (Oxford, UCLH, Leeds)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/>
                        <a:t>Not yet approved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/>
                        <a:t>No data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9049134"/>
                  </a:ext>
                </a:extLst>
              </a:tr>
              <a:tr h="1238387">
                <a:tc>
                  <a:txBody>
                    <a:bodyPr/>
                    <a:lstStyle/>
                    <a:p>
                      <a:r>
                        <a:rPr lang="en-GB" sz="1400"/>
                        <a:t>Imatinib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/>
                        <a:t>CSF1R tyrosine kinase inhibitor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No RCT</a:t>
                      </a:r>
                    </a:p>
                    <a:p>
                      <a:endParaRPr lang="en-GB" sz="1400" dirty="0"/>
                    </a:p>
                    <a:p>
                      <a:r>
                        <a:rPr lang="en-GB" sz="1400" dirty="0"/>
                        <a:t>Cassier et al 2012 – multicentre retrospective study: 5/27 pts responded; 16/27 stable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Has been approved locally for off-label treatment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Mostly G1/2 adverse events (GI, skin, oedema)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82570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5757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72E50-1ECF-4DB6-D077-F880EA00E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 descr="A paper with numbers and text&#10;&#10;AI-generated content may be incorrect.">
            <a:extLst>
              <a:ext uri="{FF2B5EF4-FFF2-40B4-BE49-F238E27FC236}">
                <a16:creationId xmlns:a16="http://schemas.microsoft.com/office/drawing/2014/main" id="{FC1BBD90-94E0-5DB4-7AEA-93AE28E910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28" y="1027906"/>
            <a:ext cx="3783339" cy="5101777"/>
          </a:xfrm>
        </p:spPr>
      </p:pic>
      <p:pic>
        <p:nvPicPr>
          <p:cNvPr id="7" name="Picture 6" descr="A screenshot of a graph&#10;&#10;AI-generated content may be incorrect.">
            <a:extLst>
              <a:ext uri="{FF2B5EF4-FFF2-40B4-BE49-F238E27FC236}">
                <a16:creationId xmlns:a16="http://schemas.microsoft.com/office/drawing/2014/main" id="{4077BD6A-411B-B971-4717-9760FF18DA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8567" y="1883988"/>
            <a:ext cx="8046725" cy="338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998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E9B0CA-6200-4365-2F2D-2E020DD273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52B9EE7F-E369-7C43-BD18-0F6CFC40B47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37032" y="407919"/>
          <a:ext cx="10756392" cy="6042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8366">
                  <a:extLst>
                    <a:ext uri="{9D8B030D-6E8A-4147-A177-3AD203B41FA5}">
                      <a16:colId xmlns:a16="http://schemas.microsoft.com/office/drawing/2014/main" val="2554228367"/>
                    </a:ext>
                  </a:extLst>
                </a:gridCol>
                <a:gridCol w="1889384">
                  <a:extLst>
                    <a:ext uri="{9D8B030D-6E8A-4147-A177-3AD203B41FA5}">
                      <a16:colId xmlns:a16="http://schemas.microsoft.com/office/drawing/2014/main" val="1951369923"/>
                    </a:ext>
                  </a:extLst>
                </a:gridCol>
                <a:gridCol w="2618948">
                  <a:extLst>
                    <a:ext uri="{9D8B030D-6E8A-4147-A177-3AD203B41FA5}">
                      <a16:colId xmlns:a16="http://schemas.microsoft.com/office/drawing/2014/main" val="1983044922"/>
                    </a:ext>
                  </a:extLst>
                </a:gridCol>
                <a:gridCol w="2684421">
                  <a:extLst>
                    <a:ext uri="{9D8B030D-6E8A-4147-A177-3AD203B41FA5}">
                      <a16:colId xmlns:a16="http://schemas.microsoft.com/office/drawing/2014/main" val="1981957508"/>
                    </a:ext>
                  </a:extLst>
                </a:gridCol>
                <a:gridCol w="2045273">
                  <a:extLst>
                    <a:ext uri="{9D8B030D-6E8A-4147-A177-3AD203B41FA5}">
                      <a16:colId xmlns:a16="http://schemas.microsoft.com/office/drawing/2014/main" val="4060954905"/>
                    </a:ext>
                  </a:extLst>
                </a:gridCol>
              </a:tblGrid>
              <a:tr h="404242">
                <a:tc>
                  <a:txBody>
                    <a:bodyPr/>
                    <a:lstStyle/>
                    <a:p>
                      <a:pPr algn="ctr"/>
                      <a:r>
                        <a:rPr lang="en-GB" sz="1400"/>
                        <a:t>Drug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/>
                        <a:t>Mechanism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Trial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/>
                        <a:t>Approval status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/>
                        <a:t>Toxicity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3151051"/>
                  </a:ext>
                </a:extLst>
              </a:tr>
              <a:tr h="2150883">
                <a:tc>
                  <a:txBody>
                    <a:bodyPr/>
                    <a:lstStyle/>
                    <a:p>
                      <a:r>
                        <a:rPr lang="en-GB" sz="1400"/>
                        <a:t>Vimseltinib </a:t>
                      </a:r>
                    </a:p>
                    <a:p>
                      <a:r>
                        <a:rPr lang="en-GB" sz="1400" i="1"/>
                        <a:t>(Romvimza)</a:t>
                      </a:r>
                      <a:endParaRPr lang="en-GB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/>
                        <a:t>Selective inhibitor of CSF1R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/>
                        <a:t>Phase 3 MOTION trial:</a:t>
                      </a:r>
                    </a:p>
                    <a:p>
                      <a:r>
                        <a:rPr lang="en-GB" sz="1400"/>
                        <a:t>Ph3 db RCT for inoperable TGCT</a:t>
                      </a:r>
                    </a:p>
                    <a:p>
                      <a:endParaRPr lang="en-GB" sz="1400"/>
                    </a:p>
                    <a:p>
                      <a:r>
                        <a:rPr lang="en-GB" sz="1400"/>
                        <a:t>ORR 40% at 25 weeks (vs 0%)</a:t>
                      </a:r>
                    </a:p>
                    <a:p>
                      <a:endParaRPr lang="en-GB" sz="1400"/>
                    </a:p>
                    <a:p>
                      <a:r>
                        <a:rPr lang="en-GB" sz="1400"/>
                        <a:t>Clinically meaningful functional/symptomatic improvement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/>
                        <a:t>Approved in US &amp; EU (surgery unsuitable)</a:t>
                      </a:r>
                    </a:p>
                    <a:p>
                      <a:endParaRPr lang="en-GB" sz="1400"/>
                    </a:p>
                    <a:p>
                      <a:r>
                        <a:rPr lang="en-GB" sz="1400"/>
                        <a:t>NICE STA suspended (?company not seeking approval)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/>
                        <a:t>Well tolerated</a:t>
                      </a:r>
                    </a:p>
                    <a:p>
                      <a:endParaRPr lang="en-GB" sz="1400"/>
                    </a:p>
                    <a:p>
                      <a:r>
                        <a:rPr lang="en-GB" sz="1400"/>
                        <a:t>Mostly G1/2 adverse events (liver, skin)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6555897"/>
                  </a:ext>
                </a:extLst>
              </a:tr>
              <a:tr h="1010263">
                <a:tc>
                  <a:txBody>
                    <a:bodyPr/>
                    <a:lstStyle/>
                    <a:p>
                      <a:r>
                        <a:rPr lang="en-GB" sz="1400"/>
                        <a:t>Pexidartinib</a:t>
                      </a:r>
                    </a:p>
                    <a:p>
                      <a:r>
                        <a:rPr lang="en-GB" sz="1400" i="1"/>
                        <a:t>(Turalio)</a:t>
                      </a:r>
                      <a:endParaRPr lang="en-GB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/>
                        <a:t>CSF1R tyrosine kinase inhibitor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/>
                        <a:t>ENLIVEN trial:</a:t>
                      </a:r>
                    </a:p>
                    <a:p>
                      <a:r>
                        <a:rPr lang="en-GB" sz="1400"/>
                        <a:t>Ph3 db RCT</a:t>
                      </a:r>
                    </a:p>
                    <a:p>
                      <a:endParaRPr lang="en-GB" sz="1400"/>
                    </a:p>
                    <a:p>
                      <a:r>
                        <a:rPr lang="en-GB" sz="1400"/>
                        <a:t>ORR ~38% at 25 weeks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/>
                        <a:t>Approved in US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/>
                        <a:t>Risk of severe liver toxicity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9813664"/>
                  </a:ext>
                </a:extLst>
              </a:tr>
              <a:tr h="1238387">
                <a:tc>
                  <a:txBody>
                    <a:bodyPr/>
                    <a:lstStyle/>
                    <a:p>
                      <a:r>
                        <a:rPr lang="en-GB" sz="1400"/>
                        <a:t>Emactuzumab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/>
                        <a:t>Monoclonal antibody against CSF1R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/>
                        <a:t>TANGENT trial:</a:t>
                      </a:r>
                    </a:p>
                    <a:p>
                      <a:r>
                        <a:rPr lang="en-GB" sz="1400"/>
                        <a:t>Ph3 db RCT</a:t>
                      </a:r>
                    </a:p>
                    <a:p>
                      <a:endParaRPr lang="en-GB" sz="1400"/>
                    </a:p>
                    <a:p>
                      <a:r>
                        <a:rPr lang="en-GB" sz="1400"/>
                        <a:t>Actively recruiting (Oxford, UCLH, Leeds)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/>
                        <a:t>Not yet approved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/>
                        <a:t>No data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9049134"/>
                  </a:ext>
                </a:extLst>
              </a:tr>
              <a:tr h="1238387">
                <a:tc>
                  <a:txBody>
                    <a:bodyPr/>
                    <a:lstStyle/>
                    <a:p>
                      <a:r>
                        <a:rPr lang="en-GB" sz="1400"/>
                        <a:t>Imatinib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/>
                        <a:t>CSF1R tyrosine kinase inhibitor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No RCT</a:t>
                      </a:r>
                    </a:p>
                    <a:p>
                      <a:endParaRPr lang="en-GB" sz="1400" dirty="0"/>
                    </a:p>
                    <a:p>
                      <a:r>
                        <a:rPr lang="en-GB" sz="1400" dirty="0"/>
                        <a:t>Cassier et al 2012 – multicentre retrospective study: 5/27 pts responded; 16/27 stable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Has been approved locally for off-label treatment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Mostly G1/2 adverse events (GI, skin, oedema)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82570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8214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CB78372-4351-7626-3B74-979504E154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18489E-3858-35FA-2CF1-09D3046A9B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1093736-5FE0-672B-2F68-2DB46A1A7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C0ECEAF-BB2F-BC50-3447-00C623207E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388CA08-B991-16A1-D359-065BC55896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A4E4787-C003-38B0-DD24-CE9A35D1D7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D8CEE3-B969-DBFE-D797-C69940CDF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GB" sz="4000" dirty="0">
                <a:solidFill>
                  <a:srgbClr val="FFFFFF"/>
                </a:solidFill>
              </a:rPr>
              <a:t>Treatment options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0337143-695D-F581-8F5E-4A280F0DED21}"/>
              </a:ext>
            </a:extLst>
          </p:cNvPr>
          <p:cNvSpPr/>
          <p:nvPr/>
        </p:nvSpPr>
        <p:spPr>
          <a:xfrm>
            <a:off x="792484" y="2236127"/>
            <a:ext cx="1755644" cy="77319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Localised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96D6519-A0DF-45C3-A75C-72BA754A4D5F}"/>
              </a:ext>
            </a:extLst>
          </p:cNvPr>
          <p:cNvSpPr/>
          <p:nvPr/>
        </p:nvSpPr>
        <p:spPr>
          <a:xfrm>
            <a:off x="3645408" y="2221992"/>
            <a:ext cx="1755644" cy="77319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Diffuse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892545F-AC78-1F6A-4DCF-5ABF1696CAA5}"/>
              </a:ext>
            </a:extLst>
          </p:cNvPr>
          <p:cNvSpPr/>
          <p:nvPr/>
        </p:nvSpPr>
        <p:spPr>
          <a:xfrm>
            <a:off x="6193536" y="2236127"/>
            <a:ext cx="2868172" cy="685800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Surgery (total synovectomy)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B122163-8FF5-9F3B-517B-2F8413C7FCD0}"/>
              </a:ext>
            </a:extLst>
          </p:cNvPr>
          <p:cNvSpPr/>
          <p:nvPr/>
        </p:nvSpPr>
        <p:spPr>
          <a:xfrm>
            <a:off x="459350" y="3648014"/>
            <a:ext cx="2356108" cy="594359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Surgical excision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6F848B8D-66F3-EC89-6A07-AF399808F7A2}"/>
              </a:ext>
            </a:extLst>
          </p:cNvPr>
          <p:cNvSpPr/>
          <p:nvPr/>
        </p:nvSpPr>
        <p:spPr>
          <a:xfrm>
            <a:off x="6193536" y="3861263"/>
            <a:ext cx="2868172" cy="68580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Systemic therapy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FFA7DD5D-0847-7336-74A7-CF8F9DAADFFD}"/>
              </a:ext>
            </a:extLst>
          </p:cNvPr>
          <p:cNvSpPr/>
          <p:nvPr/>
        </p:nvSpPr>
        <p:spPr>
          <a:xfrm>
            <a:off x="4133088" y="5359631"/>
            <a:ext cx="1858374" cy="685800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Imatinib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1A47682-1ECD-21DE-19AE-2297244EDE20}"/>
              </a:ext>
            </a:extLst>
          </p:cNvPr>
          <p:cNvSpPr/>
          <p:nvPr/>
        </p:nvSpPr>
        <p:spPr>
          <a:xfrm>
            <a:off x="6485234" y="5359631"/>
            <a:ext cx="2356108" cy="685800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TANGENT trial (</a:t>
            </a:r>
            <a:r>
              <a:rPr lang="en-GB" sz="1400" dirty="0" err="1"/>
              <a:t>Emactuzumab</a:t>
            </a:r>
            <a:r>
              <a:rPr lang="en-GB" sz="1400" dirty="0"/>
              <a:t>)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79F6C0B0-0C4C-A297-0113-51188C1D5698}"/>
              </a:ext>
            </a:extLst>
          </p:cNvPr>
          <p:cNvSpPr/>
          <p:nvPr/>
        </p:nvSpPr>
        <p:spPr>
          <a:xfrm>
            <a:off x="9335114" y="5359631"/>
            <a:ext cx="2243332" cy="685800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Compassionate access</a:t>
            </a:r>
          </a:p>
          <a:p>
            <a:pPr algn="ctr"/>
            <a:r>
              <a:rPr lang="en-GB" sz="1400" dirty="0"/>
              <a:t>(</a:t>
            </a:r>
            <a:r>
              <a:rPr lang="en-GB" sz="1400" dirty="0" err="1"/>
              <a:t>Vimseltinib</a:t>
            </a:r>
            <a:r>
              <a:rPr lang="en-GB" sz="1400" dirty="0"/>
              <a:t>/</a:t>
            </a:r>
            <a:r>
              <a:rPr lang="en-GB" sz="1400" dirty="0" err="1"/>
              <a:t>Pexidartinib</a:t>
            </a:r>
            <a:r>
              <a:rPr lang="en-GB" sz="1400" dirty="0"/>
              <a:t>) 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27BD3CC-436D-23B2-46D2-3CCFC656BC8C}"/>
              </a:ext>
            </a:extLst>
          </p:cNvPr>
          <p:cNvCxnSpPr>
            <a:cxnSpLocks/>
            <a:stCxn id="4" idx="2"/>
          </p:cNvCxnSpPr>
          <p:nvPr/>
        </p:nvCxnSpPr>
        <p:spPr>
          <a:xfrm flipH="1">
            <a:off x="1667260" y="3009319"/>
            <a:ext cx="3046" cy="63869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CB0C41FF-C00A-C1AE-4EA1-5DFB73F3BC92}"/>
              </a:ext>
            </a:extLst>
          </p:cNvPr>
          <p:cNvCxnSpPr>
            <a:cxnSpLocks/>
            <a:endCxn id="6" idx="1"/>
          </p:cNvCxnSpPr>
          <p:nvPr/>
        </p:nvCxnSpPr>
        <p:spPr>
          <a:xfrm>
            <a:off x="5404098" y="2579027"/>
            <a:ext cx="78943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F9B49EA7-4886-BCBF-25BD-D335DAF4F023}"/>
              </a:ext>
            </a:extLst>
          </p:cNvPr>
          <p:cNvCxnSpPr>
            <a:cxnSpLocks/>
            <a:endCxn id="9" idx="1"/>
          </p:cNvCxnSpPr>
          <p:nvPr/>
        </p:nvCxnSpPr>
        <p:spPr>
          <a:xfrm>
            <a:off x="4572004" y="3009319"/>
            <a:ext cx="1621532" cy="11948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430DD911-F034-1A49-3B65-118FB8818AFC}"/>
              </a:ext>
            </a:extLst>
          </p:cNvPr>
          <p:cNvCxnSpPr>
            <a:cxnSpLocks/>
            <a:stCxn id="9" idx="2"/>
          </p:cNvCxnSpPr>
          <p:nvPr/>
        </p:nvCxnSpPr>
        <p:spPr>
          <a:xfrm flipH="1">
            <a:off x="7624576" y="4547063"/>
            <a:ext cx="3046" cy="81256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79BF37A-B5AD-C1B4-401A-37BAE014E06A}"/>
              </a:ext>
            </a:extLst>
          </p:cNvPr>
          <p:cNvCxnSpPr>
            <a:cxnSpLocks/>
            <a:stCxn id="9" idx="2"/>
          </p:cNvCxnSpPr>
          <p:nvPr/>
        </p:nvCxnSpPr>
        <p:spPr>
          <a:xfrm flipH="1">
            <a:off x="5949102" y="4547063"/>
            <a:ext cx="1678520" cy="8519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153D06D4-9102-BB75-2321-E32D5FEF1754}"/>
              </a:ext>
            </a:extLst>
          </p:cNvPr>
          <p:cNvCxnSpPr>
            <a:cxnSpLocks/>
            <a:stCxn id="9" idx="2"/>
          </p:cNvCxnSpPr>
          <p:nvPr/>
        </p:nvCxnSpPr>
        <p:spPr>
          <a:xfrm>
            <a:off x="7627622" y="4547063"/>
            <a:ext cx="1705968" cy="81561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2EDE5FEC-458A-5881-817F-19138B95E187}"/>
              </a:ext>
            </a:extLst>
          </p:cNvPr>
          <p:cNvCxnSpPr>
            <a:cxnSpLocks/>
            <a:stCxn id="4" idx="3"/>
            <a:endCxn id="5" idx="1"/>
          </p:cNvCxnSpPr>
          <p:nvPr/>
        </p:nvCxnSpPr>
        <p:spPr>
          <a:xfrm flipV="1">
            <a:off x="2548128" y="2608588"/>
            <a:ext cx="1097280" cy="1413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32F559F7-DDA8-8D1C-1BE3-0496AD0B384F}"/>
              </a:ext>
            </a:extLst>
          </p:cNvPr>
          <p:cNvCxnSpPr>
            <a:cxnSpLocks/>
          </p:cNvCxnSpPr>
          <p:nvPr/>
        </p:nvCxnSpPr>
        <p:spPr>
          <a:xfrm flipH="1">
            <a:off x="9070852" y="2579027"/>
            <a:ext cx="27188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EE8721EB-22B2-929F-7EC1-34019C72417E}"/>
              </a:ext>
            </a:extLst>
          </p:cNvPr>
          <p:cNvCxnSpPr>
            <a:stCxn id="9" idx="3"/>
          </p:cNvCxnSpPr>
          <p:nvPr/>
        </p:nvCxnSpPr>
        <p:spPr>
          <a:xfrm>
            <a:off x="9061708" y="4204163"/>
            <a:ext cx="27188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B793BC29-42EC-F51A-AC24-D023ECC1FF4A}"/>
              </a:ext>
            </a:extLst>
          </p:cNvPr>
          <p:cNvCxnSpPr/>
          <p:nvPr/>
        </p:nvCxnSpPr>
        <p:spPr>
          <a:xfrm flipV="1">
            <a:off x="9333590" y="2588171"/>
            <a:ext cx="0" cy="16251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30806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77f7b61-7249-402e-9088-bb30bc752eb7" xsi:nil="true"/>
    <lcf76f155ced4ddcb4097134ff3c332f xmlns="28f492b9-0e1d-4676-9635-78fd8c5ab9d8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58BEBCE60E1C4C87B869C7C38C0B3D" ma:contentTypeVersion="11" ma:contentTypeDescription="Create a new document." ma:contentTypeScope="" ma:versionID="ef6a93dc4e53927f1a3963e6a422272d">
  <xsd:schema xmlns:xsd="http://www.w3.org/2001/XMLSchema" xmlns:xs="http://www.w3.org/2001/XMLSchema" xmlns:p="http://schemas.microsoft.com/office/2006/metadata/properties" xmlns:ns2="28f492b9-0e1d-4676-9635-78fd8c5ab9d8" xmlns:ns3="d77f7b61-7249-402e-9088-bb30bc752eb7" targetNamespace="http://schemas.microsoft.com/office/2006/metadata/properties" ma:root="true" ma:fieldsID="f59c9dddaa3906bb48f9f6423261f6a4" ns2:_="" ns3:_="">
    <xsd:import namespace="28f492b9-0e1d-4676-9635-78fd8c5ab9d8"/>
    <xsd:import namespace="d77f7b61-7249-402e-9088-bb30bc752e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f492b9-0e1d-4676-9635-78fd8c5ab9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e73e9af6-01d4-423d-8bd2-cf099f328a0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7f7b61-7249-402e-9088-bb30bc752eb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1c4ca98-7b55-4fcc-b8e5-81239fe53638}" ma:internalName="TaxCatchAll" ma:showField="CatchAllData" ma:web="d77f7b61-7249-402e-9088-bb30bc752eb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BAA8932-DE9D-4430-94DB-8F6B0C91AE6A}">
  <ds:schemaRefs>
    <ds:schemaRef ds:uri="http://schemas.microsoft.com/office/2006/metadata/properties"/>
    <ds:schemaRef ds:uri="http://schemas.microsoft.com/office/infopath/2007/PartnerControls"/>
    <ds:schemaRef ds:uri="d77f7b61-7249-402e-9088-bb30bc752eb7"/>
    <ds:schemaRef ds:uri="28f492b9-0e1d-4676-9635-78fd8c5ab9d8"/>
  </ds:schemaRefs>
</ds:datastoreItem>
</file>

<file path=customXml/itemProps2.xml><?xml version="1.0" encoding="utf-8"?>
<ds:datastoreItem xmlns:ds="http://schemas.openxmlformats.org/officeDocument/2006/customXml" ds:itemID="{971F7364-EE7C-4B6A-852E-046FAC79FA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971CB5E-EBAA-4B9F-B1D5-52C2F7F353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8f492b9-0e1d-4676-9635-78fd8c5ab9d8"/>
    <ds:schemaRef ds:uri="d77f7b61-7249-402e-9088-bb30bc752e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440</Words>
  <Application>Microsoft Office PowerPoint</Application>
  <PresentationFormat>Widescreen</PresentationFormat>
  <Paragraphs>116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A very brief update on tenosynovial giant cell tumour (T-GCT)</vt:lpstr>
      <vt:lpstr>T-GCT and challenges</vt:lpstr>
      <vt:lpstr>PowerPoint Presentation</vt:lpstr>
      <vt:lpstr>PowerPoint Presentation</vt:lpstr>
      <vt:lpstr>PowerPoint Presentation</vt:lpstr>
      <vt:lpstr>Treatment options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Timothy Spencer</dc:creator>
  <cp:lastModifiedBy>Helen Dunderdale</cp:lastModifiedBy>
  <cp:revision>2</cp:revision>
  <dcterms:created xsi:type="dcterms:W3CDTF">2025-10-01T08:57:00Z</dcterms:created>
  <dcterms:modified xsi:type="dcterms:W3CDTF">2025-10-10T16:08:48Z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0x0101004758BEBCE60E1C4C87B869C7C38C0B3D</vt:lpwstr>
  </property>
</Properties>
</file>