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840" r:id="rId5"/>
  </p:sldMasterIdLst>
  <p:sldIdLst>
    <p:sldId id="256" r:id="rId6"/>
    <p:sldId id="260" r:id="rId7"/>
    <p:sldId id="261" r:id="rId8"/>
    <p:sldId id="262" r:id="rId9"/>
    <p:sldId id="263" r:id="rId10"/>
    <p:sldId id="258" r:id="rId11"/>
    <p:sldId id="259" r:id="rId12"/>
    <p:sldId id="257" r:id="rId13"/>
    <p:sldId id="264" r:id="rId14"/>
    <p:sldId id="265" r:id="rId15"/>
    <p:sldId id="266"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82" d="100"/>
          <a:sy n="82" d="100"/>
        </p:scale>
        <p:origin x="71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DE62F-B8E0-4F4C-8C66-F18F244E4A3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BC2A99AB-7756-48A6-8B6D-BBAB832BE03D}">
      <dgm:prSet/>
      <dgm:spPr/>
      <dgm:t>
        <a:bodyPr/>
        <a:lstStyle/>
        <a:p>
          <a:r>
            <a:rPr lang="en-GB"/>
            <a:t>Tenosynovial giant cell tumour can be diffuse or localised.</a:t>
          </a:r>
          <a:endParaRPr lang="en-US"/>
        </a:p>
      </dgm:t>
    </dgm:pt>
    <dgm:pt modelId="{7E7195D2-BDC8-4792-BE82-A49AFC4F5965}" type="parTrans" cxnId="{15C24041-3690-4E3D-B500-8E6C61283163}">
      <dgm:prSet/>
      <dgm:spPr/>
      <dgm:t>
        <a:bodyPr/>
        <a:lstStyle/>
        <a:p>
          <a:endParaRPr lang="en-US"/>
        </a:p>
      </dgm:t>
    </dgm:pt>
    <dgm:pt modelId="{9E09F376-C4ED-4F02-B385-140D0A42F689}" type="sibTrans" cxnId="{15C24041-3690-4E3D-B500-8E6C61283163}">
      <dgm:prSet/>
      <dgm:spPr/>
      <dgm:t>
        <a:bodyPr/>
        <a:lstStyle/>
        <a:p>
          <a:endParaRPr lang="en-US"/>
        </a:p>
      </dgm:t>
    </dgm:pt>
    <dgm:pt modelId="{7DE6367F-BE67-4D97-8678-7DABBCABB135}">
      <dgm:prSet/>
      <dgm:spPr/>
      <dgm:t>
        <a:bodyPr/>
        <a:lstStyle/>
        <a:p>
          <a:r>
            <a:rPr lang="en-GB" dirty="0"/>
            <a:t>Historically the diffuse type was also called pigmented villonodular synovitis. </a:t>
          </a:r>
          <a:endParaRPr lang="en-US" dirty="0"/>
        </a:p>
      </dgm:t>
    </dgm:pt>
    <dgm:pt modelId="{3D713359-969E-4E63-A333-3C0817F014F5}" type="parTrans" cxnId="{250EBA10-0DBF-4697-8F3E-5BE0867A8A28}">
      <dgm:prSet/>
      <dgm:spPr/>
      <dgm:t>
        <a:bodyPr/>
        <a:lstStyle/>
        <a:p>
          <a:endParaRPr lang="en-US"/>
        </a:p>
      </dgm:t>
    </dgm:pt>
    <dgm:pt modelId="{5CA25648-F154-4DE3-9FC3-6993E0AB9AC0}" type="sibTrans" cxnId="{250EBA10-0DBF-4697-8F3E-5BE0867A8A28}">
      <dgm:prSet/>
      <dgm:spPr/>
      <dgm:t>
        <a:bodyPr/>
        <a:lstStyle/>
        <a:p>
          <a:endParaRPr lang="en-US"/>
        </a:p>
      </dgm:t>
    </dgm:pt>
    <dgm:pt modelId="{EF3843F7-7CBB-40E2-AABB-45744C8E9ED0}">
      <dgm:prSet/>
      <dgm:spPr/>
      <dgm:t>
        <a:bodyPr/>
        <a:lstStyle/>
        <a:p>
          <a:r>
            <a:rPr lang="en-GB"/>
            <a:t>These are the same tumour, but with different growth patterns.</a:t>
          </a:r>
          <a:endParaRPr lang="en-US"/>
        </a:p>
      </dgm:t>
    </dgm:pt>
    <dgm:pt modelId="{02D81AA0-819D-440F-B697-7F7403BCE2EC}" type="parTrans" cxnId="{115152C7-BFA9-4C5E-BD0D-E7E2FB87D010}">
      <dgm:prSet/>
      <dgm:spPr/>
      <dgm:t>
        <a:bodyPr/>
        <a:lstStyle/>
        <a:p>
          <a:endParaRPr lang="en-US"/>
        </a:p>
      </dgm:t>
    </dgm:pt>
    <dgm:pt modelId="{671367ED-F540-41EF-9391-06B0DD98B896}" type="sibTrans" cxnId="{115152C7-BFA9-4C5E-BD0D-E7E2FB87D010}">
      <dgm:prSet/>
      <dgm:spPr/>
      <dgm:t>
        <a:bodyPr/>
        <a:lstStyle/>
        <a:p>
          <a:endParaRPr lang="en-US"/>
        </a:p>
      </dgm:t>
    </dgm:pt>
    <dgm:pt modelId="{7851DD7A-1D61-4AE1-97BB-F892838A6ABB}" type="pres">
      <dgm:prSet presAssocID="{FE9DE62F-B8E0-4F4C-8C66-F18F244E4A3C}" presName="linear" presStyleCnt="0">
        <dgm:presLayoutVars>
          <dgm:animLvl val="lvl"/>
          <dgm:resizeHandles val="exact"/>
        </dgm:presLayoutVars>
      </dgm:prSet>
      <dgm:spPr/>
    </dgm:pt>
    <dgm:pt modelId="{70B2D09C-4C6A-40D7-8FB0-F544BED2E7B8}" type="pres">
      <dgm:prSet presAssocID="{BC2A99AB-7756-48A6-8B6D-BBAB832BE03D}" presName="parentText" presStyleLbl="node1" presStyleIdx="0" presStyleCnt="3">
        <dgm:presLayoutVars>
          <dgm:chMax val="0"/>
          <dgm:bulletEnabled val="1"/>
        </dgm:presLayoutVars>
      </dgm:prSet>
      <dgm:spPr/>
    </dgm:pt>
    <dgm:pt modelId="{BD233B40-9B1C-41AD-9D99-062DB2F83D74}" type="pres">
      <dgm:prSet presAssocID="{9E09F376-C4ED-4F02-B385-140D0A42F689}" presName="spacer" presStyleCnt="0"/>
      <dgm:spPr/>
    </dgm:pt>
    <dgm:pt modelId="{9198204B-D6D2-4210-9F01-9ACC13723218}" type="pres">
      <dgm:prSet presAssocID="{7DE6367F-BE67-4D97-8678-7DABBCABB135}" presName="parentText" presStyleLbl="node1" presStyleIdx="1" presStyleCnt="3">
        <dgm:presLayoutVars>
          <dgm:chMax val="0"/>
          <dgm:bulletEnabled val="1"/>
        </dgm:presLayoutVars>
      </dgm:prSet>
      <dgm:spPr/>
    </dgm:pt>
    <dgm:pt modelId="{676327B8-7005-489D-856F-A0FDB869629E}" type="pres">
      <dgm:prSet presAssocID="{5CA25648-F154-4DE3-9FC3-6993E0AB9AC0}" presName="spacer" presStyleCnt="0"/>
      <dgm:spPr/>
    </dgm:pt>
    <dgm:pt modelId="{969E4FA6-C21D-40DB-BD72-04A88CD055BD}" type="pres">
      <dgm:prSet presAssocID="{EF3843F7-7CBB-40E2-AABB-45744C8E9ED0}" presName="parentText" presStyleLbl="node1" presStyleIdx="2" presStyleCnt="3">
        <dgm:presLayoutVars>
          <dgm:chMax val="0"/>
          <dgm:bulletEnabled val="1"/>
        </dgm:presLayoutVars>
      </dgm:prSet>
      <dgm:spPr/>
    </dgm:pt>
  </dgm:ptLst>
  <dgm:cxnLst>
    <dgm:cxn modelId="{250EBA10-0DBF-4697-8F3E-5BE0867A8A28}" srcId="{FE9DE62F-B8E0-4F4C-8C66-F18F244E4A3C}" destId="{7DE6367F-BE67-4D97-8678-7DABBCABB135}" srcOrd="1" destOrd="0" parTransId="{3D713359-969E-4E63-A333-3C0817F014F5}" sibTransId="{5CA25648-F154-4DE3-9FC3-6993E0AB9AC0}"/>
    <dgm:cxn modelId="{19777026-C19D-4A42-B210-82488BFD680D}" type="presOf" srcId="{FE9DE62F-B8E0-4F4C-8C66-F18F244E4A3C}" destId="{7851DD7A-1D61-4AE1-97BB-F892838A6ABB}" srcOrd="0" destOrd="0" presId="urn:microsoft.com/office/officeart/2005/8/layout/vList2"/>
    <dgm:cxn modelId="{15C24041-3690-4E3D-B500-8E6C61283163}" srcId="{FE9DE62F-B8E0-4F4C-8C66-F18F244E4A3C}" destId="{BC2A99AB-7756-48A6-8B6D-BBAB832BE03D}" srcOrd="0" destOrd="0" parTransId="{7E7195D2-BDC8-4792-BE82-A49AFC4F5965}" sibTransId="{9E09F376-C4ED-4F02-B385-140D0A42F689}"/>
    <dgm:cxn modelId="{B370CEA1-7AE7-4982-8A13-A39E21A674B0}" type="presOf" srcId="{EF3843F7-7CBB-40E2-AABB-45744C8E9ED0}" destId="{969E4FA6-C21D-40DB-BD72-04A88CD055BD}" srcOrd="0" destOrd="0" presId="urn:microsoft.com/office/officeart/2005/8/layout/vList2"/>
    <dgm:cxn modelId="{94589CA8-DDA4-49A9-83E1-2774D409F6C2}" type="presOf" srcId="{BC2A99AB-7756-48A6-8B6D-BBAB832BE03D}" destId="{70B2D09C-4C6A-40D7-8FB0-F544BED2E7B8}" srcOrd="0" destOrd="0" presId="urn:microsoft.com/office/officeart/2005/8/layout/vList2"/>
    <dgm:cxn modelId="{115152C7-BFA9-4C5E-BD0D-E7E2FB87D010}" srcId="{FE9DE62F-B8E0-4F4C-8C66-F18F244E4A3C}" destId="{EF3843F7-7CBB-40E2-AABB-45744C8E9ED0}" srcOrd="2" destOrd="0" parTransId="{02D81AA0-819D-440F-B697-7F7403BCE2EC}" sibTransId="{671367ED-F540-41EF-9391-06B0DD98B896}"/>
    <dgm:cxn modelId="{5EA1F3D4-AE0B-4500-A34D-368886CD8F0F}" type="presOf" srcId="{7DE6367F-BE67-4D97-8678-7DABBCABB135}" destId="{9198204B-D6D2-4210-9F01-9ACC13723218}" srcOrd="0" destOrd="0" presId="urn:microsoft.com/office/officeart/2005/8/layout/vList2"/>
    <dgm:cxn modelId="{B40B8F70-E216-4D9D-B22B-372CAFBF51A7}" type="presParOf" srcId="{7851DD7A-1D61-4AE1-97BB-F892838A6ABB}" destId="{70B2D09C-4C6A-40D7-8FB0-F544BED2E7B8}" srcOrd="0" destOrd="0" presId="urn:microsoft.com/office/officeart/2005/8/layout/vList2"/>
    <dgm:cxn modelId="{91C597EF-6E43-4B18-8D90-F1FF6BF8294F}" type="presParOf" srcId="{7851DD7A-1D61-4AE1-97BB-F892838A6ABB}" destId="{BD233B40-9B1C-41AD-9D99-062DB2F83D74}" srcOrd="1" destOrd="0" presId="urn:microsoft.com/office/officeart/2005/8/layout/vList2"/>
    <dgm:cxn modelId="{D67E1649-5AD6-490B-82CF-15B611B7E639}" type="presParOf" srcId="{7851DD7A-1D61-4AE1-97BB-F892838A6ABB}" destId="{9198204B-D6D2-4210-9F01-9ACC13723218}" srcOrd="2" destOrd="0" presId="urn:microsoft.com/office/officeart/2005/8/layout/vList2"/>
    <dgm:cxn modelId="{82BF54CF-3C3F-4D45-B27D-C4788EB5F369}" type="presParOf" srcId="{7851DD7A-1D61-4AE1-97BB-F892838A6ABB}" destId="{676327B8-7005-489D-856F-A0FDB869629E}" srcOrd="3" destOrd="0" presId="urn:microsoft.com/office/officeart/2005/8/layout/vList2"/>
    <dgm:cxn modelId="{7C6C7D65-8969-4274-B4DB-29FAA64A6083}" type="presParOf" srcId="{7851DD7A-1D61-4AE1-97BB-F892838A6ABB}" destId="{969E4FA6-C21D-40DB-BD72-04A88CD055B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78AB79E-7A9B-4D6F-ABBF-BE213F3BB6DB}" type="doc">
      <dgm:prSet loTypeId="urn:microsoft.com/office/officeart/2005/8/layout/vList2" loCatId="list" qsTypeId="urn:microsoft.com/office/officeart/2005/8/quickstyle/simple5" qsCatId="simple" csTypeId="urn:microsoft.com/office/officeart/2005/8/colors/colorful1" csCatId="colorful"/>
      <dgm:spPr/>
      <dgm:t>
        <a:bodyPr/>
        <a:lstStyle/>
        <a:p>
          <a:endParaRPr lang="en-US"/>
        </a:p>
      </dgm:t>
    </dgm:pt>
    <dgm:pt modelId="{DB9EC23F-2A4D-405A-9C63-EC4E7F817FD3}">
      <dgm:prSet custT="1"/>
      <dgm:spPr/>
      <dgm:t>
        <a:bodyPr/>
        <a:lstStyle/>
        <a:p>
          <a:r>
            <a:rPr lang="en-GB" sz="3600" dirty="0"/>
            <a:t>LOCALISED = CIRCUMSCRIBED</a:t>
          </a:r>
          <a:endParaRPr lang="en-US" sz="3600" dirty="0"/>
        </a:p>
      </dgm:t>
    </dgm:pt>
    <dgm:pt modelId="{A2FE1A41-EBA5-4C74-9EEA-203ED3E4B30E}" type="parTrans" cxnId="{6AAFC27F-E08A-49ED-9FEA-856FF10943F1}">
      <dgm:prSet/>
      <dgm:spPr/>
      <dgm:t>
        <a:bodyPr/>
        <a:lstStyle/>
        <a:p>
          <a:endParaRPr lang="en-US"/>
        </a:p>
      </dgm:t>
    </dgm:pt>
    <dgm:pt modelId="{84DC51AE-8488-44E4-8891-1BBB2D900539}" type="sibTrans" cxnId="{6AAFC27F-E08A-49ED-9FEA-856FF10943F1}">
      <dgm:prSet/>
      <dgm:spPr/>
      <dgm:t>
        <a:bodyPr/>
        <a:lstStyle/>
        <a:p>
          <a:endParaRPr lang="en-US"/>
        </a:p>
      </dgm:t>
    </dgm:pt>
    <dgm:pt modelId="{50A7AE6A-3EAF-4C97-B5DB-8975F513B170}">
      <dgm:prSet custT="1"/>
      <dgm:spPr/>
      <dgm:t>
        <a:bodyPr/>
        <a:lstStyle/>
        <a:p>
          <a:r>
            <a:rPr lang="en-GB" sz="3600" dirty="0"/>
            <a:t>DIFFUSE= INFILTRATIVE</a:t>
          </a:r>
          <a:endParaRPr lang="en-US" sz="3600" dirty="0"/>
        </a:p>
      </dgm:t>
    </dgm:pt>
    <dgm:pt modelId="{774DA228-7DCE-4A71-AE1A-DDC7B1535B32}" type="parTrans" cxnId="{86656BFE-B115-4F61-9828-C3018A22560B}">
      <dgm:prSet/>
      <dgm:spPr/>
      <dgm:t>
        <a:bodyPr/>
        <a:lstStyle/>
        <a:p>
          <a:endParaRPr lang="en-US"/>
        </a:p>
      </dgm:t>
    </dgm:pt>
    <dgm:pt modelId="{7528E310-79AD-4295-82D4-2C5906ECE136}" type="sibTrans" cxnId="{86656BFE-B115-4F61-9828-C3018A22560B}">
      <dgm:prSet/>
      <dgm:spPr/>
      <dgm:t>
        <a:bodyPr/>
        <a:lstStyle/>
        <a:p>
          <a:endParaRPr lang="en-US"/>
        </a:p>
      </dgm:t>
    </dgm:pt>
    <dgm:pt modelId="{FEDF8A73-A1CC-4C8E-B1DF-6BF50DAC08CE}" type="pres">
      <dgm:prSet presAssocID="{178AB79E-7A9B-4D6F-ABBF-BE213F3BB6DB}" presName="linear" presStyleCnt="0">
        <dgm:presLayoutVars>
          <dgm:animLvl val="lvl"/>
          <dgm:resizeHandles val="exact"/>
        </dgm:presLayoutVars>
      </dgm:prSet>
      <dgm:spPr/>
    </dgm:pt>
    <dgm:pt modelId="{151AD200-C9E9-4A6D-90AD-CEA6E5AD5661}" type="pres">
      <dgm:prSet presAssocID="{DB9EC23F-2A4D-405A-9C63-EC4E7F817FD3}" presName="parentText" presStyleLbl="node1" presStyleIdx="0" presStyleCnt="2">
        <dgm:presLayoutVars>
          <dgm:chMax val="0"/>
          <dgm:bulletEnabled val="1"/>
        </dgm:presLayoutVars>
      </dgm:prSet>
      <dgm:spPr/>
    </dgm:pt>
    <dgm:pt modelId="{0AE3BFE0-73BD-441B-9A58-631A4C3546F4}" type="pres">
      <dgm:prSet presAssocID="{84DC51AE-8488-44E4-8891-1BBB2D900539}" presName="spacer" presStyleCnt="0"/>
      <dgm:spPr/>
    </dgm:pt>
    <dgm:pt modelId="{D56F5C6C-DB34-4750-99D2-1E8406B335A7}" type="pres">
      <dgm:prSet presAssocID="{50A7AE6A-3EAF-4C97-B5DB-8975F513B170}" presName="parentText" presStyleLbl="node1" presStyleIdx="1" presStyleCnt="2">
        <dgm:presLayoutVars>
          <dgm:chMax val="0"/>
          <dgm:bulletEnabled val="1"/>
        </dgm:presLayoutVars>
      </dgm:prSet>
      <dgm:spPr/>
    </dgm:pt>
  </dgm:ptLst>
  <dgm:cxnLst>
    <dgm:cxn modelId="{E5BC4637-1211-45D6-9C1F-4978EC6B2CB3}" type="presOf" srcId="{DB9EC23F-2A4D-405A-9C63-EC4E7F817FD3}" destId="{151AD200-C9E9-4A6D-90AD-CEA6E5AD5661}" srcOrd="0" destOrd="0" presId="urn:microsoft.com/office/officeart/2005/8/layout/vList2"/>
    <dgm:cxn modelId="{A431D83F-0BEF-4BA5-8C96-9A051F323995}" type="presOf" srcId="{50A7AE6A-3EAF-4C97-B5DB-8975F513B170}" destId="{D56F5C6C-DB34-4750-99D2-1E8406B335A7}" srcOrd="0" destOrd="0" presId="urn:microsoft.com/office/officeart/2005/8/layout/vList2"/>
    <dgm:cxn modelId="{21E39D72-AA59-4D7E-A71B-7BA951E2B72C}" type="presOf" srcId="{178AB79E-7A9B-4D6F-ABBF-BE213F3BB6DB}" destId="{FEDF8A73-A1CC-4C8E-B1DF-6BF50DAC08CE}" srcOrd="0" destOrd="0" presId="urn:microsoft.com/office/officeart/2005/8/layout/vList2"/>
    <dgm:cxn modelId="{6AAFC27F-E08A-49ED-9FEA-856FF10943F1}" srcId="{178AB79E-7A9B-4D6F-ABBF-BE213F3BB6DB}" destId="{DB9EC23F-2A4D-405A-9C63-EC4E7F817FD3}" srcOrd="0" destOrd="0" parTransId="{A2FE1A41-EBA5-4C74-9EEA-203ED3E4B30E}" sibTransId="{84DC51AE-8488-44E4-8891-1BBB2D900539}"/>
    <dgm:cxn modelId="{86656BFE-B115-4F61-9828-C3018A22560B}" srcId="{178AB79E-7A9B-4D6F-ABBF-BE213F3BB6DB}" destId="{50A7AE6A-3EAF-4C97-B5DB-8975F513B170}" srcOrd="1" destOrd="0" parTransId="{774DA228-7DCE-4A71-AE1A-DDC7B1535B32}" sibTransId="{7528E310-79AD-4295-82D4-2C5906ECE136}"/>
    <dgm:cxn modelId="{0C69952A-3D80-46EE-A63B-EA8CEAF3EB86}" type="presParOf" srcId="{FEDF8A73-A1CC-4C8E-B1DF-6BF50DAC08CE}" destId="{151AD200-C9E9-4A6D-90AD-CEA6E5AD5661}" srcOrd="0" destOrd="0" presId="urn:microsoft.com/office/officeart/2005/8/layout/vList2"/>
    <dgm:cxn modelId="{92EEB0CB-83E1-4BE0-8E31-8ED8D1828FB9}" type="presParOf" srcId="{FEDF8A73-A1CC-4C8E-B1DF-6BF50DAC08CE}" destId="{0AE3BFE0-73BD-441B-9A58-631A4C3546F4}" srcOrd="1" destOrd="0" presId="urn:microsoft.com/office/officeart/2005/8/layout/vList2"/>
    <dgm:cxn modelId="{E2517C37-E106-44E3-9FB8-768010ADE64E}" type="presParOf" srcId="{FEDF8A73-A1CC-4C8E-B1DF-6BF50DAC08CE}" destId="{D56F5C6C-DB34-4750-99D2-1E8406B335A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9F83B6-8188-4393-955F-2019AB25B93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2A9D307-821D-4D3F-BE96-383B5163D440}">
      <dgm:prSet/>
      <dgm:spPr/>
      <dgm:t>
        <a:bodyPr/>
        <a:lstStyle/>
        <a:p>
          <a:pPr>
            <a:lnSpc>
              <a:spcPct val="100000"/>
            </a:lnSpc>
          </a:pPr>
          <a:r>
            <a:rPr lang="en-GB"/>
            <a:t>Tumour heterogeneity and lack of specific markers.</a:t>
          </a:r>
          <a:endParaRPr lang="en-US"/>
        </a:p>
      </dgm:t>
    </dgm:pt>
    <dgm:pt modelId="{6C10F038-7389-4E97-AC86-F3E10262CA46}" type="parTrans" cxnId="{19024CE2-9CAA-4EEE-973B-BFD408FEFB85}">
      <dgm:prSet/>
      <dgm:spPr/>
      <dgm:t>
        <a:bodyPr/>
        <a:lstStyle/>
        <a:p>
          <a:endParaRPr lang="en-US"/>
        </a:p>
      </dgm:t>
    </dgm:pt>
    <dgm:pt modelId="{C4EE41E2-BD31-433A-AE01-695CFA9AA7BE}" type="sibTrans" cxnId="{19024CE2-9CAA-4EEE-973B-BFD408FEFB85}">
      <dgm:prSet/>
      <dgm:spPr/>
      <dgm:t>
        <a:bodyPr/>
        <a:lstStyle/>
        <a:p>
          <a:endParaRPr lang="en-US"/>
        </a:p>
      </dgm:t>
    </dgm:pt>
    <dgm:pt modelId="{321EC368-B0EE-4ECD-B284-63BA715F8924}">
      <dgm:prSet/>
      <dgm:spPr/>
      <dgm:t>
        <a:bodyPr/>
        <a:lstStyle/>
        <a:p>
          <a:pPr>
            <a:lnSpc>
              <a:spcPct val="100000"/>
            </a:lnSpc>
          </a:pPr>
          <a:r>
            <a:rPr lang="en-GB"/>
            <a:t>Unknown unknowns – in 2010, 20% of the papers in modern pathology were on soft tissue tumours.  </a:t>
          </a:r>
          <a:endParaRPr lang="en-US"/>
        </a:p>
      </dgm:t>
    </dgm:pt>
    <dgm:pt modelId="{DB13A20B-307A-4626-8598-9BA71040CA93}" type="parTrans" cxnId="{D4DD2CD4-12D6-4B23-B177-4679857AE8BF}">
      <dgm:prSet/>
      <dgm:spPr/>
      <dgm:t>
        <a:bodyPr/>
        <a:lstStyle/>
        <a:p>
          <a:endParaRPr lang="en-US"/>
        </a:p>
      </dgm:t>
    </dgm:pt>
    <dgm:pt modelId="{94FE7ABA-7B1B-4AF4-B16F-EB7AC9116869}" type="sibTrans" cxnId="{D4DD2CD4-12D6-4B23-B177-4679857AE8BF}">
      <dgm:prSet/>
      <dgm:spPr/>
      <dgm:t>
        <a:bodyPr/>
        <a:lstStyle/>
        <a:p>
          <a:endParaRPr lang="en-US"/>
        </a:p>
      </dgm:t>
    </dgm:pt>
    <dgm:pt modelId="{3F431C56-FAE1-4B7F-B37D-FAC1D6CE9B98}">
      <dgm:prSet/>
      <dgm:spPr/>
      <dgm:t>
        <a:bodyPr/>
        <a:lstStyle/>
        <a:p>
          <a:pPr>
            <a:lnSpc>
              <a:spcPct val="100000"/>
            </a:lnSpc>
          </a:pPr>
          <a:r>
            <a:rPr lang="en-GB" b="1"/>
            <a:t>They are not all described yet and if we confidently categorise them all, some of those will be wrong. </a:t>
          </a:r>
          <a:endParaRPr lang="en-US"/>
        </a:p>
      </dgm:t>
    </dgm:pt>
    <dgm:pt modelId="{41800E7D-7944-456C-96E4-B28B9EF0BE39}" type="parTrans" cxnId="{31E9C14B-8859-43E0-9D08-B3BF484FEC51}">
      <dgm:prSet/>
      <dgm:spPr/>
      <dgm:t>
        <a:bodyPr/>
        <a:lstStyle/>
        <a:p>
          <a:endParaRPr lang="en-US"/>
        </a:p>
      </dgm:t>
    </dgm:pt>
    <dgm:pt modelId="{31F79D45-979D-4A80-8D7E-05975CE480C4}" type="sibTrans" cxnId="{31E9C14B-8859-43E0-9D08-B3BF484FEC51}">
      <dgm:prSet/>
      <dgm:spPr/>
      <dgm:t>
        <a:bodyPr/>
        <a:lstStyle/>
        <a:p>
          <a:endParaRPr lang="en-US"/>
        </a:p>
      </dgm:t>
    </dgm:pt>
    <dgm:pt modelId="{D84BA2E8-3491-4DC6-B815-A05D49AC882A}" type="pres">
      <dgm:prSet presAssocID="{519F83B6-8188-4393-955F-2019AB25B931}" presName="root" presStyleCnt="0">
        <dgm:presLayoutVars>
          <dgm:dir/>
          <dgm:resizeHandles val="exact"/>
        </dgm:presLayoutVars>
      </dgm:prSet>
      <dgm:spPr/>
    </dgm:pt>
    <dgm:pt modelId="{574B165D-98BF-47B6-B9F5-A047E9A4A262}" type="pres">
      <dgm:prSet presAssocID="{C2A9D307-821D-4D3F-BE96-383B5163D440}" presName="compNode" presStyleCnt="0"/>
      <dgm:spPr/>
    </dgm:pt>
    <dgm:pt modelId="{3EF89E2E-FA22-4910-8BA4-55A7C5A5F28E}" type="pres">
      <dgm:prSet presAssocID="{C2A9D307-821D-4D3F-BE96-383B5163D440}" presName="bgRect" presStyleLbl="bgShp" presStyleIdx="0" presStyleCnt="3"/>
      <dgm:spPr/>
    </dgm:pt>
    <dgm:pt modelId="{7D1818A1-73B4-4D82-8F92-C180C72AD802}" type="pres">
      <dgm:prSet presAssocID="{C2A9D307-821D-4D3F-BE96-383B5163D44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NA"/>
        </a:ext>
      </dgm:extLst>
    </dgm:pt>
    <dgm:pt modelId="{1A892768-0544-4991-BE86-6D8A45AE1A1F}" type="pres">
      <dgm:prSet presAssocID="{C2A9D307-821D-4D3F-BE96-383B5163D440}" presName="spaceRect" presStyleCnt="0"/>
      <dgm:spPr/>
    </dgm:pt>
    <dgm:pt modelId="{8E078FDA-0DBE-4BCF-9A7E-24ACD8B95ECD}" type="pres">
      <dgm:prSet presAssocID="{C2A9D307-821D-4D3F-BE96-383B5163D440}" presName="parTx" presStyleLbl="revTx" presStyleIdx="0" presStyleCnt="3">
        <dgm:presLayoutVars>
          <dgm:chMax val="0"/>
          <dgm:chPref val="0"/>
        </dgm:presLayoutVars>
      </dgm:prSet>
      <dgm:spPr/>
    </dgm:pt>
    <dgm:pt modelId="{50640A0F-1245-4F90-A408-21BF86ECFCC9}" type="pres">
      <dgm:prSet presAssocID="{C4EE41E2-BD31-433A-AE01-695CFA9AA7BE}" presName="sibTrans" presStyleCnt="0"/>
      <dgm:spPr/>
    </dgm:pt>
    <dgm:pt modelId="{22D635C2-8800-4E47-BA57-B44638226A67}" type="pres">
      <dgm:prSet presAssocID="{321EC368-B0EE-4ECD-B284-63BA715F8924}" presName="compNode" presStyleCnt="0"/>
      <dgm:spPr/>
    </dgm:pt>
    <dgm:pt modelId="{F53A5730-8F97-46A9-A23E-0B985B252756}" type="pres">
      <dgm:prSet presAssocID="{321EC368-B0EE-4ECD-B284-63BA715F8924}" presName="bgRect" presStyleLbl="bgShp" presStyleIdx="1" presStyleCnt="3"/>
      <dgm:spPr/>
    </dgm:pt>
    <dgm:pt modelId="{62808CCF-2575-4D2B-8BCC-0C5BBE459082}" type="pres">
      <dgm:prSet presAssocID="{321EC368-B0EE-4ECD-B284-63BA715F892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croscope"/>
        </a:ext>
      </dgm:extLst>
    </dgm:pt>
    <dgm:pt modelId="{6CAB6825-A7AD-4F29-9649-6604AD1D210B}" type="pres">
      <dgm:prSet presAssocID="{321EC368-B0EE-4ECD-B284-63BA715F8924}" presName="spaceRect" presStyleCnt="0"/>
      <dgm:spPr/>
    </dgm:pt>
    <dgm:pt modelId="{5F32C240-BB96-4777-86C1-0F0ADE210315}" type="pres">
      <dgm:prSet presAssocID="{321EC368-B0EE-4ECD-B284-63BA715F8924}" presName="parTx" presStyleLbl="revTx" presStyleIdx="1" presStyleCnt="3">
        <dgm:presLayoutVars>
          <dgm:chMax val="0"/>
          <dgm:chPref val="0"/>
        </dgm:presLayoutVars>
      </dgm:prSet>
      <dgm:spPr/>
    </dgm:pt>
    <dgm:pt modelId="{F06CF75A-1344-4C1B-AAC5-C7C01B8A5213}" type="pres">
      <dgm:prSet presAssocID="{94FE7ABA-7B1B-4AF4-B16F-EB7AC9116869}" presName="sibTrans" presStyleCnt="0"/>
      <dgm:spPr/>
    </dgm:pt>
    <dgm:pt modelId="{09FB4C18-C31B-428A-B16F-04109322A8AA}" type="pres">
      <dgm:prSet presAssocID="{3F431C56-FAE1-4B7F-B37D-FAC1D6CE9B98}" presName="compNode" presStyleCnt="0"/>
      <dgm:spPr/>
    </dgm:pt>
    <dgm:pt modelId="{AA4F3D38-63CF-4734-A69F-C559DAE7EC91}" type="pres">
      <dgm:prSet presAssocID="{3F431C56-FAE1-4B7F-B37D-FAC1D6CE9B98}" presName="bgRect" presStyleLbl="bgShp" presStyleIdx="2" presStyleCnt="3"/>
      <dgm:spPr/>
    </dgm:pt>
    <dgm:pt modelId="{5236045E-CC18-4B51-9F51-6709AF8CB86B}" type="pres">
      <dgm:prSet presAssocID="{3F431C56-FAE1-4B7F-B37D-FAC1D6CE9B9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044003E4-D77A-4F5E-BDFF-BDB2B60FB924}" type="pres">
      <dgm:prSet presAssocID="{3F431C56-FAE1-4B7F-B37D-FAC1D6CE9B98}" presName="spaceRect" presStyleCnt="0"/>
      <dgm:spPr/>
    </dgm:pt>
    <dgm:pt modelId="{06DDFAF4-A0ED-4DA3-88D7-812084111A99}" type="pres">
      <dgm:prSet presAssocID="{3F431C56-FAE1-4B7F-B37D-FAC1D6CE9B98}" presName="parTx" presStyleLbl="revTx" presStyleIdx="2" presStyleCnt="3">
        <dgm:presLayoutVars>
          <dgm:chMax val="0"/>
          <dgm:chPref val="0"/>
        </dgm:presLayoutVars>
      </dgm:prSet>
      <dgm:spPr/>
    </dgm:pt>
  </dgm:ptLst>
  <dgm:cxnLst>
    <dgm:cxn modelId="{FC007213-B29D-4B31-83AB-68B3A64CCFCE}" type="presOf" srcId="{519F83B6-8188-4393-955F-2019AB25B931}" destId="{D84BA2E8-3491-4DC6-B815-A05D49AC882A}" srcOrd="0" destOrd="0" presId="urn:microsoft.com/office/officeart/2018/2/layout/IconVerticalSolidList"/>
    <dgm:cxn modelId="{31E9C14B-8859-43E0-9D08-B3BF484FEC51}" srcId="{519F83B6-8188-4393-955F-2019AB25B931}" destId="{3F431C56-FAE1-4B7F-B37D-FAC1D6CE9B98}" srcOrd="2" destOrd="0" parTransId="{41800E7D-7944-456C-96E4-B28B9EF0BE39}" sibTransId="{31F79D45-979D-4A80-8D7E-05975CE480C4}"/>
    <dgm:cxn modelId="{EEE37C92-82DC-467A-8EC5-CE1CEA759F37}" type="presOf" srcId="{3F431C56-FAE1-4B7F-B37D-FAC1D6CE9B98}" destId="{06DDFAF4-A0ED-4DA3-88D7-812084111A99}" srcOrd="0" destOrd="0" presId="urn:microsoft.com/office/officeart/2018/2/layout/IconVerticalSolidList"/>
    <dgm:cxn modelId="{D8C7D0AB-6DF7-41F0-9B42-32A12D5B1B07}" type="presOf" srcId="{321EC368-B0EE-4ECD-B284-63BA715F8924}" destId="{5F32C240-BB96-4777-86C1-0F0ADE210315}" srcOrd="0" destOrd="0" presId="urn:microsoft.com/office/officeart/2018/2/layout/IconVerticalSolidList"/>
    <dgm:cxn modelId="{D4DD2CD4-12D6-4B23-B177-4679857AE8BF}" srcId="{519F83B6-8188-4393-955F-2019AB25B931}" destId="{321EC368-B0EE-4ECD-B284-63BA715F8924}" srcOrd="1" destOrd="0" parTransId="{DB13A20B-307A-4626-8598-9BA71040CA93}" sibTransId="{94FE7ABA-7B1B-4AF4-B16F-EB7AC9116869}"/>
    <dgm:cxn modelId="{19024CE2-9CAA-4EEE-973B-BFD408FEFB85}" srcId="{519F83B6-8188-4393-955F-2019AB25B931}" destId="{C2A9D307-821D-4D3F-BE96-383B5163D440}" srcOrd="0" destOrd="0" parTransId="{6C10F038-7389-4E97-AC86-F3E10262CA46}" sibTransId="{C4EE41E2-BD31-433A-AE01-695CFA9AA7BE}"/>
    <dgm:cxn modelId="{28A702E4-9F21-4BFC-B014-FF4B36A12704}" type="presOf" srcId="{C2A9D307-821D-4D3F-BE96-383B5163D440}" destId="{8E078FDA-0DBE-4BCF-9A7E-24ACD8B95ECD}" srcOrd="0" destOrd="0" presId="urn:microsoft.com/office/officeart/2018/2/layout/IconVerticalSolidList"/>
    <dgm:cxn modelId="{3B2D3772-AD96-4D00-A5D2-351B52FCAAF0}" type="presParOf" srcId="{D84BA2E8-3491-4DC6-B815-A05D49AC882A}" destId="{574B165D-98BF-47B6-B9F5-A047E9A4A262}" srcOrd="0" destOrd="0" presId="urn:microsoft.com/office/officeart/2018/2/layout/IconVerticalSolidList"/>
    <dgm:cxn modelId="{7252A292-C332-4E1C-90B9-EC93114C0AB3}" type="presParOf" srcId="{574B165D-98BF-47B6-B9F5-A047E9A4A262}" destId="{3EF89E2E-FA22-4910-8BA4-55A7C5A5F28E}" srcOrd="0" destOrd="0" presId="urn:microsoft.com/office/officeart/2018/2/layout/IconVerticalSolidList"/>
    <dgm:cxn modelId="{21D0899F-F4AC-45F9-B2D3-C74A03DBF152}" type="presParOf" srcId="{574B165D-98BF-47B6-B9F5-A047E9A4A262}" destId="{7D1818A1-73B4-4D82-8F92-C180C72AD802}" srcOrd="1" destOrd="0" presId="urn:microsoft.com/office/officeart/2018/2/layout/IconVerticalSolidList"/>
    <dgm:cxn modelId="{0EFD4F63-85E7-413C-96BE-C15F053201A6}" type="presParOf" srcId="{574B165D-98BF-47B6-B9F5-A047E9A4A262}" destId="{1A892768-0544-4991-BE86-6D8A45AE1A1F}" srcOrd="2" destOrd="0" presId="urn:microsoft.com/office/officeart/2018/2/layout/IconVerticalSolidList"/>
    <dgm:cxn modelId="{8F6C32B7-E590-4279-B3BE-1B09EBF63E71}" type="presParOf" srcId="{574B165D-98BF-47B6-B9F5-A047E9A4A262}" destId="{8E078FDA-0DBE-4BCF-9A7E-24ACD8B95ECD}" srcOrd="3" destOrd="0" presId="urn:microsoft.com/office/officeart/2018/2/layout/IconVerticalSolidList"/>
    <dgm:cxn modelId="{3C01E656-5276-4C64-A9FD-F26C1ABC7477}" type="presParOf" srcId="{D84BA2E8-3491-4DC6-B815-A05D49AC882A}" destId="{50640A0F-1245-4F90-A408-21BF86ECFCC9}" srcOrd="1" destOrd="0" presId="urn:microsoft.com/office/officeart/2018/2/layout/IconVerticalSolidList"/>
    <dgm:cxn modelId="{AA63714B-590F-4E23-BB48-CF6BBFC40CD7}" type="presParOf" srcId="{D84BA2E8-3491-4DC6-B815-A05D49AC882A}" destId="{22D635C2-8800-4E47-BA57-B44638226A67}" srcOrd="2" destOrd="0" presId="urn:microsoft.com/office/officeart/2018/2/layout/IconVerticalSolidList"/>
    <dgm:cxn modelId="{8772968D-74ED-4B22-9EE4-AE5141BA7F74}" type="presParOf" srcId="{22D635C2-8800-4E47-BA57-B44638226A67}" destId="{F53A5730-8F97-46A9-A23E-0B985B252756}" srcOrd="0" destOrd="0" presId="urn:microsoft.com/office/officeart/2018/2/layout/IconVerticalSolidList"/>
    <dgm:cxn modelId="{6DF8C9FF-468E-4675-94A4-350A027B0E3B}" type="presParOf" srcId="{22D635C2-8800-4E47-BA57-B44638226A67}" destId="{62808CCF-2575-4D2B-8BCC-0C5BBE459082}" srcOrd="1" destOrd="0" presId="urn:microsoft.com/office/officeart/2018/2/layout/IconVerticalSolidList"/>
    <dgm:cxn modelId="{6BDA2010-F331-4131-BB46-0A770ADD04F5}" type="presParOf" srcId="{22D635C2-8800-4E47-BA57-B44638226A67}" destId="{6CAB6825-A7AD-4F29-9649-6604AD1D210B}" srcOrd="2" destOrd="0" presId="urn:microsoft.com/office/officeart/2018/2/layout/IconVerticalSolidList"/>
    <dgm:cxn modelId="{62CAE362-BB7A-4F39-9802-E401E39A40CF}" type="presParOf" srcId="{22D635C2-8800-4E47-BA57-B44638226A67}" destId="{5F32C240-BB96-4777-86C1-0F0ADE210315}" srcOrd="3" destOrd="0" presId="urn:microsoft.com/office/officeart/2018/2/layout/IconVerticalSolidList"/>
    <dgm:cxn modelId="{ACD8E3A8-606B-4D56-9819-9EBF6CDF5F63}" type="presParOf" srcId="{D84BA2E8-3491-4DC6-B815-A05D49AC882A}" destId="{F06CF75A-1344-4C1B-AAC5-C7C01B8A5213}" srcOrd="3" destOrd="0" presId="urn:microsoft.com/office/officeart/2018/2/layout/IconVerticalSolidList"/>
    <dgm:cxn modelId="{1EBB9083-8432-4E84-9234-1BC509D76A6D}" type="presParOf" srcId="{D84BA2E8-3491-4DC6-B815-A05D49AC882A}" destId="{09FB4C18-C31B-428A-B16F-04109322A8AA}" srcOrd="4" destOrd="0" presId="urn:microsoft.com/office/officeart/2018/2/layout/IconVerticalSolidList"/>
    <dgm:cxn modelId="{BA3AF25D-631C-4FBD-BA4E-93FF12B553E8}" type="presParOf" srcId="{09FB4C18-C31B-428A-B16F-04109322A8AA}" destId="{AA4F3D38-63CF-4734-A69F-C559DAE7EC91}" srcOrd="0" destOrd="0" presId="urn:microsoft.com/office/officeart/2018/2/layout/IconVerticalSolidList"/>
    <dgm:cxn modelId="{3D3030B9-928A-45CB-B24B-DDDA2E830A2A}" type="presParOf" srcId="{09FB4C18-C31B-428A-B16F-04109322A8AA}" destId="{5236045E-CC18-4B51-9F51-6709AF8CB86B}" srcOrd="1" destOrd="0" presId="urn:microsoft.com/office/officeart/2018/2/layout/IconVerticalSolidList"/>
    <dgm:cxn modelId="{8E3DCC4D-7444-4601-8C83-C7AEC6BFFF7A}" type="presParOf" srcId="{09FB4C18-C31B-428A-B16F-04109322A8AA}" destId="{044003E4-D77A-4F5E-BDFF-BDB2B60FB924}" srcOrd="2" destOrd="0" presId="urn:microsoft.com/office/officeart/2018/2/layout/IconVerticalSolidList"/>
    <dgm:cxn modelId="{14D88F39-2D31-440F-BE3F-F6CB26FEAFFC}" type="presParOf" srcId="{09FB4C18-C31B-428A-B16F-04109322A8AA}" destId="{06DDFAF4-A0ED-4DA3-88D7-812084111A9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2D09C-4C6A-40D7-8FB0-F544BED2E7B8}">
      <dsp:nvSpPr>
        <dsp:cNvPr id="0" name=""/>
        <dsp:cNvSpPr/>
      </dsp:nvSpPr>
      <dsp:spPr>
        <a:xfrm>
          <a:off x="0" y="36440"/>
          <a:ext cx="6666833" cy="1734159"/>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Tenosynovial giant cell tumour can be diffuse or localised.</a:t>
          </a:r>
          <a:endParaRPr lang="en-US" sz="3100" kern="1200"/>
        </a:p>
      </dsp:txBody>
      <dsp:txXfrm>
        <a:off x="84655" y="121095"/>
        <a:ext cx="6497523" cy="1564849"/>
      </dsp:txXfrm>
    </dsp:sp>
    <dsp:sp modelId="{9198204B-D6D2-4210-9F01-9ACC13723218}">
      <dsp:nvSpPr>
        <dsp:cNvPr id="0" name=""/>
        <dsp:cNvSpPr/>
      </dsp:nvSpPr>
      <dsp:spPr>
        <a:xfrm>
          <a:off x="0" y="1859880"/>
          <a:ext cx="6666833" cy="1734159"/>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dirty="0"/>
            <a:t>Historically the diffuse type was also called pigmented villonodular synovitis. </a:t>
          </a:r>
          <a:endParaRPr lang="en-US" sz="3100" kern="1200" dirty="0"/>
        </a:p>
      </dsp:txBody>
      <dsp:txXfrm>
        <a:off x="84655" y="1944535"/>
        <a:ext cx="6497523" cy="1564849"/>
      </dsp:txXfrm>
    </dsp:sp>
    <dsp:sp modelId="{969E4FA6-C21D-40DB-BD72-04A88CD055BD}">
      <dsp:nvSpPr>
        <dsp:cNvPr id="0" name=""/>
        <dsp:cNvSpPr/>
      </dsp:nvSpPr>
      <dsp:spPr>
        <a:xfrm>
          <a:off x="0" y="3683319"/>
          <a:ext cx="6666833" cy="1734159"/>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a:t>These are the same tumour, but with different growth patterns.</a:t>
          </a:r>
          <a:endParaRPr lang="en-US" sz="3100" kern="1200"/>
        </a:p>
      </dsp:txBody>
      <dsp:txXfrm>
        <a:off x="84655" y="3767974"/>
        <a:ext cx="6497523" cy="15648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1AD200-C9E9-4A6D-90AD-CEA6E5AD5661}">
      <dsp:nvSpPr>
        <dsp:cNvPr id="0" name=""/>
        <dsp:cNvSpPr/>
      </dsp:nvSpPr>
      <dsp:spPr>
        <a:xfrm>
          <a:off x="0" y="1462623"/>
          <a:ext cx="7143551" cy="12168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dirty="0"/>
            <a:t>LOCALISED = CIRCUMSCRIBED</a:t>
          </a:r>
          <a:endParaRPr lang="en-US" sz="3600" kern="1200" dirty="0"/>
        </a:p>
      </dsp:txBody>
      <dsp:txXfrm>
        <a:off x="59399" y="1522022"/>
        <a:ext cx="7024753" cy="1098002"/>
      </dsp:txXfrm>
    </dsp:sp>
    <dsp:sp modelId="{D56F5C6C-DB34-4750-99D2-1E8406B335A7}">
      <dsp:nvSpPr>
        <dsp:cNvPr id="0" name=""/>
        <dsp:cNvSpPr/>
      </dsp:nvSpPr>
      <dsp:spPr>
        <a:xfrm>
          <a:off x="0" y="2866623"/>
          <a:ext cx="7143551" cy="1216800"/>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dirty="0"/>
            <a:t>DIFFUSE= INFILTRATIVE</a:t>
          </a:r>
          <a:endParaRPr lang="en-US" sz="3600" kern="1200" dirty="0"/>
        </a:p>
      </dsp:txBody>
      <dsp:txXfrm>
        <a:off x="59399" y="2926022"/>
        <a:ext cx="7024753"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89E2E-FA22-4910-8BA4-55A7C5A5F28E}">
      <dsp:nvSpPr>
        <dsp:cNvPr id="0" name=""/>
        <dsp:cNvSpPr/>
      </dsp:nvSpPr>
      <dsp:spPr>
        <a:xfrm>
          <a:off x="0" y="439"/>
          <a:ext cx="10753725" cy="102810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1818A1-73B4-4D82-8F92-C180C72AD802}">
      <dsp:nvSpPr>
        <dsp:cNvPr id="0" name=""/>
        <dsp:cNvSpPr/>
      </dsp:nvSpPr>
      <dsp:spPr>
        <a:xfrm>
          <a:off x="311000" y="231762"/>
          <a:ext cx="565455" cy="5654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E078FDA-0DBE-4BCF-9A7E-24ACD8B95ECD}">
      <dsp:nvSpPr>
        <dsp:cNvPr id="0" name=""/>
        <dsp:cNvSpPr/>
      </dsp:nvSpPr>
      <dsp:spPr>
        <a:xfrm>
          <a:off x="1187457" y="439"/>
          <a:ext cx="9566267" cy="1028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807" tIns="108807" rIns="108807" bIns="108807" numCol="1" spcCol="1270" anchor="ctr" anchorCtr="0">
          <a:noAutofit/>
        </a:bodyPr>
        <a:lstStyle/>
        <a:p>
          <a:pPr marL="0" lvl="0" indent="0" algn="l" defTabSz="1111250">
            <a:lnSpc>
              <a:spcPct val="100000"/>
            </a:lnSpc>
            <a:spcBef>
              <a:spcPct val="0"/>
            </a:spcBef>
            <a:spcAft>
              <a:spcPct val="35000"/>
            </a:spcAft>
            <a:buNone/>
          </a:pPr>
          <a:r>
            <a:rPr lang="en-GB" sz="2500" kern="1200"/>
            <a:t>Tumour heterogeneity and lack of specific markers.</a:t>
          </a:r>
          <a:endParaRPr lang="en-US" sz="2500" kern="1200"/>
        </a:p>
      </dsp:txBody>
      <dsp:txXfrm>
        <a:off x="1187457" y="439"/>
        <a:ext cx="9566267" cy="1028101"/>
      </dsp:txXfrm>
    </dsp:sp>
    <dsp:sp modelId="{F53A5730-8F97-46A9-A23E-0B985B252756}">
      <dsp:nvSpPr>
        <dsp:cNvPr id="0" name=""/>
        <dsp:cNvSpPr/>
      </dsp:nvSpPr>
      <dsp:spPr>
        <a:xfrm>
          <a:off x="0" y="1285566"/>
          <a:ext cx="10753725" cy="102810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808CCF-2575-4D2B-8BCC-0C5BBE459082}">
      <dsp:nvSpPr>
        <dsp:cNvPr id="0" name=""/>
        <dsp:cNvSpPr/>
      </dsp:nvSpPr>
      <dsp:spPr>
        <a:xfrm>
          <a:off x="311000" y="1516889"/>
          <a:ext cx="565455" cy="5654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F32C240-BB96-4777-86C1-0F0ADE210315}">
      <dsp:nvSpPr>
        <dsp:cNvPr id="0" name=""/>
        <dsp:cNvSpPr/>
      </dsp:nvSpPr>
      <dsp:spPr>
        <a:xfrm>
          <a:off x="1187457" y="1285566"/>
          <a:ext cx="9566267" cy="1028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807" tIns="108807" rIns="108807" bIns="108807" numCol="1" spcCol="1270" anchor="ctr" anchorCtr="0">
          <a:noAutofit/>
        </a:bodyPr>
        <a:lstStyle/>
        <a:p>
          <a:pPr marL="0" lvl="0" indent="0" algn="l" defTabSz="1111250">
            <a:lnSpc>
              <a:spcPct val="100000"/>
            </a:lnSpc>
            <a:spcBef>
              <a:spcPct val="0"/>
            </a:spcBef>
            <a:spcAft>
              <a:spcPct val="35000"/>
            </a:spcAft>
            <a:buNone/>
          </a:pPr>
          <a:r>
            <a:rPr lang="en-GB" sz="2500" kern="1200"/>
            <a:t>Unknown unknowns – in 2010, 20% of the papers in modern pathology were on soft tissue tumours.  </a:t>
          </a:r>
          <a:endParaRPr lang="en-US" sz="2500" kern="1200"/>
        </a:p>
      </dsp:txBody>
      <dsp:txXfrm>
        <a:off x="1187457" y="1285566"/>
        <a:ext cx="9566267" cy="1028101"/>
      </dsp:txXfrm>
    </dsp:sp>
    <dsp:sp modelId="{AA4F3D38-63CF-4734-A69F-C559DAE7EC91}">
      <dsp:nvSpPr>
        <dsp:cNvPr id="0" name=""/>
        <dsp:cNvSpPr/>
      </dsp:nvSpPr>
      <dsp:spPr>
        <a:xfrm>
          <a:off x="0" y="2570693"/>
          <a:ext cx="10753725" cy="102810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36045E-CC18-4B51-9F51-6709AF8CB86B}">
      <dsp:nvSpPr>
        <dsp:cNvPr id="0" name=""/>
        <dsp:cNvSpPr/>
      </dsp:nvSpPr>
      <dsp:spPr>
        <a:xfrm>
          <a:off x="311000" y="2802015"/>
          <a:ext cx="565455" cy="5654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6DDFAF4-A0ED-4DA3-88D7-812084111A99}">
      <dsp:nvSpPr>
        <dsp:cNvPr id="0" name=""/>
        <dsp:cNvSpPr/>
      </dsp:nvSpPr>
      <dsp:spPr>
        <a:xfrm>
          <a:off x="1187457" y="2570693"/>
          <a:ext cx="9566267" cy="10281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807" tIns="108807" rIns="108807" bIns="108807" numCol="1" spcCol="1270" anchor="ctr" anchorCtr="0">
          <a:noAutofit/>
        </a:bodyPr>
        <a:lstStyle/>
        <a:p>
          <a:pPr marL="0" lvl="0" indent="0" algn="l" defTabSz="1111250">
            <a:lnSpc>
              <a:spcPct val="100000"/>
            </a:lnSpc>
            <a:spcBef>
              <a:spcPct val="0"/>
            </a:spcBef>
            <a:spcAft>
              <a:spcPct val="35000"/>
            </a:spcAft>
            <a:buNone/>
          </a:pPr>
          <a:r>
            <a:rPr lang="en-GB" sz="2500" b="1" kern="1200"/>
            <a:t>They are not all described yet and if we confidently categorise them all, some of those will be wrong. </a:t>
          </a:r>
          <a:endParaRPr lang="en-US" sz="2500" kern="1200"/>
        </a:p>
      </dsp:txBody>
      <dsp:txXfrm>
        <a:off x="1187457" y="2570693"/>
        <a:ext cx="9566267" cy="102810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6D2A2-8D41-1C59-6C80-7804AA06E3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82185A-DAF9-6E4D-7643-1E30287015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41910BC-2E3E-7EFA-E32C-99D355479CC2}"/>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468EE00B-7510-3FAE-5F78-83D411031F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80A508-FFE7-660A-8443-00449FD328BC}"/>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3053394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23473-27B3-39C7-BA03-5A343F2EC56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4D8162-BD7E-C488-5CF7-3EAB81DE6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41EA79-7B2B-1642-AF64-78FF4C3C7CF8}"/>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4BB9E286-B8DD-8DB6-E5FC-7B371C3DB9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59AB89-2A80-A709-E1C7-733A391EFF67}"/>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243994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E550C7-DAEA-623A-A06E-E40E0E85BD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864D88-0A05-6E92-B89B-92B4F2D8F8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0DEB99-815D-2E7A-9AEA-BC84AEC483AE}"/>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5E3B0242-631F-5938-CADA-919DC8A1D3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70F552-83B8-09BF-E9CD-E1F0B95C073D}"/>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3835313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3E9E-A95C-48F2-B4BF-A71542E0BE9A}" type="datetimeFigureOut">
              <a:rPr lang="en-US" dirty="0"/>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6C19E3-46E3-3558-8161-767926389E31}"/>
              </a:ext>
            </a:extLst>
          </p:cNvPr>
          <p:cNvSpPr>
            <a:spLocks noGrp="1"/>
          </p:cNvSpPr>
          <p:nvPr>
            <p:ph type="dt" sz="half" idx="10"/>
          </p:nvPr>
        </p:nvSpPr>
        <p:spPr/>
        <p:txBody>
          <a:bodyPr/>
          <a:lstStyle/>
          <a:p>
            <a:fld id="{7D18A17A-BA41-4071-A276-D0D464A20114}" type="datetimeFigureOut">
              <a:rPr lang="en-GB" smtClean="0"/>
              <a:t>10/10/2025</a:t>
            </a:fld>
            <a:endParaRPr lang="en-GB"/>
          </a:p>
        </p:txBody>
      </p:sp>
      <p:sp>
        <p:nvSpPr>
          <p:cNvPr id="3" name="Footer Placeholder 2">
            <a:extLst>
              <a:ext uri="{FF2B5EF4-FFF2-40B4-BE49-F238E27FC236}">
                <a16:creationId xmlns:a16="http://schemas.microsoft.com/office/drawing/2014/main" id="{31F19CB9-DBFC-DA9D-A6DF-7F18F7DC3EC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E386EB-868F-85C3-EF39-F6B110112D7F}"/>
              </a:ext>
            </a:extLst>
          </p:cNvPr>
          <p:cNvSpPr>
            <a:spLocks noGrp="1"/>
          </p:cNvSpPr>
          <p:nvPr>
            <p:ph type="sldNum" sz="quarter" idx="12"/>
          </p:nvPr>
        </p:nvSpPr>
        <p:spPr/>
        <p:txBody>
          <a:bodyPr/>
          <a:lstStyle/>
          <a:p>
            <a:fld id="{3618475A-2B40-4ACD-8E76-98EDEF768EED}" type="slidenum">
              <a:rPr lang="en-GB" smtClean="0"/>
              <a:t>‹#›</a:t>
            </a:fld>
            <a:endParaRPr lang="en-GB"/>
          </a:p>
        </p:txBody>
      </p:sp>
    </p:spTree>
    <p:extLst>
      <p:ext uri="{BB962C8B-B14F-4D97-AF65-F5344CB8AC3E}">
        <p14:creationId xmlns:p14="http://schemas.microsoft.com/office/powerpoint/2010/main" val="3643156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DB7C4-E1CE-F2A1-62D5-9E4894BFF1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1BFF23-7166-821C-F0A9-1866C74D00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C47AF7-BEC9-D0A2-B794-55B141C49385}"/>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E373B8B9-EEDA-2B3B-45DD-D42E24C2B2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1E265E-510D-E6F4-2D63-861AA72D29F8}"/>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1492926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98236-8479-B17A-56E9-1D01AB072E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D7F9653-3E93-D9DC-8C54-81E3895E8E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8F0D54-9984-4EBE-EB09-A8E6B7433FB3}"/>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F0D78D2C-65BF-676C-47CE-81A7B4F357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5C7228-BAEA-D1C4-95FD-3A0455BB9697}"/>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294132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C41DD-C20E-426C-E699-6B5DCDF15EF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224373F-C83C-E4EB-CA16-C1E91EB136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CB72C2A-A0B3-91F3-5DBE-9228A0BC72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6040A23-5E3E-8BBE-D105-7EFA447F54C2}"/>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6" name="Footer Placeholder 5">
            <a:extLst>
              <a:ext uri="{FF2B5EF4-FFF2-40B4-BE49-F238E27FC236}">
                <a16:creationId xmlns:a16="http://schemas.microsoft.com/office/drawing/2014/main" id="{6F7A5E53-791C-7C27-1439-564E52BF25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43EA24-5DCA-0B0D-1C87-3FFBD5FE1650}"/>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2281081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11371-048C-E495-41E4-E771436E37D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478CD1-7F8E-70AD-2446-8D98DA1BBB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F62FD3-6914-F8B1-B7FB-EE8A4D59DC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2FC1AED-D138-178B-E12E-C14877403E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A447A6-F38F-637E-7760-2DBD6A2D35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F00F48B-1EB8-68DA-DDD7-833A2D501FF2}"/>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8" name="Footer Placeholder 7">
            <a:extLst>
              <a:ext uri="{FF2B5EF4-FFF2-40B4-BE49-F238E27FC236}">
                <a16:creationId xmlns:a16="http://schemas.microsoft.com/office/drawing/2014/main" id="{8EDE339B-D541-F098-B675-91F0076C36D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B327A0C-1C48-53E8-2E50-F882B16F0902}"/>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1088795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189F4-4FD4-4161-E219-ED2CE0BDDE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C7E114B-5772-7F24-8523-95E669EDA8C9}"/>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4" name="Footer Placeholder 3">
            <a:extLst>
              <a:ext uri="{FF2B5EF4-FFF2-40B4-BE49-F238E27FC236}">
                <a16:creationId xmlns:a16="http://schemas.microsoft.com/office/drawing/2014/main" id="{A0657E81-9BA5-0C27-BC60-5BB5BE2CAC8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99E2844-B2A5-DCF1-6A16-521335421BE9}"/>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3153595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DEA708-4E11-EAA5-C2D5-462A9A696AC8}"/>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3" name="Footer Placeholder 2">
            <a:extLst>
              <a:ext uri="{FF2B5EF4-FFF2-40B4-BE49-F238E27FC236}">
                <a16:creationId xmlns:a16="http://schemas.microsoft.com/office/drawing/2014/main" id="{4A1942E5-2738-524A-3B38-256A5E031C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6A38905-D4B1-96A2-D4F8-2AE8D534C4A6}"/>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2407780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644D3-9A18-BC22-EB1C-F13381FC6C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F3F95B7-C653-FE9F-BF31-8D4AD78E2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04268F-C1CE-FBB1-E181-032C8E759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997D4D-DB7E-CC0A-77D2-C5C00BE5D329}"/>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6" name="Footer Placeholder 5">
            <a:extLst>
              <a:ext uri="{FF2B5EF4-FFF2-40B4-BE49-F238E27FC236}">
                <a16:creationId xmlns:a16="http://schemas.microsoft.com/office/drawing/2014/main" id="{83A15EA6-04B5-5FB4-4543-669D8F1A9F4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0A8D41-D168-88E7-F45F-744D63778CF9}"/>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944169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6B990-0726-1460-35E8-2FC2D65718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1F573D-FB34-08C2-6EE9-A9586E09A2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D3E7DE-5BA4-55C6-BC37-260441DB89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E1DDD4-8D5C-7842-5DDC-F9B95ACE0388}"/>
              </a:ext>
            </a:extLst>
          </p:cNvPr>
          <p:cNvSpPr>
            <a:spLocks noGrp="1"/>
          </p:cNvSpPr>
          <p:nvPr>
            <p:ph type="dt" sz="half" idx="10"/>
          </p:nvPr>
        </p:nvSpPr>
        <p:spPr/>
        <p:txBody>
          <a:bodyPr/>
          <a:lstStyle/>
          <a:p>
            <a:fld id="{432DA895-3D54-45A0-AC4D-607896751CC1}" type="datetimeFigureOut">
              <a:rPr lang="en-GB" smtClean="0"/>
              <a:t>10/10/2025</a:t>
            </a:fld>
            <a:endParaRPr lang="en-GB"/>
          </a:p>
        </p:txBody>
      </p:sp>
      <p:sp>
        <p:nvSpPr>
          <p:cNvPr id="6" name="Footer Placeholder 5">
            <a:extLst>
              <a:ext uri="{FF2B5EF4-FFF2-40B4-BE49-F238E27FC236}">
                <a16:creationId xmlns:a16="http://schemas.microsoft.com/office/drawing/2014/main" id="{CD8BF586-5918-468F-A6C6-8E41DFF78D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AFBC64-1160-FD28-32DE-D3072DC80D0D}"/>
              </a:ext>
            </a:extLst>
          </p:cNvPr>
          <p:cNvSpPr>
            <a:spLocks noGrp="1"/>
          </p:cNvSpPr>
          <p:nvPr>
            <p:ph type="sldNum" sz="quarter" idx="12"/>
          </p:nvPr>
        </p:nvSpPr>
        <p:spPr/>
        <p:txBody>
          <a:bodyPr/>
          <a:lstStyle/>
          <a:p>
            <a:fld id="{E9C5AA51-FCE5-4C10-988C-8F593DC284AF}" type="slidenum">
              <a:rPr lang="en-GB" smtClean="0"/>
              <a:t>‹#›</a:t>
            </a:fld>
            <a:endParaRPr lang="en-GB"/>
          </a:p>
        </p:txBody>
      </p:sp>
    </p:spTree>
    <p:extLst>
      <p:ext uri="{BB962C8B-B14F-4D97-AF65-F5344CB8AC3E}">
        <p14:creationId xmlns:p14="http://schemas.microsoft.com/office/powerpoint/2010/main" val="3371767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336519-ED6A-3156-6CDA-D3BF3C3DFE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585767-A526-FA8C-DC36-AF7AB19EDE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6B45D8-7929-637E-FBB5-69E12BD467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2DA895-3D54-45A0-AC4D-607896751CC1}" type="datetimeFigureOut">
              <a:rPr lang="en-GB" smtClean="0"/>
              <a:t>10/10/2025</a:t>
            </a:fld>
            <a:endParaRPr lang="en-GB"/>
          </a:p>
        </p:txBody>
      </p:sp>
      <p:sp>
        <p:nvSpPr>
          <p:cNvPr id="5" name="Footer Placeholder 4">
            <a:extLst>
              <a:ext uri="{FF2B5EF4-FFF2-40B4-BE49-F238E27FC236}">
                <a16:creationId xmlns:a16="http://schemas.microsoft.com/office/drawing/2014/main" id="{64C6E3EF-9855-E093-F57D-11CF827BA5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48F46CC-3C82-F7E9-F163-658F760985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C5AA51-FCE5-4C10-988C-8F593DC284AF}" type="slidenum">
              <a:rPr lang="en-GB" smtClean="0"/>
              <a:t>‹#›</a:t>
            </a:fld>
            <a:endParaRPr lang="en-GB"/>
          </a:p>
        </p:txBody>
      </p:sp>
    </p:spTree>
    <p:extLst>
      <p:ext uri="{BB962C8B-B14F-4D97-AF65-F5344CB8AC3E}">
        <p14:creationId xmlns:p14="http://schemas.microsoft.com/office/powerpoint/2010/main" val="3397100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5586B75A-687E-405C-8A0B-8D00578BA2C3}" type="datetimeFigureOut">
              <a:rPr lang="en-US" dirty="0"/>
              <a:pPr/>
              <a:t>10/10/2025</a:t>
            </a:fld>
            <a:endParaRPr lang="en-US" dirty="0"/>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dirty="0"/>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Lst>
  <p:hf sldNum="0"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Slide Background">
            <a:extLst>
              <a:ext uri="{FF2B5EF4-FFF2-40B4-BE49-F238E27FC236}">
                <a16:creationId xmlns:a16="http://schemas.microsoft.com/office/drawing/2014/main" id="{E2BA2BD9-7B54-4190-8F06-3EF3658A00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184F9D61-9303-40B4-9F7E-66A9B4EDC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Aerial view with fire tree">
            <a:extLst>
              <a:ext uri="{FF2B5EF4-FFF2-40B4-BE49-F238E27FC236}">
                <a16:creationId xmlns:a16="http://schemas.microsoft.com/office/drawing/2014/main" id="{462E320F-C7F9-B74E-1BB7-7316148F4268}"/>
              </a:ext>
            </a:extLst>
          </p:cNvPr>
          <p:cNvPicPr>
            <a:picLocks noChangeAspect="1"/>
          </p:cNvPicPr>
          <p:nvPr/>
        </p:nvPicPr>
        <p:blipFill>
          <a:blip r:embed="rId2"/>
          <a:srcRect t="9667"/>
          <a:stretch>
            <a:fillRect/>
          </a:stretch>
        </p:blipFill>
        <p:spPr>
          <a:xfrm>
            <a:off x="-1" y="-1"/>
            <a:ext cx="11416413" cy="6858001"/>
          </a:xfrm>
          <a:prstGeom prst="rect">
            <a:avLst/>
          </a:prstGeom>
          <a:effectLst>
            <a:outerShdw blurRad="596900" dist="330200" dir="8820000" sx="87000" sy="87000" algn="ctr" rotWithShape="0">
              <a:srgbClr val="000000">
                <a:alpha val="29000"/>
              </a:srgbClr>
            </a:outerShdw>
          </a:effectLst>
        </p:spPr>
      </p:pic>
      <p:sp>
        <p:nvSpPr>
          <p:cNvPr id="13" name="Overlay">
            <a:extLst>
              <a:ext uri="{FF2B5EF4-FFF2-40B4-BE49-F238E27FC236}">
                <a16:creationId xmlns:a16="http://schemas.microsoft.com/office/drawing/2014/main" id="{648D746A-0359-4EAE-8CF9-062E28169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1B25EE-2945-F661-0A34-5A726FCE8975}"/>
              </a:ext>
            </a:extLst>
          </p:cNvPr>
          <p:cNvSpPr>
            <a:spLocks noGrp="1"/>
          </p:cNvSpPr>
          <p:nvPr>
            <p:ph type="ctrTitle"/>
          </p:nvPr>
        </p:nvSpPr>
        <p:spPr>
          <a:xfrm>
            <a:off x="589558" y="1948171"/>
            <a:ext cx="4501057" cy="2661313"/>
          </a:xfrm>
        </p:spPr>
        <p:txBody>
          <a:bodyPr anchor="b">
            <a:normAutofit/>
          </a:bodyPr>
          <a:lstStyle/>
          <a:p>
            <a:pPr algn="l"/>
            <a:r>
              <a:rPr lang="en-GB" sz="4800">
                <a:solidFill>
                  <a:srgbClr val="FFFFFF"/>
                </a:solidFill>
              </a:rPr>
              <a:t>Sarcoma Pathology update autumn 2025</a:t>
            </a:r>
          </a:p>
        </p:txBody>
      </p:sp>
      <p:sp>
        <p:nvSpPr>
          <p:cNvPr id="3" name="Subtitle 2">
            <a:extLst>
              <a:ext uri="{FF2B5EF4-FFF2-40B4-BE49-F238E27FC236}">
                <a16:creationId xmlns:a16="http://schemas.microsoft.com/office/drawing/2014/main" id="{97D1242B-F87B-EA23-4D81-2B833D7EE382}"/>
              </a:ext>
            </a:extLst>
          </p:cNvPr>
          <p:cNvSpPr>
            <a:spLocks noGrp="1"/>
          </p:cNvSpPr>
          <p:nvPr>
            <p:ph type="subTitle" idx="1"/>
          </p:nvPr>
        </p:nvSpPr>
        <p:spPr>
          <a:xfrm>
            <a:off x="589558" y="4814201"/>
            <a:ext cx="4501056" cy="1306820"/>
          </a:xfrm>
        </p:spPr>
        <p:txBody>
          <a:bodyPr anchor="t">
            <a:normAutofit/>
          </a:bodyPr>
          <a:lstStyle/>
          <a:p>
            <a:pPr algn="l"/>
            <a:endParaRPr lang="en-GB" dirty="0">
              <a:solidFill>
                <a:srgbClr val="FFFFFF"/>
              </a:solidFill>
            </a:endParaRPr>
          </a:p>
        </p:txBody>
      </p:sp>
    </p:spTree>
    <p:extLst>
      <p:ext uri="{BB962C8B-B14F-4D97-AF65-F5344CB8AC3E}">
        <p14:creationId xmlns:p14="http://schemas.microsoft.com/office/powerpoint/2010/main" val="3861740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AFEB50B-DD4C-C2F4-739B-864A9A42BA51}"/>
              </a:ext>
            </a:extLst>
          </p:cNvPr>
          <p:cNvPicPr>
            <a:picLocks noChangeAspect="1"/>
          </p:cNvPicPr>
          <p:nvPr/>
        </p:nvPicPr>
        <p:blipFill>
          <a:blip r:embed="rId2"/>
          <a:stretch>
            <a:fillRect/>
          </a:stretch>
        </p:blipFill>
        <p:spPr>
          <a:xfrm>
            <a:off x="1441300" y="386832"/>
            <a:ext cx="9309399" cy="6084335"/>
          </a:xfrm>
          <a:prstGeom prst="rect">
            <a:avLst/>
          </a:prstGeom>
        </p:spPr>
      </p:pic>
    </p:spTree>
    <p:extLst>
      <p:ext uri="{BB962C8B-B14F-4D97-AF65-F5344CB8AC3E}">
        <p14:creationId xmlns:p14="http://schemas.microsoft.com/office/powerpoint/2010/main" val="479773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663F2-464D-2AD7-1FF5-9A57AD88222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2585ED0-07A9-8C01-8BDC-118AB4108F88}"/>
              </a:ext>
            </a:extLst>
          </p:cNvPr>
          <p:cNvSpPr txBox="1"/>
          <p:nvPr/>
        </p:nvSpPr>
        <p:spPr>
          <a:xfrm>
            <a:off x="3133327" y="6481149"/>
            <a:ext cx="5925343" cy="261610"/>
          </a:xfrm>
          <a:prstGeom prst="rect">
            <a:avLst/>
          </a:prstGeom>
          <a:noFill/>
        </p:spPr>
        <p:txBody>
          <a:bodyPr wrap="square" rtlCol="0">
            <a:spAutoFit/>
          </a:bodyPr>
          <a:lstStyle/>
          <a:p>
            <a:r>
              <a:rPr lang="en-GB" sz="1100" b="1" dirty="0">
                <a:solidFill>
                  <a:srgbClr val="C00000"/>
                </a:solidFill>
              </a:rPr>
              <a:t>N.B. The 12 months Average Sample Collection to Sample Received time is 15.9 days.</a:t>
            </a:r>
          </a:p>
        </p:txBody>
      </p:sp>
      <p:pic>
        <p:nvPicPr>
          <p:cNvPr id="7" name="Picture 6">
            <a:extLst>
              <a:ext uri="{FF2B5EF4-FFF2-40B4-BE49-F238E27FC236}">
                <a16:creationId xmlns:a16="http://schemas.microsoft.com/office/drawing/2014/main" id="{69360C2A-BC04-DDDB-97E1-EFD86378ABAE}"/>
              </a:ext>
            </a:extLst>
          </p:cNvPr>
          <p:cNvPicPr>
            <a:picLocks noChangeAspect="1"/>
          </p:cNvPicPr>
          <p:nvPr/>
        </p:nvPicPr>
        <p:blipFill>
          <a:blip r:embed="rId2"/>
          <a:stretch>
            <a:fillRect/>
          </a:stretch>
        </p:blipFill>
        <p:spPr>
          <a:xfrm>
            <a:off x="1441300" y="386832"/>
            <a:ext cx="9309399" cy="6084335"/>
          </a:xfrm>
          <a:prstGeom prst="rect">
            <a:avLst/>
          </a:prstGeom>
        </p:spPr>
      </p:pic>
      <p:sp>
        <p:nvSpPr>
          <p:cNvPr id="5" name="TextBox 4">
            <a:extLst>
              <a:ext uri="{FF2B5EF4-FFF2-40B4-BE49-F238E27FC236}">
                <a16:creationId xmlns:a16="http://schemas.microsoft.com/office/drawing/2014/main" id="{E1C651E3-588E-611D-7D31-BA3DFC463FF3}"/>
              </a:ext>
            </a:extLst>
          </p:cNvPr>
          <p:cNvSpPr txBox="1"/>
          <p:nvPr/>
        </p:nvSpPr>
        <p:spPr>
          <a:xfrm>
            <a:off x="9357328" y="1303377"/>
            <a:ext cx="2786742" cy="646331"/>
          </a:xfrm>
          <a:prstGeom prst="rect">
            <a:avLst/>
          </a:prstGeom>
          <a:noFill/>
        </p:spPr>
        <p:txBody>
          <a:bodyPr wrap="square" rtlCol="0">
            <a:spAutoFit/>
          </a:bodyPr>
          <a:lstStyle/>
          <a:p>
            <a:r>
              <a:rPr lang="en-GB" sz="1200" dirty="0">
                <a:solidFill>
                  <a:schemeClr val="bg2">
                    <a:lumMod val="50000"/>
                  </a:schemeClr>
                </a:solidFill>
              </a:rPr>
              <a:t>N.B. Average of sample collection to request calculation excludes requests &gt;28 days after sample collection</a:t>
            </a:r>
          </a:p>
        </p:txBody>
      </p:sp>
    </p:spTree>
    <p:extLst>
      <p:ext uri="{BB962C8B-B14F-4D97-AF65-F5344CB8AC3E}">
        <p14:creationId xmlns:p14="http://schemas.microsoft.com/office/powerpoint/2010/main" val="2049266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CAE5CB4-DC19-E1B8-81FA-6B468E6FDFFF}"/>
              </a:ext>
            </a:extLst>
          </p:cNvPr>
          <p:cNvPicPr>
            <a:picLocks noChangeAspect="1"/>
          </p:cNvPicPr>
          <p:nvPr/>
        </p:nvPicPr>
        <p:blipFill>
          <a:blip r:embed="rId2"/>
          <a:stretch>
            <a:fillRect/>
          </a:stretch>
        </p:blipFill>
        <p:spPr>
          <a:xfrm>
            <a:off x="1241661" y="1545832"/>
            <a:ext cx="9346537" cy="3542723"/>
          </a:xfrm>
          <a:prstGeom prst="rect">
            <a:avLst/>
          </a:prstGeom>
          <a:ln w="25400">
            <a:solidFill>
              <a:schemeClr val="accent4"/>
            </a:solidFill>
          </a:ln>
        </p:spPr>
      </p:pic>
      <p:sp>
        <p:nvSpPr>
          <p:cNvPr id="2" name="Title 1">
            <a:extLst>
              <a:ext uri="{FF2B5EF4-FFF2-40B4-BE49-F238E27FC236}">
                <a16:creationId xmlns:a16="http://schemas.microsoft.com/office/drawing/2014/main" id="{641AE112-7FA7-7177-A261-1D26650C8CF5}"/>
              </a:ext>
            </a:extLst>
          </p:cNvPr>
          <p:cNvSpPr txBox="1">
            <a:spLocks/>
          </p:cNvSpPr>
          <p:nvPr/>
        </p:nvSpPr>
        <p:spPr>
          <a:xfrm>
            <a:off x="838200" y="220269"/>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Average genomics sarcoma panel turnaround time</a:t>
            </a:r>
          </a:p>
        </p:txBody>
      </p:sp>
      <p:sp>
        <p:nvSpPr>
          <p:cNvPr id="4" name="Content Placeholder 2">
            <a:extLst>
              <a:ext uri="{FF2B5EF4-FFF2-40B4-BE49-F238E27FC236}">
                <a16:creationId xmlns:a16="http://schemas.microsoft.com/office/drawing/2014/main" id="{89DD2717-223A-49FB-7E7D-1B4F0587D7EF}"/>
              </a:ext>
            </a:extLst>
          </p:cNvPr>
          <p:cNvSpPr txBox="1">
            <a:spLocks/>
          </p:cNvSpPr>
          <p:nvPr/>
        </p:nvSpPr>
        <p:spPr>
          <a:xfrm>
            <a:off x="838200" y="5175407"/>
            <a:ext cx="10515600" cy="16033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Average (days) from receipt by genomic lab to genomic report being issued</a:t>
            </a:r>
          </a:p>
          <a:p>
            <a:r>
              <a:rPr lang="en-GB" dirty="0"/>
              <a:t>Turnaround time target 14 days.  Compliance ~75%</a:t>
            </a:r>
          </a:p>
        </p:txBody>
      </p:sp>
    </p:spTree>
    <p:extLst>
      <p:ext uri="{BB962C8B-B14F-4D97-AF65-F5344CB8AC3E}">
        <p14:creationId xmlns:p14="http://schemas.microsoft.com/office/powerpoint/2010/main" val="411155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82B7D4-EB8F-6651-921C-F9253D47998A}"/>
              </a:ext>
            </a:extLst>
          </p:cNvPr>
          <p:cNvSpPr>
            <a:spLocks noGrp="1"/>
          </p:cNvSpPr>
          <p:nvPr>
            <p:ph type="title"/>
          </p:nvPr>
        </p:nvSpPr>
        <p:spPr>
          <a:xfrm>
            <a:off x="586478" y="1683756"/>
            <a:ext cx="3115265" cy="2396359"/>
          </a:xfrm>
        </p:spPr>
        <p:txBody>
          <a:bodyPr anchor="b">
            <a:normAutofit/>
          </a:bodyPr>
          <a:lstStyle/>
          <a:p>
            <a:pPr algn="r"/>
            <a:r>
              <a:rPr lang="en-GB" sz="4000">
                <a:solidFill>
                  <a:srgbClr val="FFFFFF"/>
                </a:solidFill>
              </a:rPr>
              <a:t>Tenosynovial giant cell tumour - clarification</a:t>
            </a:r>
          </a:p>
        </p:txBody>
      </p:sp>
      <p:graphicFrame>
        <p:nvGraphicFramePr>
          <p:cNvPr id="5" name="Content Placeholder 2">
            <a:extLst>
              <a:ext uri="{FF2B5EF4-FFF2-40B4-BE49-F238E27FC236}">
                <a16:creationId xmlns:a16="http://schemas.microsoft.com/office/drawing/2014/main" id="{6B9600D9-1628-F3FE-086D-7F78D8A9F042}"/>
              </a:ext>
            </a:extLst>
          </p:cNvPr>
          <p:cNvGraphicFramePr>
            <a:graphicFrameLocks noGrp="1"/>
          </p:cNvGraphicFramePr>
          <p:nvPr>
            <p:ph idx="1"/>
            <p:extLst>
              <p:ext uri="{D42A27DB-BD31-4B8C-83A1-F6EECF244321}">
                <p14:modId xmlns:p14="http://schemas.microsoft.com/office/powerpoint/2010/main" val="368264736"/>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485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2E17E911-875F-4DE5-8699-99D9F1805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Freeform: Shape 3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8" name="Rectangle 37">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D3B599-DAC6-937A-0D0A-E3AE11C4A3FF}"/>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The difference is radiological, not on the pathology</a:t>
            </a:r>
          </a:p>
        </p:txBody>
      </p:sp>
      <p:graphicFrame>
        <p:nvGraphicFramePr>
          <p:cNvPr id="23" name="Content Placeholder 2">
            <a:extLst>
              <a:ext uri="{FF2B5EF4-FFF2-40B4-BE49-F238E27FC236}">
                <a16:creationId xmlns:a16="http://schemas.microsoft.com/office/drawing/2014/main" id="{CB17755A-F9FD-EEC9-C5CA-678571921CB0}"/>
              </a:ext>
            </a:extLst>
          </p:cNvPr>
          <p:cNvGraphicFramePr>
            <a:graphicFrameLocks noGrp="1"/>
          </p:cNvGraphicFramePr>
          <p:nvPr>
            <p:ph idx="1"/>
            <p:extLst>
              <p:ext uri="{D42A27DB-BD31-4B8C-83A1-F6EECF244321}">
                <p14:modId xmlns:p14="http://schemas.microsoft.com/office/powerpoint/2010/main" val="3389053920"/>
              </p:ext>
            </p:extLst>
          </p:nvPr>
        </p:nvGraphicFramePr>
        <p:xfrm>
          <a:off x="4581727" y="649480"/>
          <a:ext cx="7143551" cy="55460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026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62DFE7-3076-57A8-34DD-069AD4E65396}"/>
              </a:ext>
            </a:extLst>
          </p:cNvPr>
          <p:cNvSpPr>
            <a:spLocks noGrp="1"/>
          </p:cNvSpPr>
          <p:nvPr>
            <p:ph type="title"/>
          </p:nvPr>
        </p:nvSpPr>
        <p:spPr>
          <a:xfrm>
            <a:off x="699713" y="248038"/>
            <a:ext cx="10258339" cy="1159200"/>
          </a:xfrm>
        </p:spPr>
        <p:txBody>
          <a:bodyPr vert="horz" lIns="91440" tIns="45720" rIns="91440" bIns="45720" rtlCol="0" anchor="ctr">
            <a:normAutofit/>
          </a:bodyPr>
          <a:lstStyle/>
          <a:p>
            <a:r>
              <a:rPr lang="en-US" sz="3100" kern="1200" dirty="0">
                <a:solidFill>
                  <a:srgbClr val="FFFFFF"/>
                </a:solidFill>
                <a:latin typeface="+mj-lt"/>
                <a:ea typeface="+mj-ea"/>
                <a:cs typeface="+mj-cs"/>
              </a:rPr>
              <a:t>A refresher on the limitations and benefits of core biopsy – for </a:t>
            </a:r>
            <a:r>
              <a:rPr lang="en-US" sz="3100" kern="1200" dirty="0" err="1">
                <a:solidFill>
                  <a:srgbClr val="FFFFFF"/>
                </a:solidFill>
                <a:latin typeface="+mj-lt"/>
                <a:ea typeface="+mj-ea"/>
                <a:cs typeface="+mj-cs"/>
              </a:rPr>
              <a:t>tumour</a:t>
            </a:r>
            <a:r>
              <a:rPr lang="en-US" sz="3100" kern="1200" dirty="0">
                <a:solidFill>
                  <a:srgbClr val="FFFFFF"/>
                </a:solidFill>
                <a:latin typeface="+mj-lt"/>
                <a:ea typeface="+mj-ea"/>
                <a:cs typeface="+mj-cs"/>
              </a:rPr>
              <a:t> subtyping</a:t>
            </a:r>
          </a:p>
        </p:txBody>
      </p:sp>
      <p:pic>
        <p:nvPicPr>
          <p:cNvPr id="11" name="Picture 10">
            <a:extLst>
              <a:ext uri="{FF2B5EF4-FFF2-40B4-BE49-F238E27FC236}">
                <a16:creationId xmlns:a16="http://schemas.microsoft.com/office/drawing/2014/main" id="{EDA6A552-5A55-A768-03B8-F363F323513B}"/>
              </a:ext>
            </a:extLst>
          </p:cNvPr>
          <p:cNvPicPr>
            <a:picLocks noChangeAspect="1"/>
          </p:cNvPicPr>
          <p:nvPr/>
        </p:nvPicPr>
        <p:blipFill>
          <a:blip r:embed="rId2"/>
          <a:stretch>
            <a:fillRect/>
          </a:stretch>
        </p:blipFill>
        <p:spPr>
          <a:xfrm>
            <a:off x="432225" y="2096776"/>
            <a:ext cx="11327549" cy="4191193"/>
          </a:xfrm>
          <a:prstGeom prst="rect">
            <a:avLst/>
          </a:prstGeom>
        </p:spPr>
      </p:pic>
    </p:spTree>
    <p:extLst>
      <p:ext uri="{BB962C8B-B14F-4D97-AF65-F5344CB8AC3E}">
        <p14:creationId xmlns:p14="http://schemas.microsoft.com/office/powerpoint/2010/main" val="3931512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9F9418-6480-6F45-3AE7-E6A729DD4659}"/>
              </a:ext>
            </a:extLst>
          </p:cNvPr>
          <p:cNvSpPr>
            <a:spLocks noGrp="1"/>
          </p:cNvSpPr>
          <p:nvPr>
            <p:ph type="title"/>
          </p:nvPr>
        </p:nvSpPr>
        <p:spPr>
          <a:xfrm>
            <a:off x="699713" y="248038"/>
            <a:ext cx="8945732" cy="1159200"/>
          </a:xfrm>
        </p:spPr>
        <p:txBody>
          <a:bodyPr vert="horz" lIns="91440" tIns="45720" rIns="91440" bIns="45720" rtlCol="0" anchor="ctr">
            <a:normAutofit/>
          </a:bodyPr>
          <a:lstStyle/>
          <a:p>
            <a:r>
              <a:rPr lang="en-US" sz="3700" kern="1200">
                <a:solidFill>
                  <a:srgbClr val="FFFFFF"/>
                </a:solidFill>
                <a:latin typeface="+mj-lt"/>
                <a:ea typeface="+mj-ea"/>
                <a:cs typeface="+mj-cs"/>
              </a:rPr>
              <a:t>How about for basic benign vs malignant?</a:t>
            </a:r>
          </a:p>
        </p:txBody>
      </p:sp>
      <p:pic>
        <p:nvPicPr>
          <p:cNvPr id="5" name="Content Placeholder 4" descr="A close-up of a text&#10;&#10;AI-generated content may be incorrect.">
            <a:extLst>
              <a:ext uri="{FF2B5EF4-FFF2-40B4-BE49-F238E27FC236}">
                <a16:creationId xmlns:a16="http://schemas.microsoft.com/office/drawing/2014/main" id="{2F2A6C10-A4B5-8D85-D9FE-D99DBFFE9CD9}"/>
              </a:ext>
            </a:extLst>
          </p:cNvPr>
          <p:cNvPicPr>
            <a:picLocks noGrp="1" noChangeAspect="1"/>
          </p:cNvPicPr>
          <p:nvPr>
            <p:ph idx="1"/>
          </p:nvPr>
        </p:nvPicPr>
        <p:blipFill>
          <a:blip r:embed="rId2"/>
          <a:stretch>
            <a:fillRect/>
          </a:stretch>
        </p:blipFill>
        <p:spPr>
          <a:xfrm>
            <a:off x="314236" y="1655276"/>
            <a:ext cx="11327549" cy="4049598"/>
          </a:xfrm>
          <a:prstGeom prst="rect">
            <a:avLst/>
          </a:prstGeom>
        </p:spPr>
      </p:pic>
      <p:sp>
        <p:nvSpPr>
          <p:cNvPr id="8" name="Content Placeholder 2">
            <a:extLst>
              <a:ext uri="{FF2B5EF4-FFF2-40B4-BE49-F238E27FC236}">
                <a16:creationId xmlns:a16="http://schemas.microsoft.com/office/drawing/2014/main" id="{4623615C-57B0-EAB2-BDF5-1AEECD5E24A2}"/>
              </a:ext>
            </a:extLst>
          </p:cNvPr>
          <p:cNvSpPr txBox="1">
            <a:spLocks/>
          </p:cNvSpPr>
          <p:nvPr/>
        </p:nvSpPr>
        <p:spPr>
          <a:xfrm>
            <a:off x="699713" y="5561577"/>
            <a:ext cx="10715539" cy="2096769"/>
          </a:xfrm>
          <a:prstGeom prst="rect">
            <a:avLst/>
          </a:prstGeom>
          <a:noFill/>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br>
              <a:rPr lang="en-GB" sz="1800" dirty="0"/>
            </a:br>
            <a:r>
              <a:rPr lang="en-GB" sz="1800" dirty="0"/>
              <a:t>Birgin E, Yang C, </a:t>
            </a:r>
            <a:r>
              <a:rPr lang="en-GB" sz="1800" dirty="0" err="1"/>
              <a:t>Hetjens</a:t>
            </a:r>
            <a:r>
              <a:rPr lang="en-GB" sz="1800" dirty="0"/>
              <a:t> S, </a:t>
            </a:r>
            <a:r>
              <a:rPr lang="en-GB" sz="1800" dirty="0" err="1"/>
              <a:t>Reissfelder</a:t>
            </a:r>
            <a:r>
              <a:rPr lang="en-GB" sz="1800" dirty="0"/>
              <a:t> C, Hohenberger P, Rahbari NN. Core needle biopsy versus incisional biopsy for differentiation of soft-tissue sarcomas: A systematic review and meta-analysis. Cancer. 2020 Jan 1;126(9):1917-1928. </a:t>
            </a:r>
            <a:r>
              <a:rPr lang="en-GB" sz="1800" dirty="0" err="1"/>
              <a:t>doi</a:t>
            </a:r>
            <a:r>
              <a:rPr lang="en-GB" sz="1800" dirty="0"/>
              <a:t>: 10.1002/cncr.32735. </a:t>
            </a:r>
            <a:r>
              <a:rPr lang="en-GB" sz="1800" dirty="0" err="1"/>
              <a:t>Epub</a:t>
            </a:r>
            <a:r>
              <a:rPr lang="en-GB" sz="1800" dirty="0"/>
              <a:t> 2020 Feb 5. PMID: 32022262</a:t>
            </a:r>
          </a:p>
        </p:txBody>
      </p:sp>
    </p:spTree>
    <p:extLst>
      <p:ext uri="{BB962C8B-B14F-4D97-AF65-F5344CB8AC3E}">
        <p14:creationId xmlns:p14="http://schemas.microsoft.com/office/powerpoint/2010/main" val="2388461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7C21B-BB54-3C8B-CE46-0F7EBB6A8F15}"/>
              </a:ext>
            </a:extLst>
          </p:cNvPr>
          <p:cNvSpPr>
            <a:spLocks noGrp="1"/>
          </p:cNvSpPr>
          <p:nvPr>
            <p:ph type="title"/>
          </p:nvPr>
        </p:nvSpPr>
        <p:spPr/>
        <p:txBody>
          <a:bodyPr/>
          <a:lstStyle/>
          <a:p>
            <a:r>
              <a:rPr lang="en-GB" dirty="0"/>
              <a:t>Why we want to be specific</a:t>
            </a:r>
          </a:p>
        </p:txBody>
      </p:sp>
      <p:sp>
        <p:nvSpPr>
          <p:cNvPr id="3" name="Content Placeholder 2">
            <a:extLst>
              <a:ext uri="{FF2B5EF4-FFF2-40B4-BE49-F238E27FC236}">
                <a16:creationId xmlns:a16="http://schemas.microsoft.com/office/drawing/2014/main" id="{B45A664C-74F3-3352-879C-0B5A001E36F0}"/>
              </a:ext>
            </a:extLst>
          </p:cNvPr>
          <p:cNvSpPr>
            <a:spLocks noGrp="1"/>
          </p:cNvSpPr>
          <p:nvPr>
            <p:ph idx="1"/>
          </p:nvPr>
        </p:nvSpPr>
        <p:spPr/>
        <p:txBody>
          <a:bodyPr>
            <a:normAutofit fontScale="92500" lnSpcReduction="10000"/>
          </a:bodyPr>
          <a:lstStyle/>
          <a:p>
            <a:r>
              <a:rPr lang="en-GB" dirty="0"/>
              <a:t>Accurate diagnosis is integral to our professional role and credibility as a specialist soft tissue pathology unit – the pathology team will aim to make the most accurate diagnosis they can from the tissue available.  This will take more testing and time. Our aim if to limit those statistics.</a:t>
            </a:r>
          </a:p>
          <a:p>
            <a:endParaRPr lang="en-GB" dirty="0"/>
          </a:p>
          <a:p>
            <a:r>
              <a:rPr lang="en-GB" dirty="0"/>
              <a:t>There are few specific treatments for this patient group now, but it is only by being specific in diagnosis that there will be any in the future.  The tumours are wildly different from each other biologically.</a:t>
            </a:r>
          </a:p>
          <a:p>
            <a:endParaRPr lang="en-GB" dirty="0"/>
          </a:p>
          <a:p>
            <a:r>
              <a:rPr lang="en-GB" dirty="0"/>
              <a:t>The prognosis of these tumours can be very specific and for personalised care, may be best managed with the specific tumour type in mind, rather than a low grade/high grade split.</a:t>
            </a:r>
          </a:p>
          <a:p>
            <a:endParaRPr lang="en-GB" dirty="0"/>
          </a:p>
          <a:p>
            <a:endParaRPr lang="en-GB" dirty="0"/>
          </a:p>
        </p:txBody>
      </p:sp>
    </p:spTree>
    <p:extLst>
      <p:ext uri="{BB962C8B-B14F-4D97-AF65-F5344CB8AC3E}">
        <p14:creationId xmlns:p14="http://schemas.microsoft.com/office/powerpoint/2010/main" val="1750269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7DED5-B8B5-CDBC-AE1F-20B688AEBF52}"/>
              </a:ext>
            </a:extLst>
          </p:cNvPr>
          <p:cNvSpPr>
            <a:spLocks noGrp="1"/>
          </p:cNvSpPr>
          <p:nvPr>
            <p:ph type="title"/>
          </p:nvPr>
        </p:nvSpPr>
        <p:spPr/>
        <p:txBody>
          <a:bodyPr/>
          <a:lstStyle/>
          <a:p>
            <a:r>
              <a:rPr lang="en-GB" dirty="0"/>
              <a:t>Examples</a:t>
            </a:r>
          </a:p>
        </p:txBody>
      </p:sp>
      <p:sp>
        <p:nvSpPr>
          <p:cNvPr id="3" name="Content Placeholder 2">
            <a:extLst>
              <a:ext uri="{FF2B5EF4-FFF2-40B4-BE49-F238E27FC236}">
                <a16:creationId xmlns:a16="http://schemas.microsoft.com/office/drawing/2014/main" id="{405B888D-B4FF-8166-6F64-4683D3496361}"/>
              </a:ext>
            </a:extLst>
          </p:cNvPr>
          <p:cNvSpPr>
            <a:spLocks noGrp="1"/>
          </p:cNvSpPr>
          <p:nvPr>
            <p:ph idx="1"/>
          </p:nvPr>
        </p:nvSpPr>
        <p:spPr/>
        <p:txBody>
          <a:bodyPr>
            <a:normAutofit fontScale="92500" lnSpcReduction="10000"/>
          </a:bodyPr>
          <a:lstStyle/>
          <a:p>
            <a:r>
              <a:rPr lang="en-GB" dirty="0" err="1"/>
              <a:t>Myxoinflammatory</a:t>
            </a:r>
            <a:r>
              <a:rPr lang="en-GB" dirty="0"/>
              <a:t> fibroblastic sarcoma = 1% metastasis rate, local recurrence +++</a:t>
            </a:r>
          </a:p>
          <a:p>
            <a:endParaRPr lang="en-GB" dirty="0"/>
          </a:p>
          <a:p>
            <a:r>
              <a:rPr lang="en-GB" dirty="0" err="1"/>
              <a:t>Pseudomyogenic</a:t>
            </a:r>
            <a:r>
              <a:rPr lang="en-GB" dirty="0"/>
              <a:t> haemangioendothelioma=</a:t>
            </a:r>
            <a:r>
              <a:rPr lang="en-GB" b="0" i="0" dirty="0">
                <a:solidFill>
                  <a:srgbClr val="666666"/>
                </a:solidFill>
                <a:effectLst/>
                <a:latin typeface="Helvetica" panose="020B0604020202020204" pitchFamily="34" charset="0"/>
              </a:rPr>
              <a:t> </a:t>
            </a:r>
            <a:r>
              <a:rPr lang="en-GB" i="0" dirty="0">
                <a:solidFill>
                  <a:schemeClr val="tx1"/>
                </a:solidFill>
                <a:effectLst/>
                <a:highlight>
                  <a:srgbClr val="FFFF00"/>
                </a:highlight>
                <a:latin typeface="+mj-lt"/>
              </a:rPr>
              <a:t>60% local recurrences </a:t>
            </a:r>
            <a:r>
              <a:rPr lang="en-GB" i="0" dirty="0">
                <a:solidFill>
                  <a:schemeClr val="tx1"/>
                </a:solidFill>
                <a:effectLst/>
                <a:latin typeface="+mj-lt"/>
              </a:rPr>
              <a:t>(often multiple – lytic in bone, intramuscular and </a:t>
            </a:r>
            <a:r>
              <a:rPr lang="en-GB" i="0" dirty="0" err="1">
                <a:solidFill>
                  <a:schemeClr val="tx1"/>
                </a:solidFill>
                <a:effectLst/>
                <a:latin typeface="+mj-lt"/>
              </a:rPr>
              <a:t>subcut</a:t>
            </a:r>
            <a:r>
              <a:rPr lang="en-GB" i="0" dirty="0">
                <a:solidFill>
                  <a:schemeClr val="tx1"/>
                </a:solidFill>
                <a:effectLst/>
                <a:latin typeface="+mj-lt"/>
              </a:rPr>
              <a:t>) or develop additional nodules in the same anatomical region. Regional lymph node and </a:t>
            </a:r>
            <a:r>
              <a:rPr lang="en-GB" i="0" dirty="0">
                <a:solidFill>
                  <a:schemeClr val="tx1"/>
                </a:solidFill>
                <a:effectLst/>
                <a:highlight>
                  <a:srgbClr val="FFFF00"/>
                </a:highlight>
                <a:latin typeface="+mj-lt"/>
              </a:rPr>
              <a:t>distant metastases &lt;5%, </a:t>
            </a:r>
            <a:r>
              <a:rPr lang="en-GB" i="0" dirty="0">
                <a:solidFill>
                  <a:schemeClr val="tx1"/>
                </a:solidFill>
                <a:effectLst/>
                <a:latin typeface="+mj-lt"/>
              </a:rPr>
              <a:t>most often occurring years or decades after presentation.</a:t>
            </a:r>
          </a:p>
          <a:p>
            <a:endParaRPr lang="en-GB" dirty="0">
              <a:solidFill>
                <a:schemeClr val="tx1"/>
              </a:solidFill>
              <a:latin typeface="+mj-lt"/>
            </a:endParaRPr>
          </a:p>
          <a:p>
            <a:r>
              <a:rPr lang="en-GB" b="0" i="0" dirty="0">
                <a:solidFill>
                  <a:schemeClr val="tx1"/>
                </a:solidFill>
                <a:effectLst/>
                <a:latin typeface="+mj-lt"/>
              </a:rPr>
              <a:t>Clear cell sarcoma = recurrence rates approaching 40% and pulmonary or lymph node metastasis in at least 30–50% of patients.   Metastasis often occurs more than a decade after initial diagnosis. </a:t>
            </a:r>
            <a:r>
              <a:rPr lang="en-GB" b="1" i="0" dirty="0">
                <a:solidFill>
                  <a:schemeClr val="tx1"/>
                </a:solidFill>
                <a:effectLst/>
                <a:latin typeface="+mj-lt"/>
              </a:rPr>
              <a:t>Survival rates at 5, 10, and 20 years are approximately 60%, 35%, and 10%, respectively</a:t>
            </a:r>
            <a:endParaRPr lang="en-GB" b="1" dirty="0">
              <a:solidFill>
                <a:schemeClr val="tx1"/>
              </a:solidFill>
              <a:latin typeface="+mj-lt"/>
            </a:endParaRPr>
          </a:p>
          <a:p>
            <a:endParaRPr lang="en-GB" dirty="0">
              <a:solidFill>
                <a:schemeClr val="tx1"/>
              </a:solidFill>
              <a:latin typeface="+mj-lt"/>
            </a:endParaRPr>
          </a:p>
        </p:txBody>
      </p:sp>
    </p:spTree>
    <p:extLst>
      <p:ext uri="{BB962C8B-B14F-4D97-AF65-F5344CB8AC3E}">
        <p14:creationId xmlns:p14="http://schemas.microsoft.com/office/powerpoint/2010/main" val="143966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61E34-364A-EBBB-AE00-318166D17D0F}"/>
              </a:ext>
            </a:extLst>
          </p:cNvPr>
          <p:cNvSpPr>
            <a:spLocks noGrp="1"/>
          </p:cNvSpPr>
          <p:nvPr>
            <p:ph type="title"/>
          </p:nvPr>
        </p:nvSpPr>
        <p:spPr>
          <a:xfrm>
            <a:off x="657224" y="499533"/>
            <a:ext cx="10772775" cy="1658198"/>
          </a:xfrm>
        </p:spPr>
        <p:txBody>
          <a:bodyPr>
            <a:normAutofit/>
          </a:bodyPr>
          <a:lstStyle/>
          <a:p>
            <a:r>
              <a:rPr lang="en-GB" dirty="0"/>
              <a:t>Uncertainty – why we can’t always be sure what it is</a:t>
            </a:r>
          </a:p>
        </p:txBody>
      </p:sp>
      <p:graphicFrame>
        <p:nvGraphicFramePr>
          <p:cNvPr id="5" name="Content Placeholder 2">
            <a:extLst>
              <a:ext uri="{FF2B5EF4-FFF2-40B4-BE49-F238E27FC236}">
                <a16:creationId xmlns:a16="http://schemas.microsoft.com/office/drawing/2014/main" id="{41DD6E4F-A9C7-05A2-C767-0E1A0C378125}"/>
              </a:ext>
            </a:extLst>
          </p:cNvPr>
          <p:cNvGraphicFramePr>
            <a:graphicFrameLocks noGrp="1"/>
          </p:cNvGraphicFramePr>
          <p:nvPr>
            <p:ph idx="1"/>
            <p:extLst>
              <p:ext uri="{D42A27DB-BD31-4B8C-83A1-F6EECF244321}">
                <p14:modId xmlns:p14="http://schemas.microsoft.com/office/powerpoint/2010/main" val="27414895"/>
              </p:ext>
            </p:extLst>
          </p:nvPr>
        </p:nvGraphicFramePr>
        <p:xfrm>
          <a:off x="676275" y="2373549"/>
          <a:ext cx="10753725" cy="35992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8926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844B9-5FA9-CABA-2052-84E18B848253}"/>
              </a:ext>
            </a:extLst>
          </p:cNvPr>
          <p:cNvSpPr>
            <a:spLocks noGrp="1"/>
          </p:cNvSpPr>
          <p:nvPr>
            <p:ph type="title"/>
          </p:nvPr>
        </p:nvSpPr>
        <p:spPr/>
        <p:txBody>
          <a:bodyPr/>
          <a:lstStyle/>
          <a:p>
            <a:r>
              <a:rPr lang="en-GB" dirty="0"/>
              <a:t>Belts and braces – genetic testing</a:t>
            </a:r>
          </a:p>
        </p:txBody>
      </p:sp>
      <p:sp>
        <p:nvSpPr>
          <p:cNvPr id="3" name="Content Placeholder 2">
            <a:extLst>
              <a:ext uri="{FF2B5EF4-FFF2-40B4-BE49-F238E27FC236}">
                <a16:creationId xmlns:a16="http://schemas.microsoft.com/office/drawing/2014/main" id="{9B98BD14-DC94-0215-35D7-F60D11C6066F}"/>
              </a:ext>
            </a:extLst>
          </p:cNvPr>
          <p:cNvSpPr>
            <a:spLocks noGrp="1"/>
          </p:cNvSpPr>
          <p:nvPr>
            <p:ph idx="1"/>
          </p:nvPr>
        </p:nvSpPr>
        <p:spPr/>
        <p:txBody>
          <a:bodyPr/>
          <a:lstStyle/>
          <a:p>
            <a:r>
              <a:rPr lang="en-GB" dirty="0"/>
              <a:t>Many tumours can be diagnosed without genetic testing but given the imitations of core biopsy our team has a low threshold for genetic testing.</a:t>
            </a:r>
          </a:p>
          <a:p>
            <a:endParaRPr lang="en-GB" dirty="0"/>
          </a:p>
          <a:p>
            <a:r>
              <a:rPr lang="en-GB" dirty="0"/>
              <a:t>Genetic testing adds in time, but increases accuracy.</a:t>
            </a:r>
          </a:p>
        </p:txBody>
      </p:sp>
    </p:spTree>
    <p:extLst>
      <p:ext uri="{BB962C8B-B14F-4D97-AF65-F5344CB8AC3E}">
        <p14:creationId xmlns:p14="http://schemas.microsoft.com/office/powerpoint/2010/main" val="324102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ef6a93dc4e53927f1a3963e6a422272d">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f59c9dddaa3906bb48f9f6423261f6a4"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71EA939-773B-4004-99F7-320FA8E7739A}">
  <ds:schemaRefs>
    <ds:schemaRef ds:uri="http://schemas.microsoft.com/sharepoint/v3/contenttype/forms"/>
  </ds:schemaRefs>
</ds:datastoreItem>
</file>

<file path=customXml/itemProps2.xml><?xml version="1.0" encoding="utf-8"?>
<ds:datastoreItem xmlns:ds="http://schemas.openxmlformats.org/officeDocument/2006/customXml" ds:itemID="{4F0E5E92-F54A-4999-B4C9-44D0645B4423}"/>
</file>

<file path=customXml/itemProps3.xml><?xml version="1.0" encoding="utf-8"?>
<ds:datastoreItem xmlns:ds="http://schemas.openxmlformats.org/officeDocument/2006/customXml" ds:itemID="{48736F40-F425-46BB-A64B-D71A0BADBCA3}">
  <ds:schemaRefs>
    <ds:schemaRef ds:uri="http://purl.org/dc/elements/1.1/"/>
    <ds:schemaRef ds:uri="http://purl.org/dc/dcmitype/"/>
    <ds:schemaRef ds:uri="http://www.w3.org/XML/1998/namespace"/>
    <ds:schemaRef ds:uri="http://schemas.microsoft.com/office/2006/documentManagement/types"/>
    <ds:schemaRef ds:uri="http://schemas.microsoft.com/office/2006/metadata/properties"/>
    <ds:schemaRef ds:uri="8b244fc1-36c1-4c59-90f8-d5dd19bc7a40"/>
    <ds:schemaRef ds:uri="http://purl.org/dc/terms/"/>
    <ds:schemaRef ds:uri="http://schemas.microsoft.com/office/infopath/2007/PartnerControls"/>
    <ds:schemaRef ds:uri="http://schemas.openxmlformats.org/package/2006/metadata/core-properties"/>
    <ds:schemaRef ds:uri="d58c9052-38e2-4632-bfff-bdbf053d1d5f"/>
  </ds:schemaRefs>
</ds:datastoreItem>
</file>

<file path=docProps/app.xml><?xml version="1.0" encoding="utf-8"?>
<Properties xmlns="http://schemas.openxmlformats.org/officeDocument/2006/extended-properties" xmlns:vt="http://schemas.openxmlformats.org/officeDocument/2006/docPropsVTypes">
  <TotalTime>53</TotalTime>
  <Words>557</Words>
  <Application>Microsoft Office PowerPoint</Application>
  <PresentationFormat>Widescreen</PresentationFormat>
  <Paragraphs>36</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Aptos</vt:lpstr>
      <vt:lpstr>Aptos Display</vt:lpstr>
      <vt:lpstr>Arial</vt:lpstr>
      <vt:lpstr>Calibri Light</vt:lpstr>
      <vt:lpstr>Helvetica</vt:lpstr>
      <vt:lpstr>Office Theme</vt:lpstr>
      <vt:lpstr>Metropolitan</vt:lpstr>
      <vt:lpstr>Sarcoma Pathology update autumn 2025</vt:lpstr>
      <vt:lpstr>Tenosynovial giant cell tumour - clarification</vt:lpstr>
      <vt:lpstr>The difference is radiological, not on the pathology</vt:lpstr>
      <vt:lpstr>A refresher on the limitations and benefits of core biopsy – for tumour subtyping</vt:lpstr>
      <vt:lpstr>How about for basic benign vs malignant?</vt:lpstr>
      <vt:lpstr>Why we want to be specific</vt:lpstr>
      <vt:lpstr>Examples</vt:lpstr>
      <vt:lpstr>Uncertainty – why we can’t always be sure what it is</vt:lpstr>
      <vt:lpstr>Belts and braces – genetic testing</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Naomi Carson</dc:creator>
  <cp:lastModifiedBy>Helen Dunderdale</cp:lastModifiedBy>
  <cp:revision>1</cp:revision>
  <dcterms:created xsi:type="dcterms:W3CDTF">2025-10-09T19:37:13Z</dcterms:created>
  <dcterms:modified xsi:type="dcterms:W3CDTF">2025-10-10T16:47:45Z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ies>
</file>