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68" r:id="rId6"/>
    <p:sldId id="257" r:id="rId7"/>
    <p:sldId id="260" r:id="rId8"/>
    <p:sldId id="269" r:id="rId9"/>
    <p:sldId id="265" r:id="rId10"/>
    <p:sldId id="267" r:id="rId11"/>
    <p:sldId id="26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3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72BEB7C3-F628-4558-A091-4AF2C9F85C93}"/>
    <pc:docChg chg="modShowInfo">
      <pc:chgData name="Helen Dunderdale" userId="18a57383-fa13-4764-88a8-9272bfc7f4aa" providerId="ADAL" clId="{72BEB7C3-F628-4558-A091-4AF2C9F85C93}" dt="2025-10-10T08:03:31.752" v="0" actId="2744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1A885-AA30-FD0A-3251-362B90304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9C4CD-D67A-BA9F-E2CA-43BFBF0D9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CC2F3-3606-B406-DEEF-D5379C9D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48AC0-C502-6409-955C-E422F5AA5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9C109-8E5B-24F3-AA5D-BE98D9DD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96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79A9-A083-2161-BB29-64446D1C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0F8506-1977-0B31-0943-66979CDCE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31BC0-9B00-E1EA-5DEB-DA2A8B1FE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F8AD-81BC-EBE3-D37D-772BF56BF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34914-1F1A-C7B4-AB5E-362A3A9D6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7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470983-118D-A9B9-2A33-6DB4DDCAA7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056EB-9318-A755-D963-28CD1ED6C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BE603-E655-B545-4944-75629D443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2210F-52B7-A1D4-2A6F-903DC8D7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C7877-7035-6FD4-B238-B839857E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356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784D7C-CA19-E9E0-9D7F-C9B95C2975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5207" y="5638800"/>
            <a:ext cx="9144793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546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20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65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75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91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43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03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8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6553-8711-8129-3163-30112539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7B064-E400-29CA-1FDF-A4BAABDF3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A0747-9B53-06DB-6316-AA76EC67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4A2602-CD5E-EC21-76FE-C6516A78DD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42448" y="5565536"/>
            <a:ext cx="9144793" cy="129246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F6FA2-E3B8-5895-7201-3196B434A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8C697-D0E5-0656-0B7D-AACF78B1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822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013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02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8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6E4A2-11F0-6DC3-B898-EA1896E50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1AB2D-084E-48FF-CA13-BB5D2EE1B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2EFB7-A1C4-74CF-2817-291E06C1F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BB789-6BA6-B5B5-34D2-143F24B2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33F50-D31F-791A-37E9-BA76BFF1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blue and white image of buildings&#10;&#10;AI-generated content may be incorrect.">
            <a:extLst>
              <a:ext uri="{FF2B5EF4-FFF2-40B4-BE49-F238E27FC236}">
                <a16:creationId xmlns:a16="http://schemas.microsoft.com/office/drawing/2014/main" id="{74519871-4414-565D-5267-37F0930006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5552293"/>
            <a:ext cx="12076981" cy="12939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12B809-911D-5390-B385-BAA07399CA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4060" y="-10139"/>
            <a:ext cx="1917940" cy="166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0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027AE-CA89-C761-6457-48895ABE4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372AE-F087-C066-0D20-059E8BFB5B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5F472-FAE0-77B1-83DD-6CC33260E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2AF6A-75FC-3E44-A97A-808CCD2E0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25A33-5D68-BFD5-758B-E2CCD461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D4AFB-136C-F753-9DFC-5FC1855E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64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B026-0FF0-FD7C-9EBE-563522BFA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2775B-3708-5698-753C-B2CC827CA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6B0F5-F4F8-4A29-DDE7-A0B60D6F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C7301-C82D-7FD2-60AF-7C73D196F8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6E78F1-6D4B-74AD-B20F-6C2DE8712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468A4C-0EDF-7EAE-3701-6E934BD43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500103-9F6E-7740-797E-76F8C0795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57F77-72F2-E358-DE66-D6A8A31E7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09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8EC18-2F9F-4188-E8EA-CCEAE9898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852A92-F3A1-1694-7D9E-36A57AAB3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6A5D6-D991-0D07-0834-1BB731096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D6135-5D86-ED22-6753-7DEC1DAB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65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8089AB-0330-9A76-A7E8-7ABC8A219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B35291-8B6F-989D-6674-5F799D677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E16EAC-3661-4444-DF9E-39B5BD1C6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35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10E8F-877E-454A-0DD9-5B7191AC3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A49-2C3F-937F-5AC8-C1121C3EF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B1E17-E0F0-2343-BC7B-6E18C2E98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FE598-A38C-5CAA-C9DB-F9EAE23EB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6AA22-B20A-0E7B-7E1B-EFF4EAF7F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7482D-4DEF-92EE-B1B3-3C5EF255D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2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220A8-1967-B9B7-4A5F-9F8411772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3D2D4-A9FA-0E5A-0178-C5ABECF0A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669E6-DBFF-684D-AF2F-9F2E48EBF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B4C2B-7EA9-A0BF-A550-27E4F8C4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404A0-486B-4E6D-AC63-313F9ED2F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E91CF-D841-1DDE-E887-B38DECA4B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62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08F442-A30D-EF18-1EA9-AE4F7D418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DD73A-F6FA-45FE-B987-839F7895D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3A793-8CB4-74D9-873C-0E9085B3AF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AF0BF-14A3-4F72-8E7C-5A1692341A5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F6FA1-1D5B-CA1B-4220-461CC1EB4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8252D-4B8D-6359-4E1B-F4D24AAFC1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EC9E4E-4BD5-4B30-BB32-B1C793CD6D7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3A0157-2113-92D5-5C0F-C7E7106C12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937629" y="1"/>
            <a:ext cx="2147441" cy="1869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8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2640" y="2130426"/>
            <a:ext cx="7772400" cy="1470025"/>
          </a:xfrm>
        </p:spPr>
        <p:txBody>
          <a:bodyPr>
            <a:normAutofit/>
          </a:bodyPr>
          <a:lstStyle/>
          <a:p>
            <a:r>
              <a:rPr dirty="0"/>
              <a:t>Retroperitoneal Sarcoma</a:t>
            </a:r>
            <a:r>
              <a:rPr lang="en-GB" dirty="0"/>
              <a:t> Service</a:t>
            </a:r>
            <a:br>
              <a:rPr lang="en-GB" dirty="0"/>
            </a:br>
            <a:r>
              <a:rPr lang="en-GB" dirty="0"/>
              <a:t>North Bristol NHS Trust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3848" y="3886200"/>
            <a:ext cx="7004304" cy="138074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SWAG </a:t>
            </a:r>
            <a:r>
              <a:rPr dirty="0"/>
              <a:t>Sarcoma Clinical Advisory Group</a:t>
            </a:r>
            <a:br>
              <a:rPr lang="en-GB" dirty="0"/>
            </a:br>
            <a:br>
              <a:rPr lang="en-GB" dirty="0"/>
            </a:br>
            <a:r>
              <a:rPr lang="en-GB" sz="1600" dirty="0">
                <a:solidFill>
                  <a:schemeClr val="tx1"/>
                </a:solidFill>
              </a:rPr>
              <a:t>Ahmed Mahrous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sz="1300" dirty="0">
                <a:solidFill>
                  <a:schemeClr val="tx1"/>
                </a:solidFill>
              </a:rPr>
              <a:t>Consultant urological Surgeon </a:t>
            </a:r>
            <a:endParaRPr sz="1300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BA00DC-3C78-26E1-24FF-D858C5220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152" y="58166"/>
            <a:ext cx="2212848" cy="1929384"/>
          </a:xfrm>
          <a:prstGeom prst="rect">
            <a:avLst/>
          </a:prstGeom>
        </p:spPr>
      </p:pic>
      <p:pic>
        <p:nvPicPr>
          <p:cNvPr id="9" name="Picture 8" descr="A blue and white image of buildings&#10;&#10;AI-generated content may be incorrect.">
            <a:extLst>
              <a:ext uri="{FF2B5EF4-FFF2-40B4-BE49-F238E27FC236}">
                <a16:creationId xmlns:a16="http://schemas.microsoft.com/office/drawing/2014/main" id="{9AAF84FD-EDA0-3468-D30B-DDDE607C3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5552294"/>
            <a:ext cx="9144000" cy="12939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068B8-5C92-A288-6B82-D95249DC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20167-F006-CC58-812D-B59C38D92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2380"/>
            <a:ext cx="10515600" cy="4351338"/>
          </a:xfrm>
        </p:spPr>
        <p:txBody>
          <a:bodyPr/>
          <a:lstStyle/>
          <a:p>
            <a:r>
              <a:rPr lang="en-GB" dirty="0"/>
              <a:t>Sarcomas are rare - they represent only about 1% of all cancers</a:t>
            </a:r>
            <a:br>
              <a:rPr lang="en-GB" dirty="0"/>
            </a:br>
            <a:endParaRPr lang="en-GB" dirty="0"/>
          </a:p>
          <a:p>
            <a:r>
              <a:rPr lang="en-GB" dirty="0"/>
              <a:t>Retroperitoneal sarcomas 10% - 15% of all soft-tissue sarcomas.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most common two types of retroperitoneal sarcomas are:  </a:t>
            </a:r>
          </a:p>
          <a:p>
            <a:pPr marL="0" indent="0">
              <a:buNone/>
            </a:pPr>
            <a:r>
              <a:rPr lang="en-GB" dirty="0"/>
              <a:t>Liposarcoma </a:t>
            </a:r>
            <a:br>
              <a:rPr lang="en-GB" dirty="0"/>
            </a:br>
            <a:r>
              <a:rPr lang="en-GB" dirty="0"/>
              <a:t>Leiomyosarcoma </a:t>
            </a:r>
            <a:br>
              <a:rPr lang="en-GB" dirty="0"/>
            </a:br>
            <a:r>
              <a:rPr lang="en-GB" dirty="0"/>
              <a:t>other less common types </a:t>
            </a:r>
            <a:br>
              <a:rPr lang="en-GB" dirty="0"/>
            </a:br>
            <a:r>
              <a:rPr lang="en-GB" dirty="0"/>
              <a:t>solitary fibrous tumours, synovial sarcoma and </a:t>
            </a:r>
            <a:r>
              <a:rPr lang="en-GB" dirty="0" err="1"/>
              <a:t>PEComa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527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43D90C-8036-7ADF-DC1E-38E08F5A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24D7A7-FF01-CFF5-3451-821019F8D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Bristol Sarcoma Service (BSS) manages sarcomas for Bristol and the surrounding region including:</a:t>
            </a:r>
          </a:p>
          <a:p>
            <a:pPr marL="0" indent="0">
              <a:buNone/>
            </a:pPr>
            <a:r>
              <a:rPr lang="en-GB" dirty="0"/>
              <a:t>Bath</a:t>
            </a:r>
          </a:p>
          <a:p>
            <a:pPr marL="0" indent="0">
              <a:buNone/>
            </a:pPr>
            <a:r>
              <a:rPr lang="en-GB" dirty="0"/>
              <a:t>Weston</a:t>
            </a:r>
          </a:p>
          <a:p>
            <a:pPr marL="0" indent="0">
              <a:buNone/>
            </a:pPr>
            <a:r>
              <a:rPr lang="en-GB" dirty="0"/>
              <a:t>Yeovil</a:t>
            </a:r>
          </a:p>
          <a:p>
            <a:pPr marL="0" indent="0">
              <a:buNone/>
            </a:pPr>
            <a:r>
              <a:rPr lang="en-GB" dirty="0"/>
              <a:t>Taunton</a:t>
            </a:r>
          </a:p>
          <a:p>
            <a:r>
              <a:rPr lang="en-GB" dirty="0"/>
              <a:t>Other south west regional services are currently located in Plymouth</a:t>
            </a:r>
          </a:p>
        </p:txBody>
      </p:sp>
    </p:spTree>
    <p:extLst>
      <p:ext uri="{BB962C8B-B14F-4D97-AF65-F5344CB8AC3E}">
        <p14:creationId xmlns:p14="http://schemas.microsoft.com/office/powerpoint/2010/main" val="66571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F1C0C-8BE6-E37F-504E-6398BE31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B781CE-2617-4399-CCE5-12C12F7B1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Sarcoma MDT Team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119AE-4FCB-B6F2-E76F-BC5B0268C4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3200" b="1" dirty="0"/>
              <a:t>Consultant Oncologists</a:t>
            </a:r>
            <a:br>
              <a:rPr lang="en-GB" sz="3200" b="1" dirty="0"/>
            </a:br>
            <a:r>
              <a:rPr lang="en-GB" sz="3200" dirty="0"/>
              <a:t>Dr Gareth Ayre</a:t>
            </a:r>
            <a:br>
              <a:rPr lang="en-GB" sz="3200" dirty="0"/>
            </a:br>
            <a:r>
              <a:rPr lang="en-GB" sz="3200" dirty="0"/>
              <a:t>Dr Adam Dangoor</a:t>
            </a:r>
            <a:br>
              <a:rPr lang="en-GB" sz="3200" dirty="0"/>
            </a:br>
            <a:r>
              <a:rPr lang="en-GB" sz="3200" dirty="0"/>
              <a:t>Dr Timothy Spencer</a:t>
            </a:r>
          </a:p>
          <a:p>
            <a:r>
              <a:rPr lang="en-GB" sz="3200" b="1" dirty="0"/>
              <a:t>Consultant Radiologists</a:t>
            </a:r>
            <a:br>
              <a:rPr lang="en-GB" sz="3200" b="1" dirty="0"/>
            </a:br>
            <a:r>
              <a:rPr lang="en-GB" sz="3200" dirty="0"/>
              <a:t>Dr </a:t>
            </a:r>
            <a:r>
              <a:rPr lang="en-GB" sz="3200" dirty="0" err="1"/>
              <a:t>Brathanban</a:t>
            </a:r>
            <a:r>
              <a:rPr lang="en-GB" sz="3200" dirty="0"/>
              <a:t> (Ben) Rajayogeswaran</a:t>
            </a:r>
            <a:br>
              <a:rPr lang="en-GB" sz="3200" dirty="0"/>
            </a:br>
            <a:r>
              <a:rPr lang="en-GB" sz="3200" dirty="0"/>
              <a:t>Dr Edward Walton</a:t>
            </a:r>
            <a:br>
              <a:rPr lang="en-GB" sz="3200" dirty="0"/>
            </a:br>
            <a:endParaRPr lang="en-GB" sz="3200" dirty="0"/>
          </a:p>
          <a:p>
            <a:r>
              <a:rPr lang="en-GB" sz="3200" b="1" dirty="0"/>
              <a:t>Reteropertoienal Surgeons</a:t>
            </a:r>
            <a:br>
              <a:rPr lang="en-GB" sz="3200" b="1" dirty="0"/>
            </a:br>
            <a:r>
              <a:rPr lang="en-GB" sz="3200" dirty="0"/>
              <a:t>Mr Salah </a:t>
            </a:r>
            <a:r>
              <a:rPr lang="en-GB" sz="3200" dirty="0" err="1"/>
              <a:t>Albuhessi</a:t>
            </a:r>
            <a:r>
              <a:rPr lang="en-GB" sz="3200" dirty="0"/>
              <a:t> Urological Surgeon </a:t>
            </a:r>
            <a:br>
              <a:rPr lang="en-GB" sz="3200" dirty="0"/>
            </a:br>
            <a:r>
              <a:rPr lang="en-GB" sz="3200" dirty="0"/>
              <a:t>Mr Ahmed Mahrous Urological Surgeon</a:t>
            </a:r>
            <a:br>
              <a:rPr lang="en-GB" sz="3200" dirty="0"/>
            </a:br>
            <a:br>
              <a:rPr lang="en-GB" sz="3200" dirty="0"/>
            </a:br>
            <a:br>
              <a:rPr lang="en-GB" sz="3200" dirty="0"/>
            </a:br>
            <a:endParaRPr lang="en-GB" sz="3200" b="1" dirty="0"/>
          </a:p>
          <a:p>
            <a:r>
              <a:rPr lang="en-GB" sz="3200" b="1" dirty="0"/>
              <a:t>Consultants Histopathologists</a:t>
            </a:r>
            <a:br>
              <a:rPr lang="en-GB" sz="3200" b="1" dirty="0"/>
            </a:br>
            <a:r>
              <a:rPr lang="en-GB" sz="3200" dirty="0"/>
              <a:t>Dr Naomi Carson</a:t>
            </a:r>
            <a:br>
              <a:rPr lang="en-GB" sz="3200" dirty="0"/>
            </a:br>
            <a:r>
              <a:rPr lang="en-GB" sz="3200" dirty="0"/>
              <a:t>Dr Demetris Poyiatzis</a:t>
            </a:r>
            <a:br>
              <a:rPr lang="en-GB" sz="3200" dirty="0"/>
            </a:br>
            <a:r>
              <a:rPr lang="en-GB" sz="3200" dirty="0"/>
              <a:t>Dr Francesca Maggiani</a:t>
            </a:r>
            <a:br>
              <a:rPr lang="en-GB" sz="3200" dirty="0"/>
            </a:br>
            <a:br>
              <a:rPr lang="en-GB" sz="2700" dirty="0"/>
            </a:br>
            <a:br>
              <a:rPr lang="en-GB" sz="3200" dirty="0"/>
            </a:br>
            <a:br>
              <a:rPr lang="en-GB" sz="3200" dirty="0"/>
            </a:br>
            <a:endParaRPr lang="en-GB" sz="3200" dirty="0"/>
          </a:p>
          <a:p>
            <a:br>
              <a:rPr lang="en-GB" sz="3200" dirty="0"/>
            </a:br>
            <a:r>
              <a:rPr lang="en-GB" sz="3200" b="1" dirty="0"/>
              <a:t>Clinical Nurse Specialists</a:t>
            </a:r>
            <a:br>
              <a:rPr lang="en-GB" sz="3200" b="1" dirty="0"/>
            </a:br>
            <a:r>
              <a:rPr lang="en-GB" sz="3200" dirty="0"/>
              <a:t>Christine Millman</a:t>
            </a:r>
            <a:br>
              <a:rPr lang="en-GB" sz="3200" b="1" dirty="0"/>
            </a:br>
            <a:r>
              <a:rPr lang="en-GB" sz="3200" dirty="0"/>
              <a:t>Rebecca Peach</a:t>
            </a:r>
            <a:br>
              <a:rPr lang="en-GB" sz="3200" b="1" dirty="0"/>
            </a:br>
            <a:r>
              <a:rPr lang="en-GB" sz="3200" dirty="0"/>
              <a:t>Sally Lovell</a:t>
            </a:r>
            <a:br>
              <a:rPr lang="en-GB" sz="3200" dirty="0"/>
            </a:br>
            <a:r>
              <a:rPr lang="en-GB" sz="3200" b="1" dirty="0"/>
              <a:t>Sarcoma Cancer Support Worker</a:t>
            </a:r>
            <a:br>
              <a:rPr lang="en-GB" sz="3200" b="1" dirty="0"/>
            </a:br>
            <a:r>
              <a:rPr lang="en-GB" sz="3200" dirty="0"/>
              <a:t>Hannah Hilton</a:t>
            </a:r>
          </a:p>
          <a:p>
            <a:pPr marL="0" indent="0">
              <a:buNone/>
            </a:pPr>
            <a:br>
              <a:rPr lang="en-GB" sz="2700" dirty="0"/>
            </a:br>
            <a:br>
              <a:rPr lang="en-GB" dirty="0"/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79AF33-3A34-2B40-E382-8E3C4A6D37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3200" b="1" dirty="0"/>
              <a:t>Extended Members</a:t>
            </a:r>
            <a:br>
              <a:rPr lang="en-GB" sz="3200" b="1" dirty="0"/>
            </a:br>
            <a:r>
              <a:rPr lang="en-GB" sz="3200" dirty="0"/>
              <a:t>Miss Ann Lyons Colorectal Surgeon</a:t>
            </a:r>
            <a:br>
              <a:rPr lang="en-GB" sz="3200" dirty="0"/>
            </a:br>
            <a:r>
              <a:rPr lang="en-GB" sz="3200" dirty="0"/>
              <a:t>Prof Angus McNair Colorectal Surgeon</a:t>
            </a:r>
            <a:br>
              <a:rPr lang="en-GB" sz="3200" dirty="0"/>
            </a:br>
            <a:r>
              <a:rPr lang="en-GB" sz="3200" dirty="0"/>
              <a:t>Mr Reyad Abbadi HPB Surgeon</a:t>
            </a:r>
            <a:br>
              <a:rPr lang="en-GB" sz="3200" dirty="0"/>
            </a:br>
            <a:r>
              <a:rPr lang="en-GB" sz="3200" dirty="0"/>
              <a:t>Mr Marcus Brooks Vascular Surgeon </a:t>
            </a:r>
            <a:br>
              <a:rPr lang="en-GB" sz="3200" dirty="0"/>
            </a:br>
            <a:r>
              <a:rPr lang="en-GB" sz="3200" dirty="0"/>
              <a:t>Mr Ian Harding Orthopaedic Spinal Surgeon</a:t>
            </a:r>
            <a:br>
              <a:rPr lang="en-GB" sz="3200" dirty="0"/>
            </a:br>
            <a:endParaRPr lang="en-GB" sz="3200" dirty="0"/>
          </a:p>
          <a:p>
            <a:r>
              <a:rPr lang="en-GB" sz="3200" b="1" dirty="0"/>
              <a:t>MDT Coordinator</a:t>
            </a:r>
            <a:br>
              <a:rPr lang="en-GB" sz="3200" b="1" dirty="0"/>
            </a:br>
            <a:r>
              <a:rPr lang="en-GB" sz="3200" dirty="0"/>
              <a:t>Rosemary Rose</a:t>
            </a:r>
            <a:br>
              <a:rPr lang="en-GB" sz="3200" b="1" dirty="0"/>
            </a:br>
            <a:br>
              <a:rPr lang="en-GB" sz="3200" dirty="0"/>
            </a:br>
            <a:br>
              <a:rPr lang="en-GB" sz="3200" dirty="0"/>
            </a:br>
            <a:br>
              <a:rPr lang="en-GB" sz="3200" dirty="0"/>
            </a:br>
            <a:br>
              <a:rPr lang="en-GB" dirty="0"/>
            </a:br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904273-9191-C697-38F0-8D02B5F88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448" y="5565536"/>
            <a:ext cx="9144793" cy="129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33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6981" y="233171"/>
            <a:ext cx="2903277" cy="2112187"/>
          </a:xfrm>
          <a:prstGeom prst="rect">
            <a:avLst/>
          </a:prstGeom>
          <a:solidFill>
            <a:srgbClr val="D9E1F2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>
                <a:solidFill>
                  <a:schemeClr val="tx1"/>
                </a:solidFill>
              </a:rPr>
              <a:t>Referral &amp; Triage</a:t>
            </a:r>
          </a:p>
          <a:p>
            <a:r>
              <a:rPr sz="1600" dirty="0">
                <a:solidFill>
                  <a:schemeClr val="tx1"/>
                </a:solidFill>
              </a:rPr>
              <a:t>- 2WW / incidental / secondary care</a:t>
            </a:r>
          </a:p>
          <a:p>
            <a:r>
              <a:rPr sz="1600" dirty="0">
                <a:solidFill>
                  <a:schemeClr val="tx1"/>
                </a:solidFill>
              </a:rPr>
              <a:t>- Discussed at Sarcoma MDT</a:t>
            </a:r>
          </a:p>
        </p:txBody>
      </p:sp>
      <p:sp>
        <p:nvSpPr>
          <p:cNvPr id="3" name="Rectangle 2"/>
          <p:cNvSpPr/>
          <p:nvPr/>
        </p:nvSpPr>
        <p:spPr>
          <a:xfrm>
            <a:off x="6262777" y="340139"/>
            <a:ext cx="3620392" cy="1876849"/>
          </a:xfrm>
          <a:prstGeom prst="rect">
            <a:avLst/>
          </a:prstGeom>
          <a:solidFill>
            <a:srgbClr val="D9E1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>
                <a:solidFill>
                  <a:schemeClr val="tx1"/>
                </a:solidFill>
              </a:rPr>
              <a:t>Diagnosis</a:t>
            </a:r>
          </a:p>
          <a:p>
            <a:r>
              <a:rPr sz="1600" dirty="0">
                <a:solidFill>
                  <a:schemeClr val="tx1"/>
                </a:solidFill>
              </a:rPr>
              <a:t>- CT CAP baseline</a:t>
            </a:r>
          </a:p>
          <a:p>
            <a:r>
              <a:rPr sz="1600" dirty="0">
                <a:solidFill>
                  <a:schemeClr val="tx1"/>
                </a:solidFill>
              </a:rPr>
              <a:t>-</a:t>
            </a:r>
            <a:r>
              <a:rPr lang="en-GB" sz="1600" dirty="0">
                <a:solidFill>
                  <a:schemeClr val="tx1"/>
                </a:solidFill>
              </a:rPr>
              <a:t>+/-</a:t>
            </a:r>
            <a:r>
              <a:rPr sz="1600" dirty="0">
                <a:solidFill>
                  <a:schemeClr val="tx1"/>
                </a:solidFill>
              </a:rPr>
              <a:t>MRI</a:t>
            </a:r>
          </a:p>
          <a:p>
            <a:r>
              <a:rPr lang="en-GB" sz="1600" dirty="0">
                <a:solidFill>
                  <a:schemeClr val="tx1"/>
                </a:solidFill>
              </a:rPr>
              <a:t>+/-</a:t>
            </a:r>
            <a:r>
              <a:rPr sz="1600" dirty="0">
                <a:solidFill>
                  <a:schemeClr val="tx1"/>
                </a:solidFill>
              </a:rPr>
              <a:t>PET-CT selected</a:t>
            </a:r>
            <a:br>
              <a:rPr lang="en-GB" sz="1600" dirty="0">
                <a:solidFill>
                  <a:schemeClr val="tx1"/>
                </a:solidFill>
              </a:rPr>
            </a:b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- Image-guided biopsy* (CT- IR or US -OP one stop clinic)</a:t>
            </a:r>
          </a:p>
          <a:p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01895" y="2449040"/>
            <a:ext cx="2340864" cy="1691640"/>
          </a:xfrm>
          <a:prstGeom prst="rect">
            <a:avLst/>
          </a:prstGeom>
          <a:solidFill>
            <a:srgbClr val="D9E1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>
                <a:solidFill>
                  <a:schemeClr val="tx1"/>
                </a:solidFill>
              </a:rPr>
              <a:t>Pre-treatment Workup</a:t>
            </a:r>
          </a:p>
          <a:p>
            <a:r>
              <a:rPr sz="1600" dirty="0">
                <a:solidFill>
                  <a:schemeClr val="tx1"/>
                </a:solidFill>
              </a:rPr>
              <a:t>- MDT </a:t>
            </a:r>
            <a:r>
              <a:rPr lang="en-GB" sz="1600" dirty="0">
                <a:solidFill>
                  <a:schemeClr val="tx1"/>
                </a:solidFill>
              </a:rPr>
              <a:t>review </a:t>
            </a:r>
            <a:endParaRPr sz="1600" dirty="0">
              <a:solidFill>
                <a:schemeClr val="tx1"/>
              </a:solidFill>
            </a:endParaRPr>
          </a:p>
          <a:p>
            <a:r>
              <a:rPr sz="1600" dirty="0">
                <a:solidFill>
                  <a:schemeClr val="tx1"/>
                </a:solidFill>
              </a:rPr>
              <a:t>- </a:t>
            </a:r>
            <a:r>
              <a:rPr lang="en-GB" sz="1600" dirty="0">
                <a:solidFill>
                  <a:schemeClr val="tx1"/>
                </a:solidFill>
              </a:rPr>
              <a:t>Surgical planning</a:t>
            </a:r>
            <a:endParaRPr sz="1600" dirty="0">
              <a:solidFill>
                <a:schemeClr val="tx1"/>
              </a:solidFill>
            </a:endParaRPr>
          </a:p>
          <a:p>
            <a:r>
              <a:rPr sz="1600" dirty="0">
                <a:solidFill>
                  <a:schemeClr val="tx1"/>
                </a:solidFill>
              </a:rPr>
              <a:t>- </a:t>
            </a:r>
            <a:r>
              <a:rPr lang="en-GB" sz="1600" dirty="0">
                <a:solidFill>
                  <a:schemeClr val="tx1"/>
                </a:solidFill>
              </a:rPr>
              <a:t>Patient counselling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sz="1600" dirty="0">
                <a:solidFill>
                  <a:schemeClr val="tx1"/>
                </a:solidFill>
              </a:rPr>
              <a:t>Prehab + Anaesthetic review</a:t>
            </a:r>
          </a:p>
          <a:p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1660" y="4433978"/>
            <a:ext cx="3022092" cy="1893852"/>
          </a:xfrm>
          <a:prstGeom prst="rect">
            <a:avLst/>
          </a:prstGeom>
          <a:solidFill>
            <a:srgbClr val="D9E1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>
                <a:solidFill>
                  <a:schemeClr val="tx1"/>
                </a:solidFill>
              </a:rPr>
              <a:t>Treatment</a:t>
            </a:r>
          </a:p>
          <a:p>
            <a:r>
              <a:rPr sz="1600" dirty="0">
                <a:solidFill>
                  <a:schemeClr val="tx1"/>
                </a:solidFill>
              </a:rPr>
              <a:t>- Neoadjuvant RT in selected cases</a:t>
            </a:r>
          </a:p>
          <a:p>
            <a:r>
              <a:rPr sz="1600" dirty="0">
                <a:solidFill>
                  <a:schemeClr val="tx1"/>
                </a:solidFill>
              </a:rPr>
              <a:t>- Surgery: </a:t>
            </a:r>
            <a:r>
              <a:rPr lang="en-GB" sz="1600" dirty="0">
                <a:solidFill>
                  <a:schemeClr val="tx1"/>
                </a:solidFill>
              </a:rPr>
              <a:t>aim is </a:t>
            </a:r>
            <a:r>
              <a:rPr sz="1600" dirty="0">
                <a:solidFill>
                  <a:schemeClr val="tx1"/>
                </a:solidFill>
              </a:rPr>
              <a:t>En-bloc R0</a:t>
            </a:r>
          </a:p>
          <a:p>
            <a:r>
              <a:rPr sz="1600" dirty="0">
                <a:solidFill>
                  <a:schemeClr val="tx1"/>
                </a:solidFill>
              </a:rPr>
              <a:t>- </a:t>
            </a:r>
            <a:r>
              <a:rPr sz="1600" dirty="0" err="1">
                <a:solidFill>
                  <a:schemeClr val="tx1"/>
                </a:solidFill>
              </a:rPr>
              <a:t>Multivisceral</a:t>
            </a:r>
            <a:r>
              <a:rPr sz="1600" dirty="0">
                <a:solidFill>
                  <a:schemeClr val="tx1"/>
                </a:solidFill>
              </a:rPr>
              <a:t> resections</a:t>
            </a:r>
          </a:p>
          <a:p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45960" y="4425352"/>
            <a:ext cx="4182115" cy="2004012"/>
          </a:xfrm>
          <a:prstGeom prst="rect">
            <a:avLst/>
          </a:prstGeom>
          <a:solidFill>
            <a:srgbClr val="D9E1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>
                <a:solidFill>
                  <a:schemeClr val="tx1"/>
                </a:solidFill>
              </a:rPr>
              <a:t>Post-treatment Care</a:t>
            </a:r>
          </a:p>
          <a:p>
            <a:r>
              <a:rPr sz="1600" dirty="0">
                <a:solidFill>
                  <a:schemeClr val="tx1"/>
                </a:solidFill>
              </a:rPr>
              <a:t>- ITU/HDU support</a:t>
            </a:r>
          </a:p>
          <a:p>
            <a:r>
              <a:rPr sz="1600" dirty="0">
                <a:solidFill>
                  <a:schemeClr val="tx1"/>
                </a:solidFill>
              </a:rPr>
              <a:t>- Rehab + physio</a:t>
            </a:r>
          </a:p>
          <a:p>
            <a:r>
              <a:rPr sz="1600" dirty="0">
                <a:solidFill>
                  <a:schemeClr val="tx1"/>
                </a:solidFill>
              </a:rPr>
              <a:t>- CNS</a:t>
            </a:r>
          </a:p>
          <a:p>
            <a:r>
              <a:rPr sz="1600" dirty="0">
                <a:solidFill>
                  <a:schemeClr val="tx1"/>
                </a:solidFill>
              </a:rPr>
              <a:t>- </a:t>
            </a:r>
            <a:r>
              <a:rPr lang="en-GB" sz="1600" dirty="0">
                <a:solidFill>
                  <a:schemeClr val="tx1"/>
                </a:solidFill>
              </a:rPr>
              <a:t>Post op Histology review in MDT,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- Follow up Clinic 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05094" y="6551676"/>
            <a:ext cx="196596" cy="393192"/>
          </a:xfrm>
          <a:prstGeom prst="rect">
            <a:avLst/>
          </a:prstGeom>
          <a:solidFill>
            <a:srgbClr val="D9E1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sz="16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19EC033C-4C3A-B085-7E72-3A46E02F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AFDDC89-208B-96B1-7E11-2B22CA945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5D6AECD-4895-A0EE-44A4-4AA48243E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04981" y="2702180"/>
            <a:ext cx="3710795" cy="7116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000" dirty="0"/>
              <a:t>*biopsy is strongly recommended, unless the imaging reviewed in sarcoma MDT is pathognomonic of liposarcoma </a:t>
            </a:r>
            <a:br>
              <a:rPr lang="en-GB" sz="1000" dirty="0"/>
            </a:br>
            <a:br>
              <a:rPr lang="en-GB" sz="1000" dirty="0"/>
            </a:br>
            <a:r>
              <a:rPr lang="en-GB" sz="1000" dirty="0"/>
              <a:t>UK guidelines for the management of soft tissue sarcomas</a:t>
            </a:r>
            <a:br>
              <a:rPr lang="en-GB" sz="1000" dirty="0"/>
            </a:br>
            <a:r>
              <a:rPr lang="en-GB" sz="1000" dirty="0"/>
              <a:t>British Journal of Cancer, May 2024</a:t>
            </a:r>
          </a:p>
          <a:p>
            <a:pPr marL="0" indent="0">
              <a:buNone/>
            </a:pPr>
            <a:endParaRPr lang="en-GB" sz="10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CD9C5-8715-1E46-1122-2DCC7DE4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7036"/>
          </a:xfrm>
        </p:spPr>
        <p:txBody>
          <a:bodyPr/>
          <a:lstStyle/>
          <a:p>
            <a:r>
              <a:rPr lang="en-GB" dirty="0"/>
              <a:t>Latest audit on retroperitoneal sarcoma </a:t>
            </a:r>
          </a:p>
        </p:txBody>
      </p:sp>
      <p:pic>
        <p:nvPicPr>
          <p:cNvPr id="5" name="Content Placeholder 4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2D8FC23C-496F-B442-33E0-44DE33FF08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614" y="4143498"/>
            <a:ext cx="3411567" cy="1502341"/>
          </a:xfrm>
        </p:spPr>
      </p:pic>
      <p:pic>
        <p:nvPicPr>
          <p:cNvPr id="7" name="Picture 6" descr="A close-up of a book&#10;&#10;AI-generated content may be incorrect.">
            <a:extLst>
              <a:ext uri="{FF2B5EF4-FFF2-40B4-BE49-F238E27FC236}">
                <a16:creationId xmlns:a16="http://schemas.microsoft.com/office/drawing/2014/main" id="{4372C3A4-717D-FD14-6EDF-3E9D19820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45" y="4270075"/>
            <a:ext cx="1531369" cy="13757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994FD59-5822-C0F3-2168-934D604CAC9F}"/>
              </a:ext>
            </a:extLst>
          </p:cNvPr>
          <p:cNvSpPr txBox="1"/>
          <p:nvPr/>
        </p:nvSpPr>
        <p:spPr>
          <a:xfrm>
            <a:off x="733245" y="1081788"/>
            <a:ext cx="84431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103 patients underwent surgery for RP sarcoma 2016–2023</a:t>
            </a:r>
            <a:br>
              <a:rPr lang="en-GB" dirty="0"/>
            </a:br>
            <a:endParaRPr lang="en-GB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78/103 patients had Confirmed retroperitoneal sarcoma on final histology</a:t>
            </a:r>
            <a:br>
              <a:rPr lang="en-GB" dirty="0"/>
            </a:br>
            <a:endParaRPr lang="en-GB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R0 64.9% </a:t>
            </a:r>
            <a:br>
              <a:rPr lang="en-GB" dirty="0"/>
            </a:br>
            <a:endParaRPr lang="en-GB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R1 31.1% </a:t>
            </a:r>
            <a:br>
              <a:rPr lang="en-GB" dirty="0"/>
            </a:br>
            <a:endParaRPr lang="en-GB" dirty="0"/>
          </a:p>
          <a:p>
            <a:pPr marL="285750" indent="-285750">
              <a:buFont typeface="Wingdings" panose="05000000000000000000" pitchFamily="2" charset="2"/>
              <a:buChar char="§"/>
            </a:pPr>
            <a:br>
              <a:rPr lang="en-GB" dirty="0"/>
            </a:br>
            <a:r>
              <a:rPr lang="en-GB" dirty="0"/>
              <a:t>5 years overall survival 69.1% 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974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0CFF2A7-E674-2A37-8BCE-215A63FE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Content Placeholder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EF0D856-59ED-BD25-9D74-57451DCF6E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44" y="1825625"/>
            <a:ext cx="5181600" cy="2625476"/>
          </a:xfr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48180B5-0AB4-8A29-E999-09E897E01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478956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Benchmark 5 years Survival  62.8%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  <a:p>
            <a:r>
              <a:rPr lang="en-GB" dirty="0"/>
              <a:t>Our 5 years overall survival 69.1% 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DFCFD6-A5E5-5B89-119E-BD4C368C0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448" y="5565536"/>
            <a:ext cx="9144793" cy="129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685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168871F-5FFE-73B9-CA7A-AED507E17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34347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Arial" panose="020B0604020202020204" pitchFamily="34" charset="0"/>
              </a:rPr>
              <a:t>Strengthen regional collaboration</a:t>
            </a:r>
            <a:br>
              <a:rPr lang="en-US" altLang="en-US" dirty="0">
                <a:latin typeface="Arial" panose="020B0604020202020204" pitchFamily="34" charset="0"/>
              </a:rPr>
            </a:b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Ongoing audit to benchmark outcomes</a:t>
            </a:r>
            <a:endParaRPr lang="en-GB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3916C71-B773-9BAE-33C7-B77E5237002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1347159" y="5103552"/>
            <a:ext cx="2362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A504A87-F285-CBDE-004C-88D3BCF004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88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ef6a93dc4e53927f1a3963e6a422272d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f59c9dddaa3906bb48f9f6423261f6a4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1278BE-3463-4C64-93DE-B6CCA3C642E9}">
  <ds:schemaRefs>
    <ds:schemaRef ds:uri="http://schemas.microsoft.com/office/2006/metadata/properties"/>
    <ds:schemaRef ds:uri="http://schemas.microsoft.com/office/infopath/2007/PartnerControls"/>
    <ds:schemaRef ds:uri="d77f7b61-7249-402e-9088-bb30bc752eb7"/>
    <ds:schemaRef ds:uri="28f492b9-0e1d-4676-9635-78fd8c5ab9d8"/>
  </ds:schemaRefs>
</ds:datastoreItem>
</file>

<file path=customXml/itemProps2.xml><?xml version="1.0" encoding="utf-8"?>
<ds:datastoreItem xmlns:ds="http://schemas.openxmlformats.org/officeDocument/2006/customXml" ds:itemID="{1FD24A9C-2089-40C7-ACBB-68183B1809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32E4F6-78F3-4928-8722-660747F089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492b9-0e1d-4676-9635-78fd8c5ab9d8"/>
    <ds:schemaRef ds:uri="d77f7b61-7249-402e-9088-bb30bc752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3022</TotalTime>
  <Words>447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Wingdings</vt:lpstr>
      <vt:lpstr>Office Theme</vt:lpstr>
      <vt:lpstr>1_Office Theme</vt:lpstr>
      <vt:lpstr>Retroperitoneal Sarcoma Service North Bristol NHS Trust</vt:lpstr>
      <vt:lpstr>PowerPoint Presentation</vt:lpstr>
      <vt:lpstr>PowerPoint Presentation</vt:lpstr>
      <vt:lpstr>Our Sarcoma MDT Team </vt:lpstr>
      <vt:lpstr>PowerPoint Presentation</vt:lpstr>
      <vt:lpstr>Latest audit on retroperitoneal sarcoma </vt:lpstr>
      <vt:lpstr>PowerPoint Presentation</vt:lpstr>
      <vt:lpstr>Strengthen regional collaboration  Ongoing audit to benchmark outcomes</vt:lpstr>
    </vt:vector>
  </TitlesOfParts>
  <Company>North Bristol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Ahmed Mahrous</dc:creator>
  <cp:lastModifiedBy>Helen Dunderdale</cp:lastModifiedBy>
  <cp:revision>7</cp:revision>
  <dcterms:created xsi:type="dcterms:W3CDTF">2025-10-07T13:28:05Z</dcterms:created>
  <dcterms:modified xsi:type="dcterms:W3CDTF">2025-10-10T08:03:36Z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  <property fmtid="{D5CDD505-2E9C-101B-9397-08002B2CF9AE}" pid="3" name="MediaServiceImageTags">
    <vt:lpwstr/>
  </property>
</Properties>
</file>