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DDD1FE-B659-4D75-8FA9-6D591FCD6A63}" v="3" dt="2025-10-10T00:03:14.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8" d="100"/>
          <a:sy n="78" d="100"/>
        </p:scale>
        <p:origin x="8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Dunderdale" userId="18a57383-fa13-4764-88a8-9272bfc7f4aa" providerId="ADAL" clId="{605E8841-CA4F-43EA-99FA-7F4AC6B4A533}"/>
    <pc:docChg chg="modShowInfo">
      <pc:chgData name="Helen Dunderdale" userId="18a57383-fa13-4764-88a8-9272bfc7f4aa" providerId="ADAL" clId="{605E8841-CA4F-43EA-99FA-7F4AC6B4A533}" dt="2025-10-10T08:02:28.810" v="0" actId="2744"/>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755EC-CCCE-B2C3-174D-081663190C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2A6B6C6-0712-CDBF-5D31-D7F38E20D8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D60DA6-2A2B-BA7A-AD7E-0E232F7B0BFC}"/>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6754A47B-C0D8-CF52-97AF-36CE4AC8CC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950556-639B-3C4E-480B-A8B489DC54CF}"/>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2809461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C6DD7-6BB5-8519-5EE6-A42210477DA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2223AE-EEB8-447D-8381-63D1D3CB3D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7C79A3-5633-22E3-F9A1-E4F90886FE6D}"/>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8AFB5D72-CC30-E927-1901-232DB46849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9B5F1C-9BD0-3757-18D3-2759D5F61AF5}"/>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4006479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614C85-7ECD-F6C7-AACD-5A8D8409FD1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8C9E8B-E831-9A17-B52C-EB1B8F49F4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3668E9-4C4E-B8EB-00CC-E3BB2D7B98A8}"/>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F1E0BC01-5B0D-E3ED-E41B-324F816BDA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6294D0-5553-7F5C-FA1E-FE5C7DD30BEB}"/>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1232267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3B454-F15C-90D3-8949-D421AB3A97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EDB9A4-9994-1089-098C-B9E2FA3560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A4801E-6225-88E9-AB9D-FFBAECFD99A9}"/>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7F7C4341-ECF6-597D-8A68-84EF7EE294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C85285-9C6B-F956-DF3A-20D42CA594AA}"/>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41263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98999-847D-DA15-0231-CCA2AB272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7B8DA22-FBBE-33C4-E1DB-58B09C53F3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95E9DB-D307-711A-AD0C-48195DDE7FCE}"/>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7611CFF1-2436-02E9-A2B8-4DE4F1F668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E82E62-3CA5-8740-54D6-D4E6787C37D8}"/>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2742047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B0DA5-923F-5980-5F95-3010A226C8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91DE75-26CB-61B2-72B2-D46581995B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6F5FB77-24F9-D58A-DB64-AB404B2230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C88F460-8B78-E2BB-7AB5-E834C83E061E}"/>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6" name="Footer Placeholder 5">
            <a:extLst>
              <a:ext uri="{FF2B5EF4-FFF2-40B4-BE49-F238E27FC236}">
                <a16:creationId xmlns:a16="http://schemas.microsoft.com/office/drawing/2014/main" id="{56DE4895-6CB0-281B-AB3F-C8E4A7E64A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32C229-AB64-F510-3E93-52742562374D}"/>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1074659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24BF6-742A-BFF3-CBF1-6B5C0FFFAB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E09082-F295-2447-49C0-7F258270AA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29D08C-8C53-45F6-A4AD-C87CEE31B7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68CFD5-280F-AA99-45E0-A15AE70E5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2344A6-DF2B-0380-DA0A-6B309BEAFE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8B2AEB-C7FC-B911-30A3-625096C481E0}"/>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8" name="Footer Placeholder 7">
            <a:extLst>
              <a:ext uri="{FF2B5EF4-FFF2-40B4-BE49-F238E27FC236}">
                <a16:creationId xmlns:a16="http://schemas.microsoft.com/office/drawing/2014/main" id="{5E789AB9-039F-C920-01A4-70D797A4C87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B0C6775-A4A8-4698-52A8-1E77446B72D6}"/>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3701094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62D8D-A794-017F-6226-3DFBF80EA5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FC741C-C14E-74CC-25F8-3CF32A93E02A}"/>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4" name="Footer Placeholder 3">
            <a:extLst>
              <a:ext uri="{FF2B5EF4-FFF2-40B4-BE49-F238E27FC236}">
                <a16:creationId xmlns:a16="http://schemas.microsoft.com/office/drawing/2014/main" id="{3A5A9D69-2BA4-5642-D705-357EDF607CB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CE73618-6E6F-10E6-E76A-E741DE16D756}"/>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2772014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BD22C6-2311-6939-A715-14BC5465974E}"/>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3" name="Footer Placeholder 2">
            <a:extLst>
              <a:ext uri="{FF2B5EF4-FFF2-40B4-BE49-F238E27FC236}">
                <a16:creationId xmlns:a16="http://schemas.microsoft.com/office/drawing/2014/main" id="{62709680-03A9-D13A-01BD-ABE3D0FB72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5110E-7627-7EF9-E6CF-75B9EC24075A}"/>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1199902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2D017-0B73-091C-80BA-4B5437413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3F42771-3594-4E91-C262-E17B589BB5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CEE2C4-0FFE-3A71-98CA-93801DA06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9F6CFD-36B0-27F0-6277-681D7808C914}"/>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6" name="Footer Placeholder 5">
            <a:extLst>
              <a:ext uri="{FF2B5EF4-FFF2-40B4-BE49-F238E27FC236}">
                <a16:creationId xmlns:a16="http://schemas.microsoft.com/office/drawing/2014/main" id="{4C631647-AAA1-0303-BBA4-037639FBE5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4CA769-B3B5-06BB-1050-97461D91D7FC}"/>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1636884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3B87-522E-C3C3-8F82-509A0DF0E4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EE67513-060A-355E-042C-26704ED1FD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BEF514F-7C69-8F2C-92A4-7618F14FCF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8EDAA3-DB6B-8895-0047-3DD8DBE384CB}"/>
              </a:ext>
            </a:extLst>
          </p:cNvPr>
          <p:cNvSpPr>
            <a:spLocks noGrp="1"/>
          </p:cNvSpPr>
          <p:nvPr>
            <p:ph type="dt" sz="half" idx="10"/>
          </p:nvPr>
        </p:nvSpPr>
        <p:spPr/>
        <p:txBody>
          <a:bodyPr/>
          <a:lstStyle/>
          <a:p>
            <a:fld id="{7E409035-5496-48A2-A20D-13CB2ABBEB6F}" type="datetimeFigureOut">
              <a:rPr lang="en-GB" smtClean="0"/>
              <a:t>10/10/2025</a:t>
            </a:fld>
            <a:endParaRPr lang="en-GB"/>
          </a:p>
        </p:txBody>
      </p:sp>
      <p:sp>
        <p:nvSpPr>
          <p:cNvPr id="6" name="Footer Placeholder 5">
            <a:extLst>
              <a:ext uri="{FF2B5EF4-FFF2-40B4-BE49-F238E27FC236}">
                <a16:creationId xmlns:a16="http://schemas.microsoft.com/office/drawing/2014/main" id="{26293AE1-886E-C2D4-1D89-34E9726012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6CA453-B8A6-43CE-5BFC-66392E2A9C82}"/>
              </a:ext>
            </a:extLst>
          </p:cNvPr>
          <p:cNvSpPr>
            <a:spLocks noGrp="1"/>
          </p:cNvSpPr>
          <p:nvPr>
            <p:ph type="sldNum" sz="quarter" idx="12"/>
          </p:nvPr>
        </p:nvSpPr>
        <p:spPr/>
        <p:txBody>
          <a:bodyPr/>
          <a:lstStyle/>
          <a:p>
            <a:fld id="{74BF153C-34B6-4311-954C-BF73579ACFCB}" type="slidenum">
              <a:rPr lang="en-GB" smtClean="0"/>
              <a:t>‹#›</a:t>
            </a:fld>
            <a:endParaRPr lang="en-GB"/>
          </a:p>
        </p:txBody>
      </p:sp>
    </p:spTree>
    <p:extLst>
      <p:ext uri="{BB962C8B-B14F-4D97-AF65-F5344CB8AC3E}">
        <p14:creationId xmlns:p14="http://schemas.microsoft.com/office/powerpoint/2010/main" val="2220954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5F3F8D-13B3-8FBD-A09B-C5DC19CBE2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EFC289-2266-9ABC-07D5-FEDCFD9F35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0BD54F-C60F-D7C9-B9DB-EF171BEE02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409035-5496-48A2-A20D-13CB2ABBEB6F}" type="datetimeFigureOut">
              <a:rPr lang="en-GB" smtClean="0"/>
              <a:t>10/10/2025</a:t>
            </a:fld>
            <a:endParaRPr lang="en-GB"/>
          </a:p>
        </p:txBody>
      </p:sp>
      <p:sp>
        <p:nvSpPr>
          <p:cNvPr id="5" name="Footer Placeholder 4">
            <a:extLst>
              <a:ext uri="{FF2B5EF4-FFF2-40B4-BE49-F238E27FC236}">
                <a16:creationId xmlns:a16="http://schemas.microsoft.com/office/drawing/2014/main" id="{A7FC8CD4-5389-DC53-D56D-6285C57ED1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E66EB7E-F553-1A88-83FD-94837742FC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BF153C-34B6-4311-954C-BF73579ACFCB}" type="slidenum">
              <a:rPr lang="en-GB" smtClean="0"/>
              <a:t>‹#›</a:t>
            </a:fld>
            <a:endParaRPr lang="en-GB"/>
          </a:p>
        </p:txBody>
      </p:sp>
    </p:spTree>
    <p:extLst>
      <p:ext uri="{BB962C8B-B14F-4D97-AF65-F5344CB8AC3E}">
        <p14:creationId xmlns:p14="http://schemas.microsoft.com/office/powerpoint/2010/main" val="2320658623"/>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C6CD6-1DBC-03C4-6EF7-E0E73A6639C5}"/>
              </a:ext>
            </a:extLst>
          </p:cNvPr>
          <p:cNvSpPr>
            <a:spLocks noGrp="1"/>
          </p:cNvSpPr>
          <p:nvPr>
            <p:ph type="ctrTitle"/>
          </p:nvPr>
        </p:nvSpPr>
        <p:spPr/>
        <p:txBody>
          <a:bodyPr>
            <a:normAutofit fontScale="90000"/>
          </a:bodyPr>
          <a:lstStyle/>
          <a:p>
            <a:r>
              <a:rPr lang="en-GB" dirty="0"/>
              <a:t>(Neo) adjuvant treatment options for radiation-associated angiosarcoma of the breast </a:t>
            </a:r>
          </a:p>
        </p:txBody>
      </p:sp>
      <p:sp>
        <p:nvSpPr>
          <p:cNvPr id="3" name="Subtitle 2">
            <a:extLst>
              <a:ext uri="{FF2B5EF4-FFF2-40B4-BE49-F238E27FC236}">
                <a16:creationId xmlns:a16="http://schemas.microsoft.com/office/drawing/2014/main" id="{29EB829E-1B69-BE7F-0500-E11FE1FEB64A}"/>
              </a:ext>
            </a:extLst>
          </p:cNvPr>
          <p:cNvSpPr>
            <a:spLocks noGrp="1"/>
          </p:cNvSpPr>
          <p:nvPr>
            <p:ph type="subTitle" idx="1"/>
          </p:nvPr>
        </p:nvSpPr>
        <p:spPr/>
        <p:txBody>
          <a:bodyPr/>
          <a:lstStyle/>
          <a:p>
            <a:r>
              <a:rPr lang="en-GB" dirty="0"/>
              <a:t>Gareth Ayre</a:t>
            </a:r>
          </a:p>
          <a:p>
            <a:r>
              <a:rPr lang="en-GB" dirty="0"/>
              <a:t>10/10/2025</a:t>
            </a:r>
          </a:p>
        </p:txBody>
      </p:sp>
    </p:spTree>
    <p:extLst>
      <p:ext uri="{BB962C8B-B14F-4D97-AF65-F5344CB8AC3E}">
        <p14:creationId xmlns:p14="http://schemas.microsoft.com/office/powerpoint/2010/main" val="41360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91D86-5498-1929-A74C-632504199199}"/>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AEEDE50A-75F0-925E-C899-516613C536C1}"/>
              </a:ext>
            </a:extLst>
          </p:cNvPr>
          <p:cNvSpPr>
            <a:spLocks noGrp="1"/>
          </p:cNvSpPr>
          <p:nvPr>
            <p:ph idx="1"/>
          </p:nvPr>
        </p:nvSpPr>
        <p:spPr/>
        <p:txBody>
          <a:bodyPr/>
          <a:lstStyle/>
          <a:p>
            <a:r>
              <a:rPr lang="en-GB" dirty="0"/>
              <a:t>RAASB is a rare complication of breast cancer treatment – incidence 0.1%</a:t>
            </a:r>
          </a:p>
          <a:p>
            <a:r>
              <a:rPr lang="en-GB" dirty="0"/>
              <a:t>Associated with poor outcomes (5 year OS 30-50%)</a:t>
            </a:r>
          </a:p>
          <a:p>
            <a:pPr marL="0" indent="0">
              <a:buNone/>
            </a:pPr>
            <a:endParaRPr lang="en-GB" dirty="0"/>
          </a:p>
          <a:p>
            <a:pPr marL="0" indent="0">
              <a:buNone/>
            </a:pPr>
            <a:r>
              <a:rPr lang="en-GB" dirty="0"/>
              <a:t>Treatment strategies with the potential to improve this include:</a:t>
            </a:r>
          </a:p>
          <a:p>
            <a:r>
              <a:rPr lang="en-GB" dirty="0"/>
              <a:t>More radical surgical techniques</a:t>
            </a:r>
          </a:p>
          <a:p>
            <a:r>
              <a:rPr lang="en-GB" dirty="0"/>
              <a:t>Addition of chemo before or after surgery</a:t>
            </a:r>
          </a:p>
          <a:p>
            <a:r>
              <a:rPr lang="en-GB" dirty="0"/>
              <a:t>Re-irradiation</a:t>
            </a:r>
          </a:p>
        </p:txBody>
      </p:sp>
    </p:spTree>
    <p:extLst>
      <p:ext uri="{BB962C8B-B14F-4D97-AF65-F5344CB8AC3E}">
        <p14:creationId xmlns:p14="http://schemas.microsoft.com/office/powerpoint/2010/main" val="4017426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16146-850D-15E5-E627-90B1F709A42E}"/>
              </a:ext>
            </a:extLst>
          </p:cNvPr>
          <p:cNvSpPr>
            <a:spLocks noGrp="1"/>
          </p:cNvSpPr>
          <p:nvPr>
            <p:ph type="title"/>
          </p:nvPr>
        </p:nvSpPr>
        <p:spPr/>
        <p:txBody>
          <a:bodyPr/>
          <a:lstStyle/>
          <a:p>
            <a:r>
              <a:rPr lang="en-GB" dirty="0"/>
              <a:t>Re-irradiation</a:t>
            </a:r>
          </a:p>
        </p:txBody>
      </p:sp>
      <p:sp>
        <p:nvSpPr>
          <p:cNvPr id="3" name="Content Placeholder 2">
            <a:extLst>
              <a:ext uri="{FF2B5EF4-FFF2-40B4-BE49-F238E27FC236}">
                <a16:creationId xmlns:a16="http://schemas.microsoft.com/office/drawing/2014/main" id="{89454769-B244-F983-A534-5FE95F140C1C}"/>
              </a:ext>
            </a:extLst>
          </p:cNvPr>
          <p:cNvSpPr>
            <a:spLocks noGrp="1"/>
          </p:cNvSpPr>
          <p:nvPr>
            <p:ph idx="1"/>
          </p:nvPr>
        </p:nvSpPr>
        <p:spPr>
          <a:xfrm>
            <a:off x="619760" y="1825625"/>
            <a:ext cx="11054080" cy="4835234"/>
          </a:xfrm>
        </p:spPr>
        <p:txBody>
          <a:bodyPr/>
          <a:lstStyle/>
          <a:p>
            <a:r>
              <a:rPr lang="en-GB" dirty="0"/>
              <a:t>Radiotherapy is conventionally given in fraction size of 2Gy once / day </a:t>
            </a:r>
          </a:p>
          <a:p>
            <a:r>
              <a:rPr lang="en-GB" dirty="0"/>
              <a:t>Modern breast RT is hypo-fractionated (fraction size &gt; 2Gy)</a:t>
            </a:r>
          </a:p>
          <a:p>
            <a:r>
              <a:rPr lang="en-GB" dirty="0"/>
              <a:t>Until recently 40Gy in 15# was typical (fraction size 2.67Gy)</a:t>
            </a:r>
          </a:p>
          <a:p>
            <a:r>
              <a:rPr lang="en-GB" dirty="0"/>
              <a:t>Latest research indicates 26Gy in 5# over 1 week (fraction size 5.2Gy) gives equivalent local control</a:t>
            </a:r>
          </a:p>
          <a:p>
            <a:endParaRPr lang="en-GB" dirty="0"/>
          </a:p>
          <a:p>
            <a:r>
              <a:rPr lang="en-GB" dirty="0"/>
              <a:t>However risk of normal tissue toxicity is greater with large fraction size</a:t>
            </a:r>
          </a:p>
          <a:p>
            <a:r>
              <a:rPr lang="en-GB" dirty="0"/>
              <a:t>This limits the use of re-irradiation for recurrent disease or secondary cancer</a:t>
            </a:r>
          </a:p>
        </p:txBody>
      </p:sp>
    </p:spTree>
    <p:extLst>
      <p:ext uri="{BB962C8B-B14F-4D97-AF65-F5344CB8AC3E}">
        <p14:creationId xmlns:p14="http://schemas.microsoft.com/office/powerpoint/2010/main" val="227866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968C5-8DF2-1E28-7744-141FC394A255}"/>
              </a:ext>
            </a:extLst>
          </p:cNvPr>
          <p:cNvSpPr>
            <a:spLocks noGrp="1"/>
          </p:cNvSpPr>
          <p:nvPr>
            <p:ph type="title"/>
          </p:nvPr>
        </p:nvSpPr>
        <p:spPr>
          <a:xfrm>
            <a:off x="838200" y="155400"/>
            <a:ext cx="10515600" cy="1325563"/>
          </a:xfrm>
        </p:spPr>
        <p:txBody>
          <a:bodyPr/>
          <a:lstStyle/>
          <a:p>
            <a:r>
              <a:rPr lang="en-GB" dirty="0"/>
              <a:t>HART – </a:t>
            </a:r>
            <a:r>
              <a:rPr lang="en-GB" dirty="0" err="1"/>
              <a:t>hyperfractionated</a:t>
            </a:r>
            <a:r>
              <a:rPr lang="en-GB" dirty="0"/>
              <a:t> accelerated RT</a:t>
            </a:r>
          </a:p>
        </p:txBody>
      </p:sp>
      <p:sp>
        <p:nvSpPr>
          <p:cNvPr id="3" name="Content Placeholder 2">
            <a:extLst>
              <a:ext uri="{FF2B5EF4-FFF2-40B4-BE49-F238E27FC236}">
                <a16:creationId xmlns:a16="http://schemas.microsoft.com/office/drawing/2014/main" id="{59C2CE4F-C653-87C9-1E5A-2EB44FDC47DA}"/>
              </a:ext>
            </a:extLst>
          </p:cNvPr>
          <p:cNvSpPr>
            <a:spLocks noGrp="1"/>
          </p:cNvSpPr>
          <p:nvPr>
            <p:ph idx="1"/>
          </p:nvPr>
        </p:nvSpPr>
        <p:spPr>
          <a:xfrm>
            <a:off x="838200" y="1342238"/>
            <a:ext cx="10646328" cy="5360361"/>
          </a:xfrm>
        </p:spPr>
        <p:txBody>
          <a:bodyPr>
            <a:normAutofit/>
          </a:bodyPr>
          <a:lstStyle/>
          <a:p>
            <a:r>
              <a:rPr lang="en-GB" dirty="0"/>
              <a:t>Using small fraction sizes but giving multiple treatments / day (typically 2 or 3) in order to reduce the total duration of treatment</a:t>
            </a:r>
          </a:p>
          <a:p>
            <a:r>
              <a:rPr lang="en-GB" dirty="0"/>
              <a:t>Potential advantage is that you can safely use a larger total dose of radiotherapy (reduce local recurrence) but a smaller fraction size (reduced normal tissue toxicity)</a:t>
            </a:r>
          </a:p>
          <a:p>
            <a:r>
              <a:rPr lang="en-GB" dirty="0"/>
              <a:t>Attractive option for re-irradiation</a:t>
            </a:r>
          </a:p>
          <a:p>
            <a:r>
              <a:rPr lang="en-GB" dirty="0"/>
              <a:t>But significant time commitment for the patient and places a lot of demand on the RT dept</a:t>
            </a:r>
          </a:p>
          <a:p>
            <a:r>
              <a:rPr lang="en-GB" dirty="0"/>
              <a:t>Small single centre series have shown excellent outcomes when pre-op HART is incorporated into the treatment package for RAASB</a:t>
            </a:r>
          </a:p>
          <a:p>
            <a:r>
              <a:rPr lang="en-GB" dirty="0"/>
              <a:t>But should we also be doing it?</a:t>
            </a:r>
          </a:p>
        </p:txBody>
      </p:sp>
    </p:spTree>
    <p:extLst>
      <p:ext uri="{BB962C8B-B14F-4D97-AF65-F5344CB8AC3E}">
        <p14:creationId xmlns:p14="http://schemas.microsoft.com/office/powerpoint/2010/main" val="251386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F11E-D625-FBA0-514A-F28355DDCE4F}"/>
              </a:ext>
            </a:extLst>
          </p:cNvPr>
          <p:cNvSpPr>
            <a:spLocks noGrp="1"/>
          </p:cNvSpPr>
          <p:nvPr>
            <p:ph type="title"/>
          </p:nvPr>
        </p:nvSpPr>
        <p:spPr>
          <a:xfrm>
            <a:off x="838200" y="88288"/>
            <a:ext cx="10515600" cy="1325563"/>
          </a:xfrm>
        </p:spPr>
        <p:txBody>
          <a:bodyPr/>
          <a:lstStyle/>
          <a:p>
            <a:r>
              <a:rPr lang="en-GB" dirty="0"/>
              <a:t>Case series of re-irradiation in RAASB</a:t>
            </a:r>
          </a:p>
        </p:txBody>
      </p:sp>
      <p:sp>
        <p:nvSpPr>
          <p:cNvPr id="3" name="Content Placeholder 2">
            <a:extLst>
              <a:ext uri="{FF2B5EF4-FFF2-40B4-BE49-F238E27FC236}">
                <a16:creationId xmlns:a16="http://schemas.microsoft.com/office/drawing/2014/main" id="{3E3D3F48-FBB4-6547-E4B4-4B59F7B58955}"/>
              </a:ext>
            </a:extLst>
          </p:cNvPr>
          <p:cNvSpPr>
            <a:spLocks noGrp="1"/>
          </p:cNvSpPr>
          <p:nvPr>
            <p:ph idx="1"/>
          </p:nvPr>
        </p:nvSpPr>
        <p:spPr>
          <a:xfrm>
            <a:off x="478172" y="1208014"/>
            <a:ext cx="10875628" cy="5649985"/>
          </a:xfrm>
        </p:spPr>
        <p:txBody>
          <a:bodyPr>
            <a:normAutofit fontScale="92500" lnSpcReduction="10000"/>
          </a:bodyPr>
          <a:lstStyle/>
          <a:p>
            <a:pPr marL="0" indent="0">
              <a:buNone/>
            </a:pPr>
            <a:r>
              <a:rPr lang="en-GB" sz="2200" b="1" dirty="0"/>
              <a:t>2018 McMaster, Ontario</a:t>
            </a:r>
          </a:p>
          <a:p>
            <a:r>
              <a:rPr lang="en-GB" sz="2200" dirty="0"/>
              <a:t>Path database was searched 2006-15. 9 patients had surgery + HART</a:t>
            </a:r>
          </a:p>
          <a:p>
            <a:r>
              <a:rPr lang="en-GB" sz="2200" dirty="0"/>
              <a:t>All had initial surgery</a:t>
            </a:r>
          </a:p>
          <a:p>
            <a:r>
              <a:rPr lang="en-GB" sz="2200" dirty="0"/>
              <a:t>RT - 3 x 1Gy fractions per day for 3 weeks (45Gy total)</a:t>
            </a:r>
          </a:p>
          <a:p>
            <a:r>
              <a:rPr lang="en-GB" sz="2200" dirty="0"/>
              <a:t>At median 19m FU, only 1 local recurrence</a:t>
            </a:r>
          </a:p>
          <a:p>
            <a:r>
              <a:rPr lang="en-GB" sz="2200" dirty="0"/>
              <a:t>1 case of chronic wound healing problems. 1 radiation osteitis of rib</a:t>
            </a:r>
          </a:p>
          <a:p>
            <a:endParaRPr lang="en-GB" sz="2200" dirty="0"/>
          </a:p>
          <a:p>
            <a:pPr marL="0" indent="0">
              <a:buNone/>
            </a:pPr>
            <a:r>
              <a:rPr lang="en-GB" sz="2200" b="1" dirty="0"/>
              <a:t>2023 Cleveland, Ohio</a:t>
            </a:r>
          </a:p>
          <a:p>
            <a:r>
              <a:rPr lang="en-GB" sz="2200" dirty="0"/>
              <a:t>8 patients had neo-adjuvant HART between 2016-2020</a:t>
            </a:r>
          </a:p>
          <a:p>
            <a:r>
              <a:rPr lang="en-GB" sz="2200" dirty="0"/>
              <a:t>Either 2 x 1.5Gy or 3 x 1Gy per day to total dose of 60 - 69Gy (4 – 4.5 weeks)</a:t>
            </a:r>
          </a:p>
          <a:p>
            <a:r>
              <a:rPr lang="en-GB" sz="2200" dirty="0"/>
              <a:t>Nearly all patients also had pre-op paclitaxel chemo and radical surgery (mastectomy + excision or all irradiated tissue + flap reconstruction)</a:t>
            </a:r>
          </a:p>
          <a:p>
            <a:r>
              <a:rPr lang="en-GB" sz="2200" dirty="0"/>
              <a:t>5 had </a:t>
            </a:r>
            <a:r>
              <a:rPr lang="en-GB" sz="2200" dirty="0" err="1"/>
              <a:t>pCR</a:t>
            </a:r>
            <a:r>
              <a:rPr lang="en-GB" sz="2200" dirty="0"/>
              <a:t> and 2 near </a:t>
            </a:r>
            <a:r>
              <a:rPr lang="en-GB" sz="2200" dirty="0" err="1"/>
              <a:t>pCR</a:t>
            </a:r>
            <a:r>
              <a:rPr lang="en-GB" sz="2200" dirty="0"/>
              <a:t> </a:t>
            </a:r>
          </a:p>
          <a:p>
            <a:r>
              <a:rPr lang="en-GB" sz="2200" dirty="0"/>
              <a:t>88% free of local or distant recurrence at 3 years</a:t>
            </a:r>
          </a:p>
          <a:p>
            <a:r>
              <a:rPr lang="en-GB" sz="2200" dirty="0"/>
              <a:t>5 of 8 patients had MWCs (Vac dressing in 4, re-operation in 3)</a:t>
            </a:r>
          </a:p>
        </p:txBody>
      </p:sp>
    </p:spTree>
    <p:extLst>
      <p:ext uri="{BB962C8B-B14F-4D97-AF65-F5344CB8AC3E}">
        <p14:creationId xmlns:p14="http://schemas.microsoft.com/office/powerpoint/2010/main" val="177368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3E6A-7073-21DD-8D43-71C143A8BEA4}"/>
              </a:ext>
            </a:extLst>
          </p:cNvPr>
          <p:cNvSpPr>
            <a:spLocks noGrp="1"/>
          </p:cNvSpPr>
          <p:nvPr>
            <p:ph type="title"/>
          </p:nvPr>
        </p:nvSpPr>
        <p:spPr/>
        <p:txBody>
          <a:bodyPr/>
          <a:lstStyle/>
          <a:p>
            <a:r>
              <a:rPr lang="en-GB" dirty="0"/>
              <a:t>Systematic reviews of Re-RT in RAASB</a:t>
            </a:r>
          </a:p>
        </p:txBody>
      </p:sp>
      <p:sp>
        <p:nvSpPr>
          <p:cNvPr id="3" name="Content Placeholder 2">
            <a:extLst>
              <a:ext uri="{FF2B5EF4-FFF2-40B4-BE49-F238E27FC236}">
                <a16:creationId xmlns:a16="http://schemas.microsoft.com/office/drawing/2014/main" id="{48711E59-F579-5770-0F7A-2C29CF947440}"/>
              </a:ext>
            </a:extLst>
          </p:cNvPr>
          <p:cNvSpPr>
            <a:spLocks noGrp="1"/>
          </p:cNvSpPr>
          <p:nvPr>
            <p:ph idx="1"/>
          </p:nvPr>
        </p:nvSpPr>
        <p:spPr/>
        <p:txBody>
          <a:bodyPr>
            <a:normAutofit/>
          </a:bodyPr>
          <a:lstStyle/>
          <a:p>
            <a:pPr marL="0" indent="0">
              <a:buNone/>
            </a:pPr>
            <a:r>
              <a:rPr lang="en-GB" sz="2400" b="1" dirty="0" err="1"/>
              <a:t>Depla</a:t>
            </a:r>
            <a:r>
              <a:rPr lang="en-GB" sz="2400" b="1" dirty="0"/>
              <a:t> 2014 SR</a:t>
            </a:r>
          </a:p>
          <a:p>
            <a:r>
              <a:rPr lang="en-GB" sz="2400" dirty="0"/>
              <a:t>Surgery + adjuvant RT gave a better 5 year LRFI than surgery (54 vs 32%)</a:t>
            </a:r>
          </a:p>
          <a:p>
            <a:r>
              <a:rPr lang="en-GB" sz="2400" dirty="0"/>
              <a:t>No difference in OS</a:t>
            </a:r>
          </a:p>
          <a:p>
            <a:endParaRPr lang="en-GB" sz="2400" dirty="0"/>
          </a:p>
          <a:p>
            <a:pPr marL="0" indent="0">
              <a:buNone/>
            </a:pPr>
            <a:r>
              <a:rPr lang="en-GB" sz="2400" b="1" dirty="0"/>
              <a:t>Min 2017 SEER review</a:t>
            </a:r>
          </a:p>
          <a:p>
            <a:r>
              <a:rPr lang="en-GB" sz="2400" dirty="0"/>
              <a:t>Adjuvant RT associated with worse OS in RAASB in MVA (HR 1.77) with caveat that the RT group had worse prognostic factors in some areas that they were unable to control for</a:t>
            </a:r>
          </a:p>
        </p:txBody>
      </p:sp>
    </p:spTree>
    <p:extLst>
      <p:ext uri="{BB962C8B-B14F-4D97-AF65-F5344CB8AC3E}">
        <p14:creationId xmlns:p14="http://schemas.microsoft.com/office/powerpoint/2010/main" val="1451473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89422-1D39-9215-ED51-51A21C8020BB}"/>
              </a:ext>
            </a:extLst>
          </p:cNvPr>
          <p:cNvSpPr>
            <a:spLocks noGrp="1"/>
          </p:cNvSpPr>
          <p:nvPr>
            <p:ph type="title"/>
          </p:nvPr>
        </p:nvSpPr>
        <p:spPr>
          <a:xfrm>
            <a:off x="838200" y="88288"/>
            <a:ext cx="10515600" cy="1325563"/>
          </a:xfrm>
        </p:spPr>
        <p:txBody>
          <a:bodyPr/>
          <a:lstStyle/>
          <a:p>
            <a:r>
              <a:rPr lang="en-GB" dirty="0"/>
              <a:t>Neo-adjuvant chemo for RAASB</a:t>
            </a:r>
          </a:p>
        </p:txBody>
      </p:sp>
      <p:sp>
        <p:nvSpPr>
          <p:cNvPr id="3" name="Content Placeholder 2">
            <a:extLst>
              <a:ext uri="{FF2B5EF4-FFF2-40B4-BE49-F238E27FC236}">
                <a16:creationId xmlns:a16="http://schemas.microsoft.com/office/drawing/2014/main" id="{8F723814-F196-33E8-EA5E-688EA9FA6C26}"/>
              </a:ext>
            </a:extLst>
          </p:cNvPr>
          <p:cNvSpPr>
            <a:spLocks noGrp="1"/>
          </p:cNvSpPr>
          <p:nvPr>
            <p:ph idx="1"/>
          </p:nvPr>
        </p:nvSpPr>
        <p:spPr>
          <a:xfrm>
            <a:off x="838200" y="1266738"/>
            <a:ext cx="10515600" cy="5502974"/>
          </a:xfrm>
        </p:spPr>
        <p:txBody>
          <a:bodyPr>
            <a:normAutofit/>
          </a:bodyPr>
          <a:lstStyle/>
          <a:p>
            <a:pPr marL="0" indent="0">
              <a:buNone/>
            </a:pPr>
            <a:r>
              <a:rPr lang="en-GB" sz="2200" b="1" dirty="0"/>
              <a:t>Selby, Ohio 2024</a:t>
            </a:r>
          </a:p>
          <a:p>
            <a:r>
              <a:rPr lang="en-GB" sz="2200" dirty="0"/>
              <a:t>24 cases of breast AS (10 primary, 14 RAASB)</a:t>
            </a:r>
          </a:p>
          <a:p>
            <a:r>
              <a:rPr lang="en-GB" sz="2200" dirty="0"/>
              <a:t>12 patient received neo-adjuvant weekly paclitaxel chemo (6 of each group)</a:t>
            </a:r>
          </a:p>
          <a:p>
            <a:r>
              <a:rPr lang="en-GB" sz="2200" dirty="0"/>
              <a:t>Positive margins in 1 NAC patient and 4 without NAC</a:t>
            </a:r>
          </a:p>
          <a:p>
            <a:r>
              <a:rPr lang="en-GB" sz="2200" dirty="0"/>
              <a:t>9 of 12 NAC patients had </a:t>
            </a:r>
            <a:r>
              <a:rPr lang="en-GB" sz="2200" dirty="0" err="1"/>
              <a:t>pCR</a:t>
            </a:r>
            <a:r>
              <a:rPr lang="en-GB" sz="2200" dirty="0"/>
              <a:t> (75%)</a:t>
            </a:r>
          </a:p>
          <a:p>
            <a:r>
              <a:rPr lang="en-GB" sz="2200" dirty="0"/>
              <a:t>Trend to reduced recurrence in the chemo group (33 vs 58% at 18 months)</a:t>
            </a:r>
          </a:p>
          <a:p>
            <a:r>
              <a:rPr lang="en-GB" sz="2200" dirty="0"/>
              <a:t>No difference in OS</a:t>
            </a:r>
          </a:p>
          <a:p>
            <a:endParaRPr lang="en-GB" sz="2400" dirty="0"/>
          </a:p>
        </p:txBody>
      </p:sp>
    </p:spTree>
    <p:extLst>
      <p:ext uri="{BB962C8B-B14F-4D97-AF65-F5344CB8AC3E}">
        <p14:creationId xmlns:p14="http://schemas.microsoft.com/office/powerpoint/2010/main" val="2140752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148FD-D602-5B51-482B-30C23B3D2AAC}"/>
              </a:ext>
            </a:extLst>
          </p:cNvPr>
          <p:cNvSpPr>
            <a:spLocks noGrp="1"/>
          </p:cNvSpPr>
          <p:nvPr>
            <p:ph type="title"/>
          </p:nvPr>
        </p:nvSpPr>
        <p:spPr>
          <a:xfrm>
            <a:off x="838200" y="88288"/>
            <a:ext cx="10515600" cy="1325563"/>
          </a:xfrm>
        </p:spPr>
        <p:txBody>
          <a:bodyPr/>
          <a:lstStyle/>
          <a:p>
            <a:r>
              <a:rPr lang="en-GB" dirty="0"/>
              <a:t>Neo-adjuvant chemo (2)</a:t>
            </a:r>
          </a:p>
        </p:txBody>
      </p:sp>
      <p:sp>
        <p:nvSpPr>
          <p:cNvPr id="3" name="Content Placeholder 2">
            <a:extLst>
              <a:ext uri="{FF2B5EF4-FFF2-40B4-BE49-F238E27FC236}">
                <a16:creationId xmlns:a16="http://schemas.microsoft.com/office/drawing/2014/main" id="{D99F0468-43EA-2DCD-695F-A7C3D8D57554}"/>
              </a:ext>
            </a:extLst>
          </p:cNvPr>
          <p:cNvSpPr>
            <a:spLocks noGrp="1"/>
          </p:cNvSpPr>
          <p:nvPr>
            <p:ph idx="1"/>
          </p:nvPr>
        </p:nvSpPr>
        <p:spPr>
          <a:xfrm>
            <a:off x="838200" y="1199626"/>
            <a:ext cx="10515600" cy="5494789"/>
          </a:xfrm>
        </p:spPr>
        <p:txBody>
          <a:bodyPr>
            <a:normAutofit/>
          </a:bodyPr>
          <a:lstStyle/>
          <a:p>
            <a:pPr marL="0" indent="0">
              <a:buNone/>
            </a:pPr>
            <a:r>
              <a:rPr lang="en-GB" b="1" dirty="0"/>
              <a:t>Ven der Berg, Amsterdam 2024</a:t>
            </a:r>
          </a:p>
          <a:p>
            <a:r>
              <a:rPr lang="en-GB" dirty="0"/>
              <a:t>35 cases of RAASB – 13 (35%) treated with neo-adjuvant paclitaxel</a:t>
            </a:r>
          </a:p>
          <a:p>
            <a:r>
              <a:rPr lang="en-GB" dirty="0"/>
              <a:t>Positive margins reduced with chemo (0 of 13 vs 4 of 22)</a:t>
            </a:r>
          </a:p>
          <a:p>
            <a:r>
              <a:rPr lang="en-GB" dirty="0"/>
              <a:t>92% had clinical / radiological response to chemo</a:t>
            </a:r>
          </a:p>
          <a:p>
            <a:r>
              <a:rPr lang="en-GB" dirty="0"/>
              <a:t>75% </a:t>
            </a:r>
            <a:r>
              <a:rPr lang="en-GB" dirty="0" err="1"/>
              <a:t>pCR</a:t>
            </a:r>
            <a:r>
              <a:rPr lang="en-GB" dirty="0"/>
              <a:t> and 92% of patients had &lt;5% residual viable tumour</a:t>
            </a:r>
          </a:p>
          <a:p>
            <a:endParaRPr lang="en-GB" dirty="0"/>
          </a:p>
          <a:p>
            <a:r>
              <a:rPr lang="en-GB" dirty="0"/>
              <a:t>With NAC: 1 of 12 pts had local recurrence. No </a:t>
            </a:r>
            <a:r>
              <a:rPr lang="en-GB" dirty="0" err="1"/>
              <a:t>mets</a:t>
            </a:r>
            <a:r>
              <a:rPr lang="en-GB" dirty="0"/>
              <a:t> or death</a:t>
            </a:r>
          </a:p>
          <a:p>
            <a:r>
              <a:rPr lang="en-GB" dirty="0"/>
              <a:t>Without NAC: 9 / 22 (41%) had local recurrence. 50% had </a:t>
            </a:r>
            <a:r>
              <a:rPr lang="en-GB" dirty="0" err="1"/>
              <a:t>mets</a:t>
            </a:r>
            <a:r>
              <a:rPr lang="en-GB" dirty="0"/>
              <a:t> and 55% died of disease</a:t>
            </a:r>
          </a:p>
          <a:p>
            <a:r>
              <a:rPr lang="en-GB" dirty="0"/>
              <a:t>3 year LRFS 100% vs 64%</a:t>
            </a:r>
          </a:p>
          <a:p>
            <a:r>
              <a:rPr lang="en-GB" dirty="0"/>
              <a:t>3 year OS 100% vs 56%</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627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30D33-A80B-766B-DA93-9E10C8714C4C}"/>
              </a:ext>
            </a:extLst>
          </p:cNvPr>
          <p:cNvSpPr>
            <a:spLocks noGrp="1"/>
          </p:cNvSpPr>
          <p:nvPr>
            <p:ph type="title"/>
          </p:nvPr>
        </p:nvSpPr>
        <p:spPr>
          <a:xfrm>
            <a:off x="838200" y="109057"/>
            <a:ext cx="10515600" cy="1300293"/>
          </a:xfrm>
        </p:spPr>
        <p:txBody>
          <a:bodyPr/>
          <a:lstStyle/>
          <a:p>
            <a:r>
              <a:rPr lang="en-GB" dirty="0"/>
              <a:t>Limitations of evidence for re-RT</a:t>
            </a:r>
          </a:p>
        </p:txBody>
      </p:sp>
      <p:sp>
        <p:nvSpPr>
          <p:cNvPr id="3" name="Content Placeholder 2">
            <a:extLst>
              <a:ext uri="{FF2B5EF4-FFF2-40B4-BE49-F238E27FC236}">
                <a16:creationId xmlns:a16="http://schemas.microsoft.com/office/drawing/2014/main" id="{69ED6BA5-5459-3407-6E72-D308D4E46FB6}"/>
              </a:ext>
            </a:extLst>
          </p:cNvPr>
          <p:cNvSpPr>
            <a:spLocks noGrp="1"/>
          </p:cNvSpPr>
          <p:nvPr>
            <p:ph idx="1"/>
          </p:nvPr>
        </p:nvSpPr>
        <p:spPr>
          <a:xfrm>
            <a:off x="838200" y="1258349"/>
            <a:ext cx="10515600" cy="4918614"/>
          </a:xfrm>
        </p:spPr>
        <p:txBody>
          <a:bodyPr>
            <a:normAutofit fontScale="92500"/>
          </a:bodyPr>
          <a:lstStyle/>
          <a:p>
            <a:r>
              <a:rPr lang="en-GB" dirty="0"/>
              <a:t>Small single centre studies with no standard dose, fractionation or technique</a:t>
            </a:r>
          </a:p>
          <a:p>
            <a:r>
              <a:rPr lang="en-GB" dirty="0"/>
              <a:t>Variability in surgical technique and use of chemo</a:t>
            </a:r>
          </a:p>
          <a:p>
            <a:pPr marL="0" indent="0">
              <a:buNone/>
            </a:pPr>
            <a:endParaRPr lang="en-GB" dirty="0"/>
          </a:p>
          <a:p>
            <a:r>
              <a:rPr lang="en-GB" dirty="0"/>
              <a:t>Pre-op chemo likely to have a greater impact and is a low toxicity familiar treatment</a:t>
            </a:r>
          </a:p>
          <a:p>
            <a:endParaRPr lang="en-GB" dirty="0"/>
          </a:p>
          <a:p>
            <a:r>
              <a:rPr lang="en-GB" dirty="0"/>
              <a:t>If we are to use re-RT then pre-op HART is logical</a:t>
            </a:r>
          </a:p>
          <a:p>
            <a:r>
              <a:rPr lang="en-GB" dirty="0"/>
              <a:t>Best reserved for patient with poor response to induction chemo</a:t>
            </a:r>
          </a:p>
          <a:p>
            <a:r>
              <a:rPr lang="en-GB" dirty="0"/>
              <a:t>Need larger studies using standard RT technique and demonstrating reasonable surgical complications before can be adopted </a:t>
            </a:r>
            <a:r>
              <a:rPr lang="en-GB"/>
              <a:t>as standard</a:t>
            </a:r>
            <a:endParaRPr lang="en-GB" dirty="0"/>
          </a:p>
          <a:p>
            <a:endParaRPr lang="en-GB" dirty="0"/>
          </a:p>
        </p:txBody>
      </p:sp>
    </p:spTree>
    <p:extLst>
      <p:ext uri="{BB962C8B-B14F-4D97-AF65-F5344CB8AC3E}">
        <p14:creationId xmlns:p14="http://schemas.microsoft.com/office/powerpoint/2010/main" val="3984201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ef6a93dc4e53927f1a3963e6a422272d">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f59c9dddaa3906bb48f9f6423261f6a4"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62A853B-86E5-43A1-B5D4-180D27803DC6}">
  <ds:schemaRefs>
    <ds:schemaRef ds:uri="http://schemas.microsoft.com/sharepoint/v3/contenttype/forms"/>
  </ds:schemaRefs>
</ds:datastoreItem>
</file>

<file path=customXml/itemProps2.xml><?xml version="1.0" encoding="utf-8"?>
<ds:datastoreItem xmlns:ds="http://schemas.openxmlformats.org/officeDocument/2006/customXml" ds:itemID="{EA8F3D64-804C-409B-829E-280322B4DC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492b9-0e1d-4676-9635-78fd8c5ab9d8"/>
    <ds:schemaRef ds:uri="d77f7b61-7249-402e-9088-bb30bc752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20E885-E9E2-44D9-86E5-99460FA04302}">
  <ds:schemaRefs>
    <ds:schemaRef ds:uri="http://schemas.microsoft.com/office/2006/metadata/properties"/>
    <ds:schemaRef ds:uri="http://schemas.microsoft.com/office/infopath/2007/PartnerControls"/>
    <ds:schemaRef ds:uri="d77f7b61-7249-402e-9088-bb30bc752eb7"/>
    <ds:schemaRef ds:uri="28f492b9-0e1d-4676-9635-78fd8c5ab9d8"/>
  </ds:schemaRefs>
</ds:datastoreItem>
</file>

<file path=docProps/app.xml><?xml version="1.0" encoding="utf-8"?>
<Properties xmlns="http://schemas.openxmlformats.org/officeDocument/2006/extended-properties" xmlns:vt="http://schemas.openxmlformats.org/officeDocument/2006/docPropsVTypes">
  <Template/>
  <TotalTime>68</TotalTime>
  <Words>740</Words>
  <Application>Microsoft Office PowerPoint</Application>
  <PresentationFormat>Widescreen</PresentationFormat>
  <Paragraphs>78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(Neo) adjuvant treatment options for radiation-associated angiosarcoma of the breast </vt:lpstr>
      <vt:lpstr>Introduction</vt:lpstr>
      <vt:lpstr>Re-irradiation</vt:lpstr>
      <vt:lpstr>HART – hyperfractionated accelerated RT</vt:lpstr>
      <vt:lpstr>Case series of re-irradiation in RAASB</vt:lpstr>
      <vt:lpstr>Systematic reviews of Re-RT in RAASB</vt:lpstr>
      <vt:lpstr>Neo-adjuvant chemo for RAASB</vt:lpstr>
      <vt:lpstr>Neo-adjuvant chemo (2)</vt:lpstr>
      <vt:lpstr>Limitations of evidence for re-RT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Gareth Ayre</dc:creator>
  <cp:lastModifiedBy>Helen Dunderdale</cp:lastModifiedBy>
  <cp:revision>2</cp:revision>
  <dcterms:created xsi:type="dcterms:W3CDTF">2025-10-09T22:56:11Z</dcterms:created>
  <dcterms:modified xsi:type="dcterms:W3CDTF">2025-10-10T08:02:30Z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y fmtid="{D5CDD505-2E9C-101B-9397-08002B2CF9AE}" pid="3" name="MediaServiceImageTags">
    <vt:lpwstr/>
  </property>
</Properties>
</file>