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5148E3-811D-4ACB-80F8-EE6A9AD96008}">
  <a:tblStyle styleId="{9D5148E3-811D-4ACB-80F8-EE6A9AD960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21a94e1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421a94e1bc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421a94e1bc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7d7bffd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a7d7bffd7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a7d7bffd7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a7d7bffd7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a7d7bffd7a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3a7d7bffd7a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a7d7bffd7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a7d7bffd7a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a7d7bffd7a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a92cc9dc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a92cc9dc7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3a92cc9dc7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39.png"/><Relationship Id="rId4" Type="http://schemas.openxmlformats.org/officeDocument/2006/relationships/hyperlink" Target="https://bepartofresearch.nihr.ac.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29622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26/11/2025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Haematological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50" name="Google Shape;350;p47"/>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51" name="Google Shape;351;p47"/>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48"/>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57" name="Google Shape;357;p48"/>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midwives and AHPs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in April 2026, approx 60 places</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58" name="Google Shape;358;p48"/>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0"/>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69" name="Google Shape;369;p50"/>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sally.moore@uhbw.nhs.uk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p39"/>
          <p:cNvPicPr preferRelativeResize="0"/>
          <p:nvPr/>
        </p:nvPicPr>
        <p:blipFill>
          <a:blip r:embed="rId3">
            <a:alphaModFix/>
          </a:blip>
          <a:stretch>
            <a:fillRect/>
          </a:stretch>
        </p:blipFill>
        <p:spPr>
          <a:xfrm>
            <a:off x="1205475" y="3305165"/>
            <a:ext cx="9362300" cy="2606185"/>
          </a:xfrm>
          <a:prstGeom prst="rect">
            <a:avLst/>
          </a:prstGeom>
          <a:noFill/>
          <a:ln>
            <a:noFill/>
          </a:ln>
        </p:spPr>
      </p:pic>
      <p:pic>
        <p:nvPicPr>
          <p:cNvPr id="284" name="Google Shape;284;p39"/>
          <p:cNvPicPr preferRelativeResize="0"/>
          <p:nvPr/>
        </p:nvPicPr>
        <p:blipFill>
          <a:blip r:embed="rId4">
            <a:alphaModFix/>
          </a:blip>
          <a:stretch>
            <a:fillRect/>
          </a:stretch>
        </p:blipFill>
        <p:spPr>
          <a:xfrm>
            <a:off x="1318250" y="646250"/>
            <a:ext cx="9362288" cy="2553363"/>
          </a:xfrm>
          <a:prstGeom prst="rect">
            <a:avLst/>
          </a:prstGeom>
          <a:noFill/>
          <a:ln>
            <a:noFill/>
          </a:ln>
        </p:spPr>
      </p:pic>
      <p:sp>
        <p:nvSpPr>
          <p:cNvPr id="285" name="Google Shape;285;p3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86" name="Google Shape;286;p39"/>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Haem Cancer Research Recruitment</a:t>
            </a:r>
            <a:endParaRPr sz="3500">
              <a:latin typeface="Lato"/>
              <a:ea typeface="Lato"/>
              <a:cs typeface="Lato"/>
              <a:sym typeface="Lato"/>
            </a:endParaRPr>
          </a:p>
        </p:txBody>
      </p:sp>
      <p:sp>
        <p:nvSpPr>
          <p:cNvPr id="287" name="Google Shape;287;p39"/>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25 - Nov 25</a:t>
            </a:r>
            <a:endParaRPr sz="1800">
              <a:latin typeface="Lato"/>
              <a:ea typeface="Lato"/>
              <a:cs typeface="Lato"/>
              <a:sym typeface="Lato"/>
            </a:endParaRPr>
          </a:p>
        </p:txBody>
      </p:sp>
      <p:sp>
        <p:nvSpPr>
          <p:cNvPr id="288" name="Google Shape;288;p39"/>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Mar 25</a:t>
            </a:r>
            <a:endParaRPr sz="1800">
              <a:latin typeface="Lato"/>
              <a:ea typeface="Lato"/>
              <a:cs typeface="Lato"/>
              <a:sym typeface="Lato"/>
            </a:endParaRPr>
          </a:p>
        </p:txBody>
      </p:sp>
      <p:sp>
        <p:nvSpPr>
          <p:cNvPr id="289" name="Google Shape;289;p39"/>
          <p:cNvSpPr/>
          <p:nvPr/>
        </p:nvSpPr>
        <p:spPr>
          <a:xfrm>
            <a:off x="5131875" y="722450"/>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39"/>
          <p:cNvSpPr/>
          <p:nvPr/>
        </p:nvSpPr>
        <p:spPr>
          <a:xfrm>
            <a:off x="4972750" y="3275825"/>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84725" y="374775"/>
            <a:ext cx="35232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Research Activity by Site 2025/2026</a:t>
            </a:r>
            <a:endParaRPr sz="3000"/>
          </a:p>
        </p:txBody>
      </p:sp>
      <p:pic>
        <p:nvPicPr>
          <p:cNvPr id="297" name="Google Shape;297;p40"/>
          <p:cNvPicPr preferRelativeResize="0"/>
          <p:nvPr/>
        </p:nvPicPr>
        <p:blipFill>
          <a:blip r:embed="rId3">
            <a:alphaModFix/>
          </a:blip>
          <a:stretch>
            <a:fillRect/>
          </a:stretch>
        </p:blipFill>
        <p:spPr>
          <a:xfrm>
            <a:off x="3905651" y="0"/>
            <a:ext cx="8106300" cy="605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1"/>
          <p:cNvPicPr preferRelativeResize="0"/>
          <p:nvPr/>
        </p:nvPicPr>
        <p:blipFill>
          <a:blip r:embed="rId3">
            <a:alphaModFix/>
          </a:blip>
          <a:stretch>
            <a:fillRect/>
          </a:stretch>
        </p:blipFill>
        <p:spPr>
          <a:xfrm>
            <a:off x="152400" y="365125"/>
            <a:ext cx="4614890" cy="5465750"/>
          </a:xfrm>
          <a:prstGeom prst="rect">
            <a:avLst/>
          </a:prstGeom>
          <a:noFill/>
          <a:ln>
            <a:noFill/>
          </a:ln>
        </p:spPr>
      </p:pic>
      <p:pic>
        <p:nvPicPr>
          <p:cNvPr id="304" name="Google Shape;304;p41"/>
          <p:cNvPicPr preferRelativeResize="0"/>
          <p:nvPr/>
        </p:nvPicPr>
        <p:blipFill>
          <a:blip r:embed="rId4">
            <a:alphaModFix/>
          </a:blip>
          <a:stretch>
            <a:fillRect/>
          </a:stretch>
        </p:blipFill>
        <p:spPr>
          <a:xfrm>
            <a:off x="5792900" y="384825"/>
            <a:ext cx="5546275" cy="5558500"/>
          </a:xfrm>
          <a:prstGeom prst="rect">
            <a:avLst/>
          </a:prstGeom>
          <a:noFill/>
          <a:ln>
            <a:noFill/>
          </a:ln>
        </p:spPr>
      </p:pic>
      <p:cxnSp>
        <p:nvCxnSpPr>
          <p:cNvPr id="305" name="Google Shape;305;p41"/>
          <p:cNvCxnSpPr/>
          <p:nvPr/>
        </p:nvCxnSpPr>
        <p:spPr>
          <a:xfrm>
            <a:off x="488525" y="2120025"/>
            <a:ext cx="704700" cy="0"/>
          </a:xfrm>
          <a:prstGeom prst="straightConnector1">
            <a:avLst/>
          </a:prstGeom>
          <a:noFill/>
          <a:ln w="28575" cap="flat" cmpd="sng">
            <a:solidFill>
              <a:srgbClr val="980000"/>
            </a:solidFill>
            <a:prstDash val="solid"/>
            <a:round/>
            <a:headEnd type="none" w="med" len="med"/>
            <a:tailEnd type="triangle" w="med" len="med"/>
          </a:ln>
        </p:spPr>
      </p:cxnSp>
      <p:cxnSp>
        <p:nvCxnSpPr>
          <p:cNvPr id="306" name="Google Shape;306;p41"/>
          <p:cNvCxnSpPr/>
          <p:nvPr/>
        </p:nvCxnSpPr>
        <p:spPr>
          <a:xfrm>
            <a:off x="390425" y="4668025"/>
            <a:ext cx="704700" cy="0"/>
          </a:xfrm>
          <a:prstGeom prst="straightConnector1">
            <a:avLst/>
          </a:prstGeom>
          <a:noFill/>
          <a:ln w="28575" cap="flat" cmpd="sng">
            <a:solidFill>
              <a:srgbClr val="980000"/>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312" name="Google Shape;312;p42"/>
          <p:cNvGraphicFramePr/>
          <p:nvPr/>
        </p:nvGraphicFramePr>
        <p:xfrm>
          <a:off x="199400" y="349025"/>
          <a:ext cx="3000000" cy="3000000"/>
        </p:xfrm>
        <a:graphic>
          <a:graphicData uri="http://schemas.openxmlformats.org/drawingml/2006/table">
            <a:tbl>
              <a:tblPr>
                <a:noFill/>
                <a:tableStyleId>{9D5148E3-811D-4ACB-80F8-EE6A9AD96008}</a:tableStyleId>
              </a:tblPr>
              <a:tblGrid>
                <a:gridCol w="5517375">
                  <a:extLst>
                    <a:ext uri="{9D8B030D-6E8A-4147-A177-3AD203B41FA5}">
                      <a16:colId xmlns:a16="http://schemas.microsoft.com/office/drawing/2014/main" val="20000"/>
                    </a:ext>
                  </a:extLst>
                </a:gridCol>
                <a:gridCol w="7616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Gloucestershire Hospitals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40</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A Phase 3 Study in Myelofibrosis of Navtemadlin vs Placebo as Add-on Therapy to Ruxolitinib</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Bomedemstat vs Hydroxyurea for Essential Thrombocythemia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MK3543-006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PACIFICA: Pacritinib vs Physician’s Choice in Myelofibrosis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313" name="Google Shape;313;p42"/>
          <p:cNvGraphicFramePr/>
          <p:nvPr/>
        </p:nvGraphicFramePr>
        <p:xfrm>
          <a:off x="199400" y="3878875"/>
          <a:ext cx="3000000" cy="3000000"/>
        </p:xfrm>
        <a:graphic>
          <a:graphicData uri="http://schemas.openxmlformats.org/drawingml/2006/table">
            <a:tbl>
              <a:tblPr>
                <a:noFill/>
                <a:tableStyleId>{9D5148E3-811D-4ACB-80F8-EE6A9AD96008}</a:tableStyleId>
              </a:tblPr>
              <a:tblGrid>
                <a:gridCol w="4608475">
                  <a:extLst>
                    <a:ext uri="{9D8B030D-6E8A-4147-A177-3AD203B41FA5}">
                      <a16:colId xmlns:a16="http://schemas.microsoft.com/office/drawing/2014/main" val="20000"/>
                    </a:ext>
                  </a:extLst>
                </a:gridCol>
                <a:gridCol w="7780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North Bristol NHS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11</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ALMANAC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Biology and genetics of smouldering myeloma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STATIC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a:t>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14" name="Google Shape;314;p42"/>
          <p:cNvGraphicFramePr/>
          <p:nvPr/>
        </p:nvGraphicFramePr>
        <p:xfrm>
          <a:off x="6822500" y="349025"/>
          <a:ext cx="3000000" cy="3000000"/>
        </p:xfrm>
        <a:graphic>
          <a:graphicData uri="http://schemas.openxmlformats.org/drawingml/2006/table">
            <a:tbl>
              <a:tblPr>
                <a:noFill/>
                <a:tableStyleId>{9D5148E3-811D-4ACB-80F8-EE6A9AD96008}</a:tableStyleId>
              </a:tblPr>
              <a:tblGrid>
                <a:gridCol w="4203675">
                  <a:extLst>
                    <a:ext uri="{9D8B030D-6E8A-4147-A177-3AD203B41FA5}">
                      <a16:colId xmlns:a16="http://schemas.microsoft.com/office/drawing/2014/main" val="20000"/>
                    </a:ext>
                  </a:extLst>
                </a:gridCol>
                <a:gridCol w="8717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Royal United Hospitals Bath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23</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EPIC - NIS in CLL patients treated with acalabrutinib through the EAP</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315" name="Google Shape;315;p42"/>
          <p:cNvGraphicFramePr/>
          <p:nvPr/>
        </p:nvGraphicFramePr>
        <p:xfrm>
          <a:off x="6822500" y="3457775"/>
          <a:ext cx="3000000" cy="3000000"/>
        </p:xfrm>
        <a:graphic>
          <a:graphicData uri="http://schemas.openxmlformats.org/drawingml/2006/table">
            <a:tbl>
              <a:tblPr>
                <a:noFill/>
                <a:tableStyleId>{9D5148E3-811D-4ACB-80F8-EE6A9AD96008}</a:tableStyleId>
              </a:tblPr>
              <a:tblGrid>
                <a:gridCol w="4061025">
                  <a:extLst>
                    <a:ext uri="{9D8B030D-6E8A-4147-A177-3AD203B41FA5}">
                      <a16:colId xmlns:a16="http://schemas.microsoft.com/office/drawing/2014/main" val="20000"/>
                    </a:ext>
                  </a:extLst>
                </a:gridCol>
                <a:gridCol w="8421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Salisbury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17</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LCH­-IV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P22-905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PROPEL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STATIC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VICTOR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aphicFrame>
        <p:nvGraphicFramePr>
          <p:cNvPr id="321" name="Google Shape;321;p43"/>
          <p:cNvGraphicFramePr/>
          <p:nvPr/>
        </p:nvGraphicFramePr>
        <p:xfrm>
          <a:off x="121100" y="389025"/>
          <a:ext cx="3000000" cy="3000000"/>
        </p:xfrm>
        <a:graphic>
          <a:graphicData uri="http://schemas.openxmlformats.org/drawingml/2006/table">
            <a:tbl>
              <a:tblPr>
                <a:noFill/>
                <a:tableStyleId>{9D5148E3-811D-4ACB-80F8-EE6A9AD96008}</a:tableStyleId>
              </a:tblPr>
              <a:tblGrid>
                <a:gridCol w="4417100">
                  <a:extLst>
                    <a:ext uri="{9D8B030D-6E8A-4147-A177-3AD203B41FA5}">
                      <a16:colId xmlns:a16="http://schemas.microsoft.com/office/drawing/2014/main" val="20000"/>
                    </a:ext>
                  </a:extLst>
                </a:gridCol>
                <a:gridCol w="7835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Somerset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45</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Biology and genetics of smouldering myeloma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Biomarker Driven Antifungal Stewardship: The BioDriveAFS Trial. V1.0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PROPEL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STATIC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322" name="Google Shape;322;p43"/>
          <p:cNvGraphicFramePr/>
          <p:nvPr/>
        </p:nvGraphicFramePr>
        <p:xfrm>
          <a:off x="5726500" y="168075"/>
          <a:ext cx="3000000" cy="3000000"/>
        </p:xfrm>
        <a:graphic>
          <a:graphicData uri="http://schemas.openxmlformats.org/drawingml/2006/table">
            <a:tbl>
              <a:tblPr>
                <a:noFill/>
                <a:tableStyleId>{9D5148E3-811D-4ACB-80F8-EE6A9AD96008}</a:tableStyleId>
              </a:tblPr>
              <a:tblGrid>
                <a:gridCol w="5073425">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University Hospitals Bristol And Weston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154</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ALLTogether1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79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DETERMINE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iMMagine-3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INCA 34176-357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LCH­-IV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MajesTEC-7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a:t>MK1026-003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a:t>PROPEL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a:t>Understanding how to use immune cells to TARGET blood cancer cells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a:t>VICTOR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44"/>
          <p:cNvSpPr txBox="1"/>
          <p:nvPr/>
        </p:nvSpPr>
        <p:spPr>
          <a:xfrm>
            <a:off x="1625375" y="327150"/>
            <a:ext cx="901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Studies In set-up/under consideration in SWAG Region</a:t>
            </a:r>
            <a:endParaRPr sz="2800">
              <a:solidFill>
                <a:schemeClr val="dk1"/>
              </a:solidFill>
            </a:endParaRPr>
          </a:p>
        </p:txBody>
      </p:sp>
      <p:sp>
        <p:nvSpPr>
          <p:cNvPr id="329" name="Google Shape;329;p4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30" name="Google Shape;330;p44"/>
          <p:cNvGraphicFramePr/>
          <p:nvPr/>
        </p:nvGraphicFramePr>
        <p:xfrm>
          <a:off x="52813" y="1592913"/>
          <a:ext cx="3000000" cy="3000000"/>
        </p:xfrm>
        <a:graphic>
          <a:graphicData uri="http://schemas.openxmlformats.org/drawingml/2006/table">
            <a:tbl>
              <a:tblPr>
                <a:noFill/>
                <a:tableStyleId>{9D5148E3-811D-4ACB-80F8-EE6A9AD96008}</a:tableStyleId>
              </a:tblPr>
              <a:tblGrid>
                <a:gridCol w="765225">
                  <a:extLst>
                    <a:ext uri="{9D8B030D-6E8A-4147-A177-3AD203B41FA5}">
                      <a16:colId xmlns:a16="http://schemas.microsoft.com/office/drawing/2014/main" val="20000"/>
                    </a:ext>
                  </a:extLst>
                </a:gridCol>
                <a:gridCol w="1419675">
                  <a:extLst>
                    <a:ext uri="{9D8B030D-6E8A-4147-A177-3AD203B41FA5}">
                      <a16:colId xmlns:a16="http://schemas.microsoft.com/office/drawing/2014/main" val="20001"/>
                    </a:ext>
                  </a:extLst>
                </a:gridCol>
                <a:gridCol w="5319550">
                  <a:extLst>
                    <a:ext uri="{9D8B030D-6E8A-4147-A177-3AD203B41FA5}">
                      <a16:colId xmlns:a16="http://schemas.microsoft.com/office/drawing/2014/main" val="20002"/>
                    </a:ext>
                  </a:extLst>
                </a:gridCol>
                <a:gridCol w="1210800">
                  <a:extLst>
                    <a:ext uri="{9D8B030D-6E8A-4147-A177-3AD203B41FA5}">
                      <a16:colId xmlns:a16="http://schemas.microsoft.com/office/drawing/2014/main" val="20003"/>
                    </a:ext>
                  </a:extLst>
                </a:gridCol>
                <a:gridCol w="1163900">
                  <a:extLst>
                    <a:ext uri="{9D8B030D-6E8A-4147-A177-3AD203B41FA5}">
                      <a16:colId xmlns:a16="http://schemas.microsoft.com/office/drawing/2014/main" val="20004"/>
                    </a:ext>
                  </a:extLst>
                </a:gridCol>
                <a:gridCol w="826400">
                  <a:extLst>
                    <a:ext uri="{9D8B030D-6E8A-4147-A177-3AD203B41FA5}">
                      <a16:colId xmlns:a16="http://schemas.microsoft.com/office/drawing/2014/main" val="20005"/>
                    </a:ext>
                  </a:extLst>
                </a:gridCol>
                <a:gridCol w="143362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500" b="1"/>
                        <a:t>CPMS</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Short Name</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Title</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Planned Opening</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Planned Closure</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Sample Size UK</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500" b="1"/>
                        <a:t>Sponsor</a:t>
                      </a:r>
                      <a:endParaRPr sz="15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456150">
                <a:tc>
                  <a:txBody>
                    <a:bodyPr/>
                    <a:lstStyle/>
                    <a:p>
                      <a:pPr marL="0" lvl="0" indent="0" algn="r" rtl="0">
                        <a:lnSpc>
                          <a:spcPct val="115000"/>
                        </a:lnSpc>
                        <a:spcBef>
                          <a:spcPts val="0"/>
                        </a:spcBef>
                        <a:spcAft>
                          <a:spcPts val="0"/>
                        </a:spcAft>
                        <a:buNone/>
                      </a:pPr>
                      <a:r>
                        <a:rPr lang="en-GB" sz="1500"/>
                        <a:t>68990</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500"/>
                        <a:t>ACT-AML-901</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500"/>
                        <a:t>A Phase I/II Open-Label Cohort Evaluating the Safety and Efficacy of a Tagraxofusp, Venetoclax, Cladribine, Cytarabine Induction Regimen, leading into a Randomised Open-label Cohort Evaluating Safety and Efficacy of a Tagraxofusp, Venetoclax, Cladribine, Cytarabine Induction Regimen Compared with Intensive Chemotherapy in Fit Adults with Newly Diagnosed Acute Myeloid Leukaemia</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500"/>
                        <a:t>15/12/2025</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500"/>
                        <a:t>28/12/2028</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500"/>
                        <a:t>200</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500"/>
                        <a:t>DIDACT FOUNDATION</a:t>
                      </a:r>
                      <a:endParaRPr sz="15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56150">
                <a:tc>
                  <a:txBody>
                    <a:bodyPr/>
                    <a:lstStyle/>
                    <a:p>
                      <a:pPr marL="0" lvl="0" indent="0" algn="r" rtl="0">
                        <a:lnSpc>
                          <a:spcPct val="115000"/>
                        </a:lnSpc>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r" rtl="0">
                        <a:lnSpc>
                          <a:spcPct val="115000"/>
                        </a:lnSpc>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r" rtl="0">
                        <a:lnSpc>
                          <a:spcPct val="115000"/>
                        </a:lnSpc>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r" rtl="0">
                        <a:lnSpc>
                          <a:spcPct val="115000"/>
                        </a:lnSpc>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endParaRPr sz="1500"/>
                    </a:p>
                  </a:txBody>
                  <a:tcPr marL="91425" marR="91425" marT="91425" marB="91425">
                    <a:lnT w="9525" cap="flat" cmpd="sng">
                      <a:solidFill>
                        <a:schemeClr val="dk1"/>
                      </a:solidFill>
                      <a:prstDash val="solid"/>
                      <a:round/>
                      <a:headEnd type="none" w="sm" len="sm"/>
                      <a:tailEnd type="none" w="sm" len="sm"/>
                    </a:lnT>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5"/>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36" name="Google Shape;336;p45"/>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37" name="Google Shape;337;p45"/>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Key messages for patients</a:t>
            </a:r>
            <a:endParaRPr/>
          </a:p>
        </p:txBody>
      </p:sp>
      <p:sp>
        <p:nvSpPr>
          <p:cNvPr id="344" name="Google Shape;344;p46"/>
          <p:cNvSpPr txBox="1">
            <a:spLocks noGrp="1"/>
          </p:cNvSpPr>
          <p:nvPr>
            <p:ph type="body" idx="4294967295"/>
          </p:nvPr>
        </p:nvSpPr>
        <p:spPr>
          <a:xfrm>
            <a:off x="838200" y="1535073"/>
            <a:ext cx="10515600" cy="3374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marL="457200" lvl="0" indent="-381000" algn="l" rtl="0">
              <a:lnSpc>
                <a:spcPct val="100000"/>
              </a:lnSpc>
              <a:spcBef>
                <a:spcPts val="1000"/>
              </a:spcBef>
              <a:spcAft>
                <a:spcPts val="0"/>
              </a:spcAft>
              <a:buSzPts val="2400"/>
              <a:buChar char="•"/>
            </a:pPr>
            <a:r>
              <a:rPr lang="en-GB" sz="2400"/>
              <a:t>Simply sign up online and choose the areas of research you’re interested in.</a:t>
            </a:r>
            <a:endParaRPr sz="2400"/>
          </a:p>
          <a:p>
            <a:pPr marL="457200" lvl="0" indent="-381000" algn="l" rtl="0">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marL="457200" lvl="0" indent="-381000" algn="l" rtl="0">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38451769be79e123db6572168b0b33e8">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a1529d7a0ba94597b9680ad8d2d96c86"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370135-ED83-44AF-9A12-F305D432EB8F}"/>
</file>

<file path=customXml/itemProps2.xml><?xml version="1.0" encoding="utf-8"?>
<ds:datastoreItem xmlns:ds="http://schemas.openxmlformats.org/officeDocument/2006/customXml" ds:itemID="{95FCB54E-7832-4DB8-9B8A-4191B04E3634}"/>
</file>

<file path=customXml/itemProps3.xml><?xml version="1.0" encoding="utf-8"?>
<ds:datastoreItem xmlns:ds="http://schemas.openxmlformats.org/officeDocument/2006/customXml" ds:itemID="{D2538492-DA88-46AB-905D-D3609E1EFB3C}"/>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Widescreen</PresentationFormat>
  <Paragraphs>156</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Calibri</vt:lpstr>
      <vt:lpstr>Lato</vt:lpstr>
      <vt:lpstr>Arial</vt:lpstr>
      <vt:lpstr>Custom Design</vt:lpstr>
      <vt:lpstr>Custom Design</vt:lpstr>
      <vt:lpstr> SWAG Network Haematological  Cancer Clinical Advisory Group </vt:lpstr>
      <vt:lpstr>National Haem Cancer Research Recruitment</vt:lpstr>
      <vt:lpstr>Research Activity by Site 2025/2026</vt:lpstr>
      <vt:lpstr>PowerPoint Presentation</vt:lpstr>
      <vt:lpstr>PowerPoint Presentation</vt:lpstr>
      <vt:lpstr>PowerPoint Presentation</vt:lpstr>
      <vt:lpstr>PowerPoint Presentation</vt:lpstr>
      <vt:lpstr>PowerPoint Presentation</vt:lpstr>
      <vt:lpstr>Key messages for patients</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2025-11-24T16:02:07Z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